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4"/>
  </p:notesMasterIdLst>
  <p:sldIdLst>
    <p:sldId id="256" r:id="rId3"/>
    <p:sldId id="257" r:id="rId4"/>
    <p:sldId id="315" r:id="rId5"/>
    <p:sldId id="271" r:id="rId6"/>
    <p:sldId id="316" r:id="rId7"/>
    <p:sldId id="275" r:id="rId8"/>
    <p:sldId id="276" r:id="rId9"/>
    <p:sldId id="277" r:id="rId10"/>
    <p:sldId id="285" r:id="rId11"/>
    <p:sldId id="279" r:id="rId12"/>
    <p:sldId id="281" r:id="rId13"/>
    <p:sldId id="282" r:id="rId14"/>
    <p:sldId id="286" r:id="rId15"/>
    <p:sldId id="278" r:id="rId16"/>
    <p:sldId id="317" r:id="rId17"/>
    <p:sldId id="318" r:id="rId18"/>
    <p:sldId id="280" r:id="rId19"/>
    <p:sldId id="284" r:id="rId20"/>
    <p:sldId id="283" r:id="rId21"/>
    <p:sldId id="264" r:id="rId22"/>
    <p:sldId id="263" r:id="rId23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4T16:37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3224 0 0,'-1'12'11876'0'0,"-6"0"-7692"0"0,0-1-3291 0 0,5-11-1084 0 0,-14 4-13179 0 0,10-1 11022 0 0,4 0 1476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03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6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24-10-2024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0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75" y="1737879"/>
            <a:ext cx="2646218" cy="1564402"/>
          </a:xfrm>
        </p:spPr>
        <p:txBody>
          <a:bodyPr>
            <a:normAutofit/>
          </a:bodyPr>
          <a:lstStyle/>
          <a:p>
            <a:b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18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473875" y="1745498"/>
            <a:ext cx="4727026" cy="1249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</a:rPr>
              <a:t>Install Visual Studio Code</a:t>
            </a:r>
            <a:endParaRPr lang="en-IN" sz="27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381000" y="932047"/>
            <a:ext cx="7532284" cy="247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/>
              <a:t>Step 1</a:t>
            </a:r>
            <a:r>
              <a:rPr lang="en-IN" sz="15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1500" b="1" dirty="0"/>
              <a:t>Step 2</a:t>
            </a:r>
            <a:r>
              <a:rPr lang="en-IN" sz="15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1500" b="1" dirty="0"/>
              <a:t>Step 3</a:t>
            </a:r>
            <a:r>
              <a:rPr lang="en-IN" sz="15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</a:t>
            </a:r>
            <a:r>
              <a:rPr lang="en-IN" sz="1500" dirty="0" err="1"/>
              <a:t>npm</a:t>
            </a:r>
            <a:r>
              <a:rPr lang="en-IN" sz="15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              </a:t>
            </a:r>
            <a:r>
              <a:rPr lang="en-IN" sz="1500" dirty="0" err="1"/>
              <a:t>npm</a:t>
            </a:r>
            <a:r>
              <a:rPr lang="en-IN" sz="15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Browser Extension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81" y="961885"/>
            <a:ext cx="829047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React Version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381000" y="945954"/>
            <a:ext cx="7904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800" dirty="0"/>
              <a:t>29 May 2013, First React version was released React 0.3.0 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800" dirty="0"/>
              <a:t>April 2016,  React version was released React 15.0</a:t>
            </a: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September 26, 2017, React 16.0 was released to the public.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February 16, 2019, React 16.8 was released to the public. The release introduced React Hooks.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August 10, 2020, React v17.0, notable as the first major release without major changes to the React developer-facing API.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March 29, 2022, React 18 was released</a:t>
            </a: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9D02-0BD8-144C-136B-5CB6D008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366264"/>
            <a:ext cx="3376405" cy="1344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F9B561-F137-ED4B-8924-736D619218AF}"/>
              </a:ext>
            </a:extLst>
          </p:cNvPr>
          <p:cNvSpPr/>
          <p:nvPr/>
        </p:nvSpPr>
        <p:spPr>
          <a:xfrm>
            <a:off x="316222" y="961987"/>
            <a:ext cx="799607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/>
              <a:t>This is React 0.12.</a:t>
            </a:r>
          </a:p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1FC9-DBEF-E6E1-EAFA-C42AEC4C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7" y="2943945"/>
            <a:ext cx="3521869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75EAF-446F-B40B-1A48-B3D37E526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84" y="4065070"/>
            <a:ext cx="1943100" cy="5072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ADD589-AA27-E2E8-D27C-86A118E85743}"/>
              </a:ext>
            </a:extLst>
          </p:cNvPr>
          <p:cNvCxnSpPr/>
          <p:nvPr/>
        </p:nvCxnSpPr>
        <p:spPr>
          <a:xfrm>
            <a:off x="4191000" y="2102467"/>
            <a:ext cx="883920" cy="73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F35B1-0ADF-61F8-4E46-E73BED8CA8A4}"/>
              </a:ext>
            </a:extLst>
          </p:cNvPr>
          <p:cNvCxnSpPr>
            <a:cxnSpLocks/>
          </p:cNvCxnSpPr>
          <p:nvPr/>
        </p:nvCxnSpPr>
        <p:spPr>
          <a:xfrm flipH="1">
            <a:off x="4209184" y="3601170"/>
            <a:ext cx="952500" cy="4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26035-C377-DE78-8D51-2DB570AD3F14}"/>
              </a:ext>
            </a:extLst>
          </p:cNvPr>
          <p:cNvSpPr txBox="1"/>
          <p:nvPr/>
        </p:nvSpPr>
        <p:spPr>
          <a:xfrm>
            <a:off x="521147" y="1079099"/>
            <a:ext cx="308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With JSX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259E-A309-A5FC-8A98-F4B21B38CC7B}"/>
              </a:ext>
            </a:extLst>
          </p:cNvPr>
          <p:cNvSpPr txBox="1"/>
          <p:nvPr/>
        </p:nvSpPr>
        <p:spPr>
          <a:xfrm>
            <a:off x="696406" y="3006304"/>
            <a:ext cx="297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Without JSX</a:t>
            </a:r>
            <a:endParaRPr lang="en-IN" sz="1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5C031-33D1-76EB-8F74-666D384E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7" y="1527592"/>
            <a:ext cx="3030927" cy="12192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88CEF-A0D1-5E04-1BA1-9F6469E2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960" y="3712881"/>
            <a:ext cx="4176654" cy="10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JSX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AE3A-2853-09F0-6C8B-9082492EDE5F}"/>
              </a:ext>
            </a:extLst>
          </p:cNvPr>
          <p:cNvSpPr txBox="1"/>
          <p:nvPr/>
        </p:nvSpPr>
        <p:spPr>
          <a:xfrm>
            <a:off x="381000" y="899953"/>
            <a:ext cx="7901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Fundamentally, JSX just provides syntactic sugar for the </a:t>
            </a:r>
            <a:r>
              <a:rPr lang="en-US" sz="1800" dirty="0" err="1"/>
              <a:t>React.createElement</a:t>
            </a:r>
            <a:r>
              <a:rPr lang="en-US" sz="1800" dirty="0"/>
              <a:t>(component, props, ...children)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Dot Notation for JSX Type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User-Defined Components Must Be Capitalized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Children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Expression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Passing props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17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WHY REACTJS?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096479" y="1531354"/>
            <a:ext cx="4979192" cy="393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096480" y="262033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096480" y="3696926"/>
            <a:ext cx="4961230" cy="396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096480" y="3156108"/>
            <a:ext cx="4961230" cy="380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1500" b="1" dirty="0">
                <a:solidFill>
                  <a:schemeClr val="tx1"/>
                </a:solidFill>
              </a:rPr>
              <a:t>        </a:t>
            </a:r>
            <a:r>
              <a:rPr lang="en-IN" sz="18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096479" y="208456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381000" y="89995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381000" y="2791332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323770" y="1134212"/>
            <a:ext cx="9644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A SPA is an app that works inside a browser and does not require page reloading during use.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200" dirty="0">
              <a:sym typeface="Georgia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</a:t>
            </a:r>
            <a:r>
              <a:rPr lang="en" sz="12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323770" y="3028834"/>
            <a:ext cx="859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MPA is considered a more classical approach to app development. The multi-page design pattern requires a page reload every time the content changes. 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Every Change i.e. displaying the data or submit data back to server requests rendering a new page from the server.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extensive product portfolios, for example, e-commerce businesses.</a:t>
            </a:r>
            <a:endParaRPr lang="en-IN" sz="1200" dirty="0">
              <a:latin typeface="+mj-lt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485815" y="2055728"/>
            <a:ext cx="1496386" cy="738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UI Component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App.js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2930384" y="3006765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(New)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4466312" y="3003893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(Current)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6110169" y="1965436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Browser 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DOM</a:t>
            </a:r>
            <a:endParaRPr sz="1050"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3614273" y="3956859"/>
            <a:ext cx="1252406" cy="40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3614273" y="3722427"/>
            <a:ext cx="0" cy="2344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4842573" y="3708444"/>
            <a:ext cx="9641" cy="2311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6722227" y="2671314"/>
            <a:ext cx="0" cy="15797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4240476" y="4271860"/>
            <a:ext cx="24817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4240476" y="3956860"/>
            <a:ext cx="0" cy="315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236305" y="3366143"/>
            <a:ext cx="6917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234008" y="2796691"/>
            <a:ext cx="0" cy="569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4900083" y="3956860"/>
            <a:ext cx="2240568" cy="27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2363460" y="3049138"/>
            <a:ext cx="536625" cy="1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React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Work with React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ReactJs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JSX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Virtual DOM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RUNTIME E</a:t>
            </a:r>
            <a:r>
              <a:rPr lang="en-IN" sz="2100" b="1" dirty="0"/>
              <a:t>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41935"/>
            <a:ext cx="829047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 What is JavaScript Engine: </a:t>
            </a:r>
            <a:r>
              <a:rPr lang="en-IN" sz="1800" dirty="0">
                <a:latin typeface="+mn-lt"/>
              </a:rPr>
              <a:t>Computer do not understand the </a:t>
            </a:r>
            <a:r>
              <a:rPr lang="en-IN" sz="1800" dirty="0" err="1">
                <a:latin typeface="+mn-lt"/>
              </a:rPr>
              <a:t>Javascript</a:t>
            </a:r>
            <a:r>
              <a:rPr lang="en-IN" sz="1800" dirty="0">
                <a:latin typeface="+mn-lt"/>
              </a:rPr>
              <a:t> code.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Javascript</a:t>
            </a:r>
            <a:r>
              <a:rPr lang="en-IN" sz="1800" dirty="0">
                <a:latin typeface="+mn-lt"/>
              </a:rPr>
              <a:t> engine takes </a:t>
            </a:r>
            <a:r>
              <a:rPr lang="en-IN" sz="1800" dirty="0" err="1">
                <a:latin typeface="+mn-lt"/>
              </a:rPr>
              <a:t>javascript</a:t>
            </a:r>
            <a:r>
              <a:rPr lang="en-IN" sz="1800" dirty="0">
                <a:latin typeface="+mn-lt"/>
              </a:rPr>
              <a:t>, and converts it into something it does   	  understand- machine code.</a:t>
            </a:r>
            <a:endParaRPr lang="en-US" sz="1800" dirty="0">
              <a:latin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  Types of JavaScript Runtime engine.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  <a:r>
              <a:rPr lang="en-US" sz="1800" dirty="0">
                <a:latin typeface="+mn-lt"/>
              </a:rPr>
              <a:t>    e.g.    Chrome: V8 engine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     Mozilla: </a:t>
            </a:r>
            <a:r>
              <a:rPr lang="en-US" sz="1800" dirty="0" err="1">
                <a:latin typeface="+mn-lt"/>
              </a:rPr>
              <a:t>SpiderMonkey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62249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34315"/>
            <a:ext cx="829047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Node.js is an open-source, cross-platform runtime environment  that is built on Google Chrome's JavaScript Engine(V8)</a:t>
            </a:r>
            <a:r>
              <a:rPr lang="en-US" sz="1800" dirty="0"/>
              <a:t>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Node.js is the platform needed for the React.js development.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 bundles a React application into a single file for easy  compilation using webpack.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Installation Link: </a:t>
            </a:r>
            <a:r>
              <a:rPr lang="en-US" sz="1800" dirty="0">
                <a:hlinkClick r:id="rId3"/>
              </a:rPr>
              <a:t>https://nodejs.org/en/download/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5242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NPM: NODE PACKAGE MANAGER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17530" y="841934"/>
            <a:ext cx="829047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Essential JavaScript development tools that help you build powerful applications using modern open source code.</a:t>
            </a:r>
            <a:endParaRPr lang="en-IN" sz="1800" dirty="0">
              <a:latin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Site Link: https://www.npmjs.com/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1008394"/>
            <a:ext cx="82904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Use Dependency Management tool (</a:t>
            </a:r>
            <a:r>
              <a:rPr lang="en-IN" sz="1800" dirty="0" err="1"/>
              <a:t>npm</a:t>
            </a:r>
            <a:r>
              <a:rPr lang="en-IN" sz="1800" dirty="0"/>
              <a:t> or yarn) 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We need a bundler (webpack)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Babel (</a:t>
            </a:r>
            <a:r>
              <a:rPr lang="en-IN" sz="1800" dirty="0" err="1"/>
              <a:t>Transcompiler</a:t>
            </a:r>
            <a:r>
              <a:rPr lang="en-IN" sz="1800" dirty="0"/>
              <a:t>) 	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Use Development Server</a:t>
            </a:r>
          </a:p>
          <a:p>
            <a:pPr marL="257175" indent="-257175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§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878431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A JavaScript library for building dynamic UI.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is an open-source, component-based front end library responsible only for the view layer of the application.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ReactJS works as views using a component based system.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Building block of </a:t>
            </a:r>
            <a:r>
              <a:rPr lang="en-IN" sz="1800" dirty="0" err="1"/>
              <a:t>ReactJs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Basic Concepts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hlinkClick r:id="rId3"/>
              </a:rPr>
              <a:t>https://reactjs.org/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https://beta.reactjs.org/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3A4D2C-03C5-F8F4-F5A3-E877A89BCF1D}"/>
                  </a:ext>
                </a:extLst>
              </p14:cNvPr>
              <p14:cNvContentPartPr/>
              <p14:nvPr/>
            </p14:nvContentPartPr>
            <p14:xfrm>
              <a:off x="1472280" y="3626580"/>
              <a:ext cx="15480" cy="1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3A4D2C-03C5-F8F4-F5A3-E877A89BCF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3640" y="3617580"/>
                <a:ext cx="3312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HISTORY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849147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came into existence in 2011, when a software engineer(Jordan </a:t>
            </a:r>
            <a:r>
              <a:rPr lang="en-IN" sz="1800" dirty="0" err="1"/>
              <a:t>Walke</a:t>
            </a:r>
            <a:r>
              <a:rPr lang="en-IN" sz="1800" dirty="0"/>
              <a:t>) at  Facebook created the library </a:t>
            </a:r>
            <a:r>
              <a:rPr lang="en-IN" sz="1800" dirty="0" err="1"/>
              <a:t>ReactJs</a:t>
            </a:r>
            <a:r>
              <a:rPr lang="en-IN" sz="18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Facebook decided to make it open source in May 2013.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Build encapsulated components that manage their own state, then compose them to make complex UIs.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was initially developed and maintained by Facebook and was later used in its products like WhatsApp &amp; Instagram.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7066" y="2174150"/>
            <a:ext cx="429006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  REACT DOM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802</Words>
  <Application>Microsoft Office PowerPoint</Application>
  <PresentationFormat>On-screen Show (16:9)</PresentationFormat>
  <Paragraphs>113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AngsanaUPC</vt:lpstr>
      <vt:lpstr>Wingdings</vt:lpstr>
      <vt:lpstr>Lato</vt:lpstr>
      <vt:lpstr>Arial</vt:lpstr>
      <vt:lpstr>Garamond</vt:lpstr>
      <vt:lpstr>Montserrat</vt:lpstr>
      <vt:lpstr>Georgia</vt:lpstr>
      <vt:lpstr>Simple Light</vt:lpstr>
      <vt:lpstr>Office Theme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75</cp:revision>
  <dcterms:modified xsi:type="dcterms:W3CDTF">2024-10-24T16:52:47Z</dcterms:modified>
</cp:coreProperties>
</file>