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56" r:id="rId3"/>
    <p:sldId id="257" r:id="rId4"/>
    <p:sldId id="278" r:id="rId5"/>
    <p:sldId id="317" r:id="rId6"/>
    <p:sldId id="318" r:id="rId7"/>
    <p:sldId id="280" r:id="rId8"/>
    <p:sldId id="283" r:id="rId9"/>
    <p:sldId id="284" r:id="rId10"/>
    <p:sldId id="319" r:id="rId11"/>
    <p:sldId id="275" r:id="rId12"/>
    <p:sldId id="276" r:id="rId13"/>
    <p:sldId id="264" r:id="rId14"/>
    <p:sldId id="263" r:id="rId15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03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86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9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2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5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0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26-10-2024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0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BUILDING BLOCKS OF REACTJS</a:t>
            </a:r>
            <a:endParaRPr lang="en-IN" sz="105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E028C8-DF46-445B-A8A5-C5CE3CE1EC62}"/>
              </a:ext>
            </a:extLst>
          </p:cNvPr>
          <p:cNvSpPr/>
          <p:nvPr/>
        </p:nvSpPr>
        <p:spPr>
          <a:xfrm>
            <a:off x="3616842" y="1676422"/>
            <a:ext cx="2143878" cy="10238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b="1" dirty="0">
                <a:solidFill>
                  <a:schemeClr val="tx1"/>
                </a:solidFill>
              </a:rPr>
              <a:t>Component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04BBED-3EDB-4738-A8B8-C3F2F0851760}"/>
              </a:ext>
            </a:extLst>
          </p:cNvPr>
          <p:cNvSpPr/>
          <p:nvPr/>
        </p:nvSpPr>
        <p:spPr>
          <a:xfrm>
            <a:off x="6262135" y="2452117"/>
            <a:ext cx="1569027" cy="10238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</a:rPr>
              <a:t>     </a:t>
            </a:r>
            <a:r>
              <a:rPr lang="en-IN" sz="1800" b="1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99D0F-EDFE-4A8D-81D4-B8753DF13FE2}"/>
              </a:ext>
            </a:extLst>
          </p:cNvPr>
          <p:cNvSpPr/>
          <p:nvPr/>
        </p:nvSpPr>
        <p:spPr>
          <a:xfrm>
            <a:off x="1210541" y="2452117"/>
            <a:ext cx="1569027" cy="10238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16AC99-E8D2-4154-BF71-0D101DA8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53" y="3390766"/>
            <a:ext cx="2806787" cy="11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TYPES OF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6BDB5-A950-4821-A2CB-71DFD07A0011}"/>
              </a:ext>
            </a:extLst>
          </p:cNvPr>
          <p:cNvSpPr txBox="1"/>
          <p:nvPr/>
        </p:nvSpPr>
        <p:spPr>
          <a:xfrm>
            <a:off x="1204557" y="1380731"/>
            <a:ext cx="30814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UI/Stateless/Function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F18FF-A50B-4346-9AB7-20D4A38E0B5E}"/>
              </a:ext>
            </a:extLst>
          </p:cNvPr>
          <p:cNvSpPr txBox="1"/>
          <p:nvPr/>
        </p:nvSpPr>
        <p:spPr>
          <a:xfrm>
            <a:off x="4675284" y="1380731"/>
            <a:ext cx="2978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Class/ Container/State Component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454FC-BD51-411F-8545-A626152166E2}"/>
              </a:ext>
            </a:extLst>
          </p:cNvPr>
          <p:cNvCxnSpPr/>
          <p:nvPr/>
        </p:nvCxnSpPr>
        <p:spPr>
          <a:xfrm flipH="1">
            <a:off x="4450697" y="1530772"/>
            <a:ext cx="1323" cy="191346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795743-C7E3-45A3-AEED-C88ED84524D4}"/>
              </a:ext>
            </a:extLst>
          </p:cNvPr>
          <p:cNvSpPr txBox="1"/>
          <p:nvPr/>
        </p:nvSpPr>
        <p:spPr>
          <a:xfrm>
            <a:off x="4871228" y="1878650"/>
            <a:ext cx="2783542" cy="14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/>
              <a:t>Contain state</a:t>
            </a:r>
          </a:p>
          <a:p>
            <a:pPr marL="257175" indent="-257175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/>
              <a:t>Contain Lifecycle Methods</a:t>
            </a:r>
          </a:p>
          <a:p>
            <a:pPr marL="257175" indent="-257175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/>
              <a:t>Not concerned with the UI</a:t>
            </a:r>
          </a:p>
          <a:p>
            <a:pPr marL="257175" indent="-257175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/>
              <a:t>Use Class to create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2C972-DBE6-4DB0-9B1C-9781BDF1E48B}"/>
              </a:ext>
            </a:extLst>
          </p:cNvPr>
          <p:cNvSpPr txBox="1"/>
          <p:nvPr/>
        </p:nvSpPr>
        <p:spPr>
          <a:xfrm>
            <a:off x="1305303" y="1878650"/>
            <a:ext cx="2879922" cy="14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/>
              <a:t>Doesn’t contain state</a:t>
            </a:r>
          </a:p>
          <a:p>
            <a:pPr marL="257175" indent="-257175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/>
              <a:t>Receive data from props</a:t>
            </a:r>
          </a:p>
          <a:p>
            <a:pPr marL="257175" indent="-257175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/>
              <a:t>Only concerned with the UI</a:t>
            </a:r>
          </a:p>
          <a:p>
            <a:pPr marL="257175" indent="-257175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/>
              <a:t>Use Function to create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2ED9D-72A9-D5FE-1662-3DA5EC6847A7}"/>
              </a:ext>
            </a:extLst>
          </p:cNvPr>
          <p:cNvSpPr txBox="1"/>
          <p:nvPr/>
        </p:nvSpPr>
        <p:spPr>
          <a:xfrm>
            <a:off x="529382" y="3870377"/>
            <a:ext cx="8459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dirty="0">
                <a:ea typeface="Georgia"/>
                <a:cs typeface="Georgia"/>
                <a:sym typeface="Georgia"/>
              </a:rPr>
              <a:t>In React16.8, React Hooks were introduced. It provided a way to create state(</a:t>
            </a:r>
            <a:r>
              <a:rPr lang="en-US" dirty="0" err="1">
                <a:ea typeface="Georgia"/>
                <a:cs typeface="Georgia"/>
                <a:sym typeface="Georgia"/>
              </a:rPr>
              <a:t>useState</a:t>
            </a:r>
            <a:r>
              <a:rPr lang="en-US" dirty="0">
                <a:ea typeface="Georgia"/>
                <a:cs typeface="Georgia"/>
                <a:sym typeface="Georgia"/>
              </a:rPr>
              <a:t>) and handling state change effects(</a:t>
            </a:r>
            <a:r>
              <a:rPr lang="en-US" dirty="0" err="1">
                <a:ea typeface="Georgia"/>
                <a:cs typeface="Georgia"/>
                <a:sym typeface="Georgia"/>
              </a:rPr>
              <a:t>useEffect</a:t>
            </a:r>
            <a:r>
              <a:rPr lang="en-US" dirty="0">
                <a:ea typeface="Georgia"/>
                <a:cs typeface="Georgia"/>
                <a:sym typeface="Georgia"/>
              </a:rPr>
              <a:t>).  </a:t>
            </a:r>
            <a:endParaRPr lang="en-IN" dirty="0"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3118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 to JSX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Babel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Virtual DOM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Components, State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Factories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9D02-0BD8-144C-136B-5CB6D008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366264"/>
            <a:ext cx="3376405" cy="1344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F9B561-F137-ED4B-8924-736D619218AF}"/>
              </a:ext>
            </a:extLst>
          </p:cNvPr>
          <p:cNvSpPr/>
          <p:nvPr/>
        </p:nvSpPr>
        <p:spPr>
          <a:xfrm>
            <a:off x="316222" y="961987"/>
            <a:ext cx="799607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6713" indent="-257175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US" sz="1800" dirty="0"/>
              <a:t>This is React 0.12.</a:t>
            </a:r>
          </a:p>
          <a:p>
            <a:pPr marL="366713" indent="-257175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1FC9-DBEF-E6E1-EAFA-C42AEC4C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7" y="2943945"/>
            <a:ext cx="3521869" cy="657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975EAF-446F-B40B-1A48-B3D37E526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84" y="4065070"/>
            <a:ext cx="1943100" cy="50720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ADD589-AA27-E2E8-D27C-86A118E85743}"/>
              </a:ext>
            </a:extLst>
          </p:cNvPr>
          <p:cNvCxnSpPr/>
          <p:nvPr/>
        </p:nvCxnSpPr>
        <p:spPr>
          <a:xfrm>
            <a:off x="4191000" y="2102467"/>
            <a:ext cx="883920" cy="73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F35B1-0ADF-61F8-4E46-E73BED8CA8A4}"/>
              </a:ext>
            </a:extLst>
          </p:cNvPr>
          <p:cNvCxnSpPr>
            <a:cxnSpLocks/>
          </p:cNvCxnSpPr>
          <p:nvPr/>
        </p:nvCxnSpPr>
        <p:spPr>
          <a:xfrm flipH="1">
            <a:off x="4209184" y="3601170"/>
            <a:ext cx="952500" cy="4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Factories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26035-C377-DE78-8D51-2DB570AD3F14}"/>
              </a:ext>
            </a:extLst>
          </p:cNvPr>
          <p:cNvSpPr txBox="1"/>
          <p:nvPr/>
        </p:nvSpPr>
        <p:spPr>
          <a:xfrm>
            <a:off x="521147" y="1079099"/>
            <a:ext cx="308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With JSX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6259E-A309-A5FC-8A98-F4B21B38CC7B}"/>
              </a:ext>
            </a:extLst>
          </p:cNvPr>
          <p:cNvSpPr txBox="1"/>
          <p:nvPr/>
        </p:nvSpPr>
        <p:spPr>
          <a:xfrm>
            <a:off x="696406" y="3006304"/>
            <a:ext cx="297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Without JSX</a:t>
            </a:r>
            <a:endParaRPr lang="en-IN" sz="18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85C031-33D1-76EB-8F74-666D384E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537" y="1527592"/>
            <a:ext cx="3030927" cy="12192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88CEF-A0D1-5E04-1BA1-9F6469E23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960" y="3712881"/>
            <a:ext cx="4176654" cy="10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0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JSX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3AE3A-2853-09F0-6C8B-9082492EDE5F}"/>
              </a:ext>
            </a:extLst>
          </p:cNvPr>
          <p:cNvSpPr txBox="1"/>
          <p:nvPr/>
        </p:nvSpPr>
        <p:spPr>
          <a:xfrm>
            <a:off x="381000" y="899953"/>
            <a:ext cx="79019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Fundamentally, JSX just provides syntactic sugar for the </a:t>
            </a:r>
            <a:r>
              <a:rPr lang="en-US" sz="1800" dirty="0" err="1"/>
              <a:t>React.createElement</a:t>
            </a:r>
            <a:r>
              <a:rPr lang="en-US" sz="1800" dirty="0"/>
              <a:t>(component, props, ...children)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Dot Notation for JSX Type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User-Defined Components Must Be Capitalized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JSX Children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JSX Expression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Passing props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17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29006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WHY REACTJS?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1D3AB-B942-4D0F-8FD9-F7B95161BCE1}"/>
              </a:ext>
            </a:extLst>
          </p:cNvPr>
          <p:cNvSpPr/>
          <p:nvPr/>
        </p:nvSpPr>
        <p:spPr>
          <a:xfrm>
            <a:off x="2096479" y="1531354"/>
            <a:ext cx="4979192" cy="393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Virtual 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9AB4-D6BE-4CEF-863B-012D29A4BDDC}"/>
              </a:ext>
            </a:extLst>
          </p:cNvPr>
          <p:cNvSpPr/>
          <p:nvPr/>
        </p:nvSpPr>
        <p:spPr>
          <a:xfrm>
            <a:off x="2096480" y="2620339"/>
            <a:ext cx="4979192" cy="3758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Unidirectional Data Flow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0C4C-4334-4CE7-89EE-349295F68ECA}"/>
              </a:ext>
            </a:extLst>
          </p:cNvPr>
          <p:cNvSpPr/>
          <p:nvPr/>
        </p:nvSpPr>
        <p:spPr>
          <a:xfrm>
            <a:off x="2091385" y="3715976"/>
            <a:ext cx="4961230" cy="396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Component Based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E3798-B26B-41B8-8D0C-3D10C1C0DB26}"/>
              </a:ext>
            </a:extLst>
          </p:cNvPr>
          <p:cNvSpPr/>
          <p:nvPr/>
        </p:nvSpPr>
        <p:spPr>
          <a:xfrm>
            <a:off x="2096480" y="3156108"/>
            <a:ext cx="4961230" cy="380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just"/>
            <a:r>
              <a:rPr lang="en-IN" sz="1500" b="1" dirty="0">
                <a:solidFill>
                  <a:schemeClr val="tx1"/>
                </a:solidFill>
              </a:rPr>
              <a:t>        </a:t>
            </a:r>
            <a:r>
              <a:rPr lang="en-IN" sz="1800" b="1" dirty="0">
                <a:solidFill>
                  <a:schemeClr val="tx1"/>
                </a:solidFill>
              </a:rPr>
              <a:t>JSX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7A3EC-F033-481D-A60E-B6AEE864A689}"/>
              </a:ext>
            </a:extLst>
          </p:cNvPr>
          <p:cNvSpPr/>
          <p:nvPr/>
        </p:nvSpPr>
        <p:spPr>
          <a:xfrm>
            <a:off x="2096479" y="2084569"/>
            <a:ext cx="4979192" cy="3758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SPA VS MPA </a:t>
            </a:r>
          </a:p>
        </p:txBody>
      </p:sp>
    </p:spTree>
    <p:extLst>
      <p:ext uri="{BB962C8B-B14F-4D97-AF65-F5344CB8AC3E}">
        <p14:creationId xmlns:p14="http://schemas.microsoft.com/office/powerpoint/2010/main" val="398556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0" name="Google Shape;141;p20">
            <a:extLst>
              <a:ext uri="{FF2B5EF4-FFF2-40B4-BE49-F238E27FC236}">
                <a16:creationId xmlns:a16="http://schemas.microsoft.com/office/drawing/2014/main" id="{97186C87-6388-427A-A518-EC7703381751}"/>
              </a:ext>
            </a:extLst>
          </p:cNvPr>
          <p:cNvSpPr/>
          <p:nvPr/>
        </p:nvSpPr>
        <p:spPr>
          <a:xfrm>
            <a:off x="1485815" y="2055728"/>
            <a:ext cx="1496386" cy="7382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UI Component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App.js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11" name="Google Shape;139;p20">
            <a:extLst>
              <a:ext uri="{FF2B5EF4-FFF2-40B4-BE49-F238E27FC236}">
                <a16:creationId xmlns:a16="http://schemas.microsoft.com/office/drawing/2014/main" id="{6F06C418-B2CE-44D9-87F6-9B0E3C5A82F8}"/>
              </a:ext>
            </a:extLst>
          </p:cNvPr>
          <p:cNvSpPr/>
          <p:nvPr/>
        </p:nvSpPr>
        <p:spPr>
          <a:xfrm>
            <a:off x="2930384" y="3006765"/>
            <a:ext cx="1224116" cy="687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VirtualDom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(New)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16" name="Google Shape;139;p20">
            <a:extLst>
              <a:ext uri="{FF2B5EF4-FFF2-40B4-BE49-F238E27FC236}">
                <a16:creationId xmlns:a16="http://schemas.microsoft.com/office/drawing/2014/main" id="{EAE3A695-8B63-453A-94C5-82B9DFFEE458}"/>
              </a:ext>
            </a:extLst>
          </p:cNvPr>
          <p:cNvSpPr/>
          <p:nvPr/>
        </p:nvSpPr>
        <p:spPr>
          <a:xfrm>
            <a:off x="4466312" y="3003893"/>
            <a:ext cx="1224116" cy="687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VirtualDom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(Current)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17" name="Google Shape;139;p20">
            <a:extLst>
              <a:ext uri="{FF2B5EF4-FFF2-40B4-BE49-F238E27FC236}">
                <a16:creationId xmlns:a16="http://schemas.microsoft.com/office/drawing/2014/main" id="{68510263-FEBA-464A-B50A-A996C14A8C53}"/>
              </a:ext>
            </a:extLst>
          </p:cNvPr>
          <p:cNvSpPr/>
          <p:nvPr/>
        </p:nvSpPr>
        <p:spPr>
          <a:xfrm>
            <a:off x="6110169" y="1965436"/>
            <a:ext cx="1224116" cy="687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Browser 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DOM</a:t>
            </a:r>
            <a:endParaRPr sz="1050" b="1" dirty="0">
              <a:solidFill>
                <a:schemeClr val="tx1"/>
              </a:solidFill>
            </a:endParaRPr>
          </a:p>
        </p:txBody>
      </p:sp>
      <p:cxnSp>
        <p:nvCxnSpPr>
          <p:cNvPr id="18" name="Google Shape;146;p20">
            <a:extLst>
              <a:ext uri="{FF2B5EF4-FFF2-40B4-BE49-F238E27FC236}">
                <a16:creationId xmlns:a16="http://schemas.microsoft.com/office/drawing/2014/main" id="{CECC0252-FEA7-450A-B6BD-B42DCCAF235E}"/>
              </a:ext>
            </a:extLst>
          </p:cNvPr>
          <p:cNvCxnSpPr/>
          <p:nvPr/>
        </p:nvCxnSpPr>
        <p:spPr>
          <a:xfrm flipV="1">
            <a:off x="3614273" y="3956859"/>
            <a:ext cx="1252406" cy="40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oogle Shape;143;p20">
            <a:extLst>
              <a:ext uri="{FF2B5EF4-FFF2-40B4-BE49-F238E27FC236}">
                <a16:creationId xmlns:a16="http://schemas.microsoft.com/office/drawing/2014/main" id="{E3584452-5CDF-4873-A912-AA6E8456A8F2}"/>
              </a:ext>
            </a:extLst>
          </p:cNvPr>
          <p:cNvCxnSpPr/>
          <p:nvPr/>
        </p:nvCxnSpPr>
        <p:spPr>
          <a:xfrm>
            <a:off x="3614273" y="3722427"/>
            <a:ext cx="0" cy="2344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44;p20">
            <a:extLst>
              <a:ext uri="{FF2B5EF4-FFF2-40B4-BE49-F238E27FC236}">
                <a16:creationId xmlns:a16="http://schemas.microsoft.com/office/drawing/2014/main" id="{4CC63E4A-BBD8-4997-B086-9DA37AF1F4DD}"/>
              </a:ext>
            </a:extLst>
          </p:cNvPr>
          <p:cNvCxnSpPr/>
          <p:nvPr/>
        </p:nvCxnSpPr>
        <p:spPr>
          <a:xfrm>
            <a:off x="4842573" y="3708444"/>
            <a:ext cx="9641" cy="2311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49;p20">
            <a:extLst>
              <a:ext uri="{FF2B5EF4-FFF2-40B4-BE49-F238E27FC236}">
                <a16:creationId xmlns:a16="http://schemas.microsoft.com/office/drawing/2014/main" id="{EA65CFA9-5DAC-4F36-885C-3DC2A16D3A0C}"/>
              </a:ext>
            </a:extLst>
          </p:cNvPr>
          <p:cNvCxnSpPr/>
          <p:nvPr/>
        </p:nvCxnSpPr>
        <p:spPr>
          <a:xfrm>
            <a:off x="6722227" y="2671314"/>
            <a:ext cx="0" cy="15797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oogle Shape;148;p20">
            <a:extLst>
              <a:ext uri="{FF2B5EF4-FFF2-40B4-BE49-F238E27FC236}">
                <a16:creationId xmlns:a16="http://schemas.microsoft.com/office/drawing/2014/main" id="{1A571046-DAC6-459B-8BDC-C9B83551055F}"/>
              </a:ext>
            </a:extLst>
          </p:cNvPr>
          <p:cNvCxnSpPr/>
          <p:nvPr/>
        </p:nvCxnSpPr>
        <p:spPr>
          <a:xfrm>
            <a:off x="4240476" y="4271860"/>
            <a:ext cx="24817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oogle Shape;147;p20">
            <a:extLst>
              <a:ext uri="{FF2B5EF4-FFF2-40B4-BE49-F238E27FC236}">
                <a16:creationId xmlns:a16="http://schemas.microsoft.com/office/drawing/2014/main" id="{773CFA29-BE48-452E-BEF4-D61D37EF8157}"/>
              </a:ext>
            </a:extLst>
          </p:cNvPr>
          <p:cNvCxnSpPr/>
          <p:nvPr/>
        </p:nvCxnSpPr>
        <p:spPr>
          <a:xfrm>
            <a:off x="4240476" y="3956860"/>
            <a:ext cx="0" cy="315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oogle Shape;145;p20">
            <a:extLst>
              <a:ext uri="{FF2B5EF4-FFF2-40B4-BE49-F238E27FC236}">
                <a16:creationId xmlns:a16="http://schemas.microsoft.com/office/drawing/2014/main" id="{7E89F563-F659-44F6-97D1-E8366C156AF8}"/>
              </a:ext>
            </a:extLst>
          </p:cNvPr>
          <p:cNvCxnSpPr/>
          <p:nvPr/>
        </p:nvCxnSpPr>
        <p:spPr>
          <a:xfrm>
            <a:off x="2236305" y="3366143"/>
            <a:ext cx="69178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oogle Shape;142;p20">
            <a:extLst>
              <a:ext uri="{FF2B5EF4-FFF2-40B4-BE49-F238E27FC236}">
                <a16:creationId xmlns:a16="http://schemas.microsoft.com/office/drawing/2014/main" id="{3C9B7A4D-3563-4733-ABED-E8CEE49D0D8F}"/>
              </a:ext>
            </a:extLst>
          </p:cNvPr>
          <p:cNvCxnSpPr/>
          <p:nvPr/>
        </p:nvCxnSpPr>
        <p:spPr>
          <a:xfrm>
            <a:off x="2234008" y="2796691"/>
            <a:ext cx="0" cy="5694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Google Shape;152;p20">
            <a:extLst>
              <a:ext uri="{FF2B5EF4-FFF2-40B4-BE49-F238E27FC236}">
                <a16:creationId xmlns:a16="http://schemas.microsoft.com/office/drawing/2014/main" id="{FA2FAD1E-D666-4DCB-AEE8-DE4E8DAB9BF0}"/>
              </a:ext>
            </a:extLst>
          </p:cNvPr>
          <p:cNvSpPr txBox="1"/>
          <p:nvPr/>
        </p:nvSpPr>
        <p:spPr>
          <a:xfrm>
            <a:off x="4900083" y="3956860"/>
            <a:ext cx="2240568" cy="27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 dirty="0">
                <a:latin typeface="Lato"/>
                <a:ea typeface="Lato"/>
                <a:cs typeface="Lato"/>
                <a:sym typeface="Lato"/>
              </a:rPr>
              <a:t>Difference Updated</a:t>
            </a:r>
            <a:endParaRPr sz="105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51;p20">
            <a:extLst>
              <a:ext uri="{FF2B5EF4-FFF2-40B4-BE49-F238E27FC236}">
                <a16:creationId xmlns:a16="http://schemas.microsoft.com/office/drawing/2014/main" id="{5AEA3EE9-D23B-472D-8DBB-876662915D31}"/>
              </a:ext>
            </a:extLst>
          </p:cNvPr>
          <p:cNvSpPr txBox="1"/>
          <p:nvPr/>
        </p:nvSpPr>
        <p:spPr>
          <a:xfrm>
            <a:off x="2363460" y="3049138"/>
            <a:ext cx="536625" cy="19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 dirty="0">
                <a:latin typeface="Lato"/>
                <a:ea typeface="Lato"/>
                <a:cs typeface="Lato"/>
                <a:sym typeface="Lato"/>
              </a:rPr>
              <a:t>JSX</a:t>
            </a:r>
            <a:endParaRPr sz="1050"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369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SPA VS MPA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289D6-90C0-4FD2-A825-978306F72F42}"/>
              </a:ext>
            </a:extLst>
          </p:cNvPr>
          <p:cNvSpPr txBox="1"/>
          <p:nvPr/>
        </p:nvSpPr>
        <p:spPr>
          <a:xfrm>
            <a:off x="381000" y="89995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1" dirty="0"/>
              <a:t>SPA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6F6A7-4162-4946-8642-717B1C2B5420}"/>
              </a:ext>
            </a:extLst>
          </p:cNvPr>
          <p:cNvSpPr txBox="1"/>
          <p:nvPr/>
        </p:nvSpPr>
        <p:spPr>
          <a:xfrm>
            <a:off x="381000" y="2791332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1" dirty="0"/>
              <a:t>MPA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BA553-D378-4E5A-920B-1B600A28417E}"/>
              </a:ext>
            </a:extLst>
          </p:cNvPr>
          <p:cNvSpPr txBox="1"/>
          <p:nvPr/>
        </p:nvSpPr>
        <p:spPr>
          <a:xfrm>
            <a:off x="323770" y="1134212"/>
            <a:ext cx="96442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A SPA is an app that works inside a browser and does not require page reloading during use.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a typeface="Georgia"/>
                <a:cs typeface="Georgia"/>
                <a:sym typeface="Georgia"/>
              </a:rPr>
              <a:t>It is just one web page that you visit which then loads all other content using JavaScript — which they heavily depend on.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200" dirty="0">
                <a:ea typeface="Georgia"/>
                <a:cs typeface="Georgia"/>
                <a:sym typeface="Georgia"/>
              </a:rPr>
              <a:t>SPA requests the markup and data independently and renders pages straight in the browser.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200" dirty="0">
                <a:ea typeface="Georgia"/>
                <a:cs typeface="Georgia"/>
                <a:sym typeface="Georgia"/>
              </a:rPr>
              <a:t>Typically it has only one reactDOM.render() call because we have one root app component which hosts other react component</a:t>
            </a:r>
            <a:endParaRPr lang="en" sz="1200" dirty="0">
              <a:sym typeface="Georgia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Used By </a:t>
            </a:r>
            <a:r>
              <a:rPr lang="en" sz="1200" dirty="0">
                <a:ea typeface="Georgia"/>
                <a:cs typeface="Georgia"/>
                <a:sym typeface="Georgia"/>
              </a:rPr>
              <a:t>Gmail, Google Maps, Facebook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200" dirty="0">
              <a:ea typeface="Georgia"/>
              <a:cs typeface="Georgia"/>
              <a:sym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D82C7-736B-4A75-B35F-15818C29F17F}"/>
              </a:ext>
            </a:extLst>
          </p:cNvPr>
          <p:cNvSpPr txBox="1"/>
          <p:nvPr/>
        </p:nvSpPr>
        <p:spPr>
          <a:xfrm>
            <a:off x="323770" y="3028834"/>
            <a:ext cx="859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MPA is considered a more classical approach to app development. The multi-page design pattern requires a page reload every time the content changes. 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Every Change i.e. displaying the data or submit data back to server requests rendering a new page from the server.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a typeface="Georgia"/>
                <a:cs typeface="Georgia"/>
                <a:sym typeface="Georgia"/>
              </a:rPr>
              <a:t>Before deploying a web application, you need to consider the goal of it. If you know you need multiple categories — use a multi-page site.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Used By extensive product portfolios, for example, e-commerce businesses.</a:t>
            </a:r>
            <a:endParaRPr lang="en-IN" sz="1200" dirty="0">
              <a:latin typeface="+mj-lt"/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200" dirty="0">
              <a:latin typeface="+mj-lt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759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8FADB-F66B-5FAF-BD4E-28834807D9A3}"/>
              </a:ext>
            </a:extLst>
          </p:cNvPr>
          <p:cNvSpPr/>
          <p:nvPr/>
        </p:nvSpPr>
        <p:spPr>
          <a:xfrm>
            <a:off x="3421380" y="1263052"/>
            <a:ext cx="2202180" cy="81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</a:t>
            </a:r>
            <a:endParaRPr lang="en-IN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F8C7F-68BB-9432-413F-92FC69B10552}"/>
              </a:ext>
            </a:extLst>
          </p:cNvPr>
          <p:cNvSpPr/>
          <p:nvPr/>
        </p:nvSpPr>
        <p:spPr>
          <a:xfrm>
            <a:off x="1463040" y="2255521"/>
            <a:ext cx="2202180" cy="81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Display</a:t>
            </a:r>
            <a:endParaRPr lang="en-IN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B469F-A618-B0B8-3C72-01D8D2A58B0B}"/>
              </a:ext>
            </a:extLst>
          </p:cNvPr>
          <p:cNvSpPr/>
          <p:nvPr/>
        </p:nvSpPr>
        <p:spPr>
          <a:xfrm>
            <a:off x="861060" y="3444240"/>
            <a:ext cx="2202180" cy="81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DisplayData</a:t>
            </a:r>
            <a:endParaRPr lang="en-IN" sz="105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4A89A-5F4A-3EAB-C67A-644B8C1A2BE4}"/>
              </a:ext>
            </a:extLst>
          </p:cNvPr>
          <p:cNvCxnSpPr>
            <a:stCxn id="2" idx="1"/>
            <a:endCxn id="4" idx="0"/>
          </p:cNvCxnSpPr>
          <p:nvPr/>
        </p:nvCxnSpPr>
        <p:spPr>
          <a:xfrm flipH="1">
            <a:off x="2564130" y="1670722"/>
            <a:ext cx="857250" cy="58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E1835-8E2B-2B21-89E2-A70E276F530F}"/>
              </a:ext>
            </a:extLst>
          </p:cNvPr>
          <p:cNvCxnSpPr/>
          <p:nvPr/>
        </p:nvCxnSpPr>
        <p:spPr>
          <a:xfrm flipH="1">
            <a:off x="1779270" y="2898076"/>
            <a:ext cx="784860" cy="57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96627-F844-E3FC-A643-5396DA21BE91}"/>
              </a:ext>
            </a:extLst>
          </p:cNvPr>
          <p:cNvSpPr/>
          <p:nvPr/>
        </p:nvSpPr>
        <p:spPr>
          <a:xfrm>
            <a:off x="5478780" y="2371058"/>
            <a:ext cx="2202180" cy="81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DisplayTwo</a:t>
            </a:r>
            <a:endParaRPr lang="en-IN" sz="105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2126B2-8EEA-44F0-4EEC-5F33422DA2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23560" y="1645205"/>
            <a:ext cx="956310" cy="72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7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390</Words>
  <Application>Microsoft Office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Wingdings</vt:lpstr>
      <vt:lpstr>Arial</vt:lpstr>
      <vt:lpstr>Lato</vt:lpstr>
      <vt:lpstr>Georgia</vt:lpstr>
      <vt:lpstr>Montserrat</vt:lpstr>
      <vt:lpstr>Calibri</vt:lpstr>
      <vt:lpstr>AngsanaUPC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HTML</vt:lpstr>
      <vt:lpstr>PowerPoint Presentation</vt:lpstr>
      <vt:lpstr>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87</cp:revision>
  <dcterms:modified xsi:type="dcterms:W3CDTF">2024-10-26T16:49:14Z</dcterms:modified>
</cp:coreProperties>
</file>