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11"/>
  </p:notesMasterIdLst>
  <p:sldIdLst>
    <p:sldId id="256" r:id="rId3"/>
    <p:sldId id="257" r:id="rId4"/>
    <p:sldId id="277" r:id="rId5"/>
    <p:sldId id="268" r:id="rId6"/>
    <p:sldId id="278" r:id="rId7"/>
    <p:sldId id="288" r:id="rId8"/>
    <p:sldId id="264" r:id="rId9"/>
    <p:sldId id="263" r:id="rId10"/>
  </p:sldIdLst>
  <p:sldSz cx="9144000" cy="5143500" type="screen16x9"/>
  <p:notesSz cx="6858000" cy="9144000"/>
  <p:embeddedFontLst>
    <p:embeddedFont>
      <p:font typeface="AngsanaUPC" panose="02020603050405020304" pitchFamily="18" charset="-34"/>
      <p:regular r:id="rId12"/>
      <p:bold r:id="rId13"/>
      <p:italic r:id="rId14"/>
      <p:boldItalic r:id="rId15"/>
    </p:embeddedFont>
    <p:embeddedFont>
      <p:font typeface="Montserrat" panose="000005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81" autoAdjust="0"/>
    <p:restoredTop sz="94660"/>
  </p:normalViewPr>
  <p:slideViewPr>
    <p:cSldViewPr snapToGrid="0">
      <p:cViewPr varScale="1">
        <p:scale>
          <a:sx n="84" d="100"/>
          <a:sy n="84" d="100"/>
        </p:scale>
        <p:origin x="592"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111b9594e4_6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111b9594e4_6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ea56a5013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2ea56a5013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1690915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409943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EAC0EC-BCFE-C69D-86A8-A4CDE3EE05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7C3F69-F59F-2BB2-0250-2AAA5E45D0E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DD4F6BF-55B2-05A6-1AB3-4C6C8F15B403}"/>
              </a:ext>
            </a:extLst>
          </p:cNvPr>
          <p:cNvSpPr>
            <a:spLocks noGrp="1"/>
          </p:cNvSpPr>
          <p:nvPr>
            <p:ph type="body" idx="1"/>
          </p:nvPr>
        </p:nvSpPr>
        <p:spPr/>
        <p:txBody>
          <a:bodyPr/>
          <a:lstStyle/>
          <a:p>
            <a:endParaRPr lang="en-IN" dirty="0"/>
          </a:p>
        </p:txBody>
      </p:sp>
      <p:sp>
        <p:nvSpPr>
          <p:cNvPr id="4" name="Header Placeholder 3">
            <a:extLst>
              <a:ext uri="{FF2B5EF4-FFF2-40B4-BE49-F238E27FC236}">
                <a16:creationId xmlns:a16="http://schemas.microsoft.com/office/drawing/2014/main" id="{DEF226E4-1173-69EC-D478-CD281ECF47E9}"/>
              </a:ext>
            </a:extLst>
          </p:cNvPr>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706785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2636078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ea56a50138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ea56a5013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132e99b63a_2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132e99b63a_2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www.almabetter.com/" TargetMode="External"/><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51"/>
        <p:cNvGrpSpPr/>
        <p:nvPr/>
      </p:nvGrpSpPr>
      <p:grpSpPr>
        <a:xfrm>
          <a:off x="0" y="0"/>
          <a:ext cx="0" cy="0"/>
          <a:chOff x="0" y="0"/>
          <a:chExt cx="0" cy="0"/>
        </a:xfrm>
      </p:grpSpPr>
      <p:sp>
        <p:nvSpPr>
          <p:cNvPr id="52" name="Google Shape;52;p13"/>
          <p:cNvSpPr/>
          <p:nvPr/>
        </p:nvSpPr>
        <p:spPr>
          <a:xfrm>
            <a:off x="-2306" y="222950"/>
            <a:ext cx="504900" cy="25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2">
  <p:cSld name="TITLE_AND_BODY_2">
    <p:spTree>
      <p:nvGrpSpPr>
        <p:cNvPr id="1" name="Shape 53"/>
        <p:cNvGrpSpPr/>
        <p:nvPr/>
      </p:nvGrpSpPr>
      <p:grpSpPr>
        <a:xfrm>
          <a:off x="0" y="0"/>
          <a:ext cx="0" cy="0"/>
          <a:chOff x="0" y="0"/>
          <a:chExt cx="0" cy="0"/>
        </a:xfrm>
      </p:grpSpPr>
      <p:sp>
        <p:nvSpPr>
          <p:cNvPr id="54" name="Google Shape;54;p14"/>
          <p:cNvSpPr/>
          <p:nvPr/>
        </p:nvSpPr>
        <p:spPr>
          <a:xfrm>
            <a:off x="-2306" y="222950"/>
            <a:ext cx="504900" cy="25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5"/>
        <p:cNvGrpSpPr/>
        <p:nvPr/>
      </p:nvGrpSpPr>
      <p:grpSpPr>
        <a:xfrm>
          <a:off x="0" y="0"/>
          <a:ext cx="0" cy="0"/>
          <a:chOff x="0" y="0"/>
          <a:chExt cx="0" cy="0"/>
        </a:xfrm>
      </p:grpSpPr>
      <p:sp>
        <p:nvSpPr>
          <p:cNvPr id="56" name="Google Shape;56;p15"/>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7" name="Google Shape;57;p15"/>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8" name="Google Shape;58;p15"/>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lt1"/>
                </a:solidFill>
                <a:latin typeface="Arial"/>
                <a:ea typeface="Arial"/>
                <a:cs typeface="Arial"/>
                <a:sym typeface="Arial"/>
              </a:rPr>
              <a:t>www.almabetter.com</a:t>
            </a:r>
            <a:endParaRPr sz="1100"/>
          </a:p>
        </p:txBody>
      </p:sp>
      <p:sp>
        <p:nvSpPr>
          <p:cNvPr id="59" name="Google Shape;59;p15"/>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60" name="Google Shape;60;p15"/>
          <p:cNvPicPr preferRelativeResize="0"/>
          <p:nvPr/>
        </p:nvPicPr>
        <p:blipFill rotWithShape="1">
          <a:blip r:embed="rId2">
            <a:alphaModFix/>
          </a:blip>
          <a:srcRect/>
          <a:stretch/>
        </p:blipFill>
        <p:spPr>
          <a:xfrm>
            <a:off x="6085564" y="401521"/>
            <a:ext cx="2692674" cy="27696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01">
  <p:cSld name="Title Slide 01">
    <p:spTree>
      <p:nvGrpSpPr>
        <p:cNvPr id="1" name="Shape 62"/>
        <p:cNvGrpSpPr/>
        <p:nvPr/>
      </p:nvGrpSpPr>
      <p:grpSpPr>
        <a:xfrm>
          <a:off x="0" y="0"/>
          <a:ext cx="0" cy="0"/>
          <a:chOff x="0" y="0"/>
          <a:chExt cx="0" cy="0"/>
        </a:xfrm>
      </p:grpSpPr>
      <p:sp>
        <p:nvSpPr>
          <p:cNvPr id="63" name="Google Shape;63;p17"/>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64" name="Google Shape;64;p17"/>
          <p:cNvPicPr preferRelativeResize="0"/>
          <p:nvPr/>
        </p:nvPicPr>
        <p:blipFill rotWithShape="1">
          <a:blip r:embed="rId2">
            <a:alphaModFix/>
          </a:blip>
          <a:srcRect/>
          <a:stretch/>
        </p:blipFill>
        <p:spPr>
          <a:xfrm>
            <a:off x="6648739" y="353676"/>
            <a:ext cx="2122282" cy="1054019"/>
          </a:xfrm>
          <a:prstGeom prst="rect">
            <a:avLst/>
          </a:prstGeom>
          <a:noFill/>
          <a:ln>
            <a:noFill/>
          </a:ln>
        </p:spPr>
      </p:pic>
      <p:sp>
        <p:nvSpPr>
          <p:cNvPr id="65" name="Google Shape;65;p17"/>
          <p:cNvSpPr/>
          <p:nvPr/>
        </p:nvSpPr>
        <p:spPr>
          <a:xfrm>
            <a:off x="324853" y="1407695"/>
            <a:ext cx="6324000" cy="34434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66" name="Google Shape;66;p17"/>
          <p:cNvSpPr txBox="1">
            <a:spLocks noGrp="1"/>
          </p:cNvSpPr>
          <p:nvPr>
            <p:ph type="body" idx="1"/>
          </p:nvPr>
        </p:nvSpPr>
        <p:spPr>
          <a:xfrm>
            <a:off x="520303" y="1609724"/>
            <a:ext cx="5781900" cy="2534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p:nvPr/>
        </p:nvSpPr>
        <p:spPr>
          <a:xfrm>
            <a:off x="469770" y="4511842"/>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b="0" i="0" u="none" strike="noStrike" cap="none">
                <a:solidFill>
                  <a:schemeClr val="lt1"/>
                </a:solidFill>
                <a:latin typeface="Arial"/>
                <a:ea typeface="Arial"/>
                <a:cs typeface="Arial"/>
                <a:sym typeface="Arial"/>
              </a:rPr>
              <a:t>www.almabetter.com</a:t>
            </a:r>
            <a:endParaRPr sz="11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8"/>
        <p:cNvGrpSpPr/>
        <p:nvPr/>
      </p:nvGrpSpPr>
      <p:grpSpPr>
        <a:xfrm>
          <a:off x="0" y="0"/>
          <a:ext cx="0" cy="0"/>
          <a:chOff x="0" y="0"/>
          <a:chExt cx="0" cy="0"/>
        </a:xfrm>
      </p:grpSpPr>
      <p:sp>
        <p:nvSpPr>
          <p:cNvPr id="69" name="Google Shape;69;p18"/>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0" name="Google Shape;70;p18"/>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1" name="Google Shape;71;p18"/>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lt1"/>
                </a:solidFill>
                <a:latin typeface="Arial"/>
                <a:ea typeface="Arial"/>
                <a:cs typeface="Arial"/>
                <a:sym typeface="Arial"/>
              </a:rPr>
              <a:t>www.almabetter.com</a:t>
            </a:r>
            <a:endParaRPr sz="1100"/>
          </a:p>
        </p:txBody>
      </p:sp>
      <p:sp>
        <p:nvSpPr>
          <p:cNvPr id="72" name="Google Shape;72;p18"/>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73" name="Google Shape;73;p18"/>
          <p:cNvPicPr preferRelativeResize="0"/>
          <p:nvPr/>
        </p:nvPicPr>
        <p:blipFill rotWithShape="1">
          <a:blip r:embed="rId2">
            <a:alphaModFix/>
          </a:blip>
          <a:srcRect/>
          <a:stretch/>
        </p:blipFill>
        <p:spPr>
          <a:xfrm>
            <a:off x="6085564" y="401521"/>
            <a:ext cx="2692674" cy="27696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Content 02">
  <p:cSld name="Title &amp; Content 02">
    <p:spTree>
      <p:nvGrpSpPr>
        <p:cNvPr id="1" name="Shape 74"/>
        <p:cNvGrpSpPr/>
        <p:nvPr/>
      </p:nvGrpSpPr>
      <p:grpSpPr>
        <a:xfrm>
          <a:off x="0" y="0"/>
          <a:ext cx="0" cy="0"/>
          <a:chOff x="0" y="0"/>
          <a:chExt cx="0" cy="0"/>
        </a:xfrm>
      </p:grpSpPr>
      <p:sp>
        <p:nvSpPr>
          <p:cNvPr id="75" name="Google Shape;75;p19"/>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5400"/>
              <a:buFont typeface="Arial"/>
              <a:buNone/>
              <a:defRPr sz="54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6" name="Google Shape;76;p19"/>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dk1"/>
                </a:solidFill>
                <a:latin typeface="Arial"/>
                <a:ea typeface="Arial"/>
                <a:cs typeface="Arial"/>
                <a:sym typeface="Arial"/>
              </a:rPr>
              <a:t>www.almabetter.com</a:t>
            </a:r>
            <a:endParaRPr sz="1100"/>
          </a:p>
        </p:txBody>
      </p:sp>
      <p:sp>
        <p:nvSpPr>
          <p:cNvPr id="77" name="Google Shape;77;p19"/>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78" name="Google Shape;78;p19"/>
          <p:cNvPicPr preferRelativeResize="0"/>
          <p:nvPr/>
        </p:nvPicPr>
        <p:blipFill rotWithShape="1">
          <a:blip r:embed="rId2">
            <a:alphaModFix/>
          </a:blip>
          <a:srcRect/>
          <a:stretch/>
        </p:blipFill>
        <p:spPr>
          <a:xfrm>
            <a:off x="6085572" y="401522"/>
            <a:ext cx="2692666" cy="27696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About">
  <p:cSld name="About">
    <p:spTree>
      <p:nvGrpSpPr>
        <p:cNvPr id="1" name="Shape 84"/>
        <p:cNvGrpSpPr/>
        <p:nvPr/>
      </p:nvGrpSpPr>
      <p:grpSpPr>
        <a:xfrm>
          <a:off x="0" y="0"/>
          <a:ext cx="0" cy="0"/>
          <a:chOff x="0" y="0"/>
          <a:chExt cx="0" cy="0"/>
        </a:xfrm>
      </p:grpSpPr>
      <p:sp>
        <p:nvSpPr>
          <p:cNvPr id="85" name="Google Shape;85;p21"/>
          <p:cNvSpPr/>
          <p:nvPr/>
        </p:nvSpPr>
        <p:spPr>
          <a:xfrm>
            <a:off x="3030494" y="0"/>
            <a:ext cx="6113400" cy="51435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86" name="Google Shape;86;p21"/>
          <p:cNvSpPr txBox="1"/>
          <p:nvPr/>
        </p:nvSpPr>
        <p:spPr>
          <a:xfrm>
            <a:off x="454111" y="417040"/>
            <a:ext cx="2205600" cy="9003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5400" b="1" i="0">
                <a:solidFill>
                  <a:srgbClr val="F00037"/>
                </a:solidFill>
                <a:latin typeface="Arial"/>
                <a:ea typeface="Arial"/>
                <a:cs typeface="Arial"/>
                <a:sym typeface="Arial"/>
              </a:rPr>
              <a:t>About</a:t>
            </a:r>
            <a:endParaRPr sz="1100"/>
          </a:p>
        </p:txBody>
      </p:sp>
      <p:sp>
        <p:nvSpPr>
          <p:cNvPr id="87" name="Google Shape;87;p21"/>
          <p:cNvSpPr txBox="1"/>
          <p:nvPr/>
        </p:nvSpPr>
        <p:spPr>
          <a:xfrm>
            <a:off x="3679224" y="713603"/>
            <a:ext cx="5010600" cy="1793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lt1"/>
                </a:solidFill>
                <a:latin typeface="Arial"/>
                <a:ea typeface="Arial"/>
                <a:cs typeface="Arial"/>
                <a:sym typeface="Arial"/>
              </a:rPr>
              <a:t>AlmaBetter is a learner-centric career growth institute, that provides T.R.U.E. learning to every ambitious growth aspirant, enabling them to acquire the skills of tomorrow and get assured results.</a:t>
            </a:r>
            <a:endParaRPr sz="1100"/>
          </a:p>
          <a:p>
            <a:pPr marL="0" marR="0" lvl="0" indent="0" algn="l" rtl="0">
              <a:spcBef>
                <a:spcPts val="0"/>
              </a:spcBef>
              <a:spcAft>
                <a:spcPts val="0"/>
              </a:spcAft>
              <a:buNone/>
            </a:pPr>
            <a:endParaRPr sz="1400">
              <a:solidFill>
                <a:schemeClr val="lt1"/>
              </a:solidFill>
              <a:latin typeface="Arial"/>
              <a:ea typeface="Arial"/>
              <a:cs typeface="Arial"/>
              <a:sym typeface="Arial"/>
            </a:endParaRPr>
          </a:p>
          <a:p>
            <a:pPr marL="0" marR="0" lvl="0" indent="0" algn="l" rtl="0">
              <a:spcBef>
                <a:spcPts val="0"/>
              </a:spcBef>
              <a:spcAft>
                <a:spcPts val="0"/>
              </a:spcAft>
              <a:buNone/>
            </a:pPr>
            <a:r>
              <a:rPr lang="en-GB" sz="1400">
                <a:solidFill>
                  <a:schemeClr val="lt1"/>
                </a:solidFill>
                <a:latin typeface="Arial"/>
                <a:ea typeface="Arial"/>
                <a:cs typeface="Arial"/>
                <a:sym typeface="Arial"/>
              </a:rPr>
              <a:t>We are revolutionising the way skills, experiences, and learning outcomes are delivered online. Join the largest tech community and fast forward your career with AlmaBetter.</a:t>
            </a:r>
            <a:endParaRPr sz="11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88"/>
        <p:cNvGrpSpPr/>
        <p:nvPr/>
      </p:nvGrpSpPr>
      <p:grpSpPr>
        <a:xfrm>
          <a:off x="0" y="0"/>
          <a:ext cx="0" cy="0"/>
          <a:chOff x="0" y="0"/>
          <a:chExt cx="0" cy="0"/>
        </a:xfrm>
      </p:grpSpPr>
      <p:sp>
        <p:nvSpPr>
          <p:cNvPr id="89" name="Google Shape;89;p22"/>
          <p:cNvSpPr txBox="1">
            <a:spLocks noGrp="1"/>
          </p:cNvSpPr>
          <p:nvPr>
            <p:ph type="body" idx="1"/>
          </p:nvPr>
        </p:nvSpPr>
        <p:spPr>
          <a:xfrm>
            <a:off x="375386" y="368066"/>
            <a:ext cx="76737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90" name="Google Shape;90;p22"/>
          <p:cNvPicPr preferRelativeResize="0"/>
          <p:nvPr/>
        </p:nvPicPr>
        <p:blipFill rotWithShape="1">
          <a:blip r:embed="rId2">
            <a:alphaModFix/>
          </a:blip>
          <a:srcRect/>
          <a:stretch/>
        </p:blipFill>
        <p:spPr>
          <a:xfrm>
            <a:off x="375386" y="4793310"/>
            <a:ext cx="830144" cy="138358"/>
          </a:xfrm>
          <a:prstGeom prst="rect">
            <a:avLst/>
          </a:prstGeom>
          <a:noFill/>
          <a:ln>
            <a:noFill/>
          </a:ln>
        </p:spPr>
      </p:pic>
      <p:pic>
        <p:nvPicPr>
          <p:cNvPr id="91" name="Google Shape;91;p22"/>
          <p:cNvPicPr preferRelativeResize="0"/>
          <p:nvPr/>
        </p:nvPicPr>
        <p:blipFill rotWithShape="1">
          <a:blip r:embed="rId3">
            <a:alphaModFix/>
          </a:blip>
          <a:srcRect/>
          <a:stretch/>
        </p:blipFill>
        <p:spPr>
          <a:xfrm>
            <a:off x="8265895" y="4748764"/>
            <a:ext cx="570095" cy="197340"/>
          </a:xfrm>
          <a:prstGeom prst="rect">
            <a:avLst/>
          </a:prstGeom>
          <a:noFill/>
          <a:ln>
            <a:noFill/>
          </a:ln>
        </p:spPr>
      </p:pic>
      <p:sp>
        <p:nvSpPr>
          <p:cNvPr id="92" name="Google Shape;92;p22"/>
          <p:cNvSpPr txBox="1">
            <a:spLocks noGrp="1"/>
          </p:cNvSpPr>
          <p:nvPr>
            <p:ph type="body" idx="2"/>
          </p:nvPr>
        </p:nvSpPr>
        <p:spPr>
          <a:xfrm>
            <a:off x="375385" y="1606587"/>
            <a:ext cx="7673700" cy="258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p:cSld name="Numbers">
    <p:spTree>
      <p:nvGrpSpPr>
        <p:cNvPr id="1" name="Shape 93"/>
        <p:cNvGrpSpPr/>
        <p:nvPr/>
      </p:nvGrpSpPr>
      <p:grpSpPr>
        <a:xfrm>
          <a:off x="0" y="0"/>
          <a:ext cx="0" cy="0"/>
          <a:chOff x="0" y="0"/>
          <a:chExt cx="0" cy="0"/>
        </a:xfrm>
      </p:grpSpPr>
      <p:sp>
        <p:nvSpPr>
          <p:cNvPr id="94" name="Google Shape;94;p23"/>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95" name="Google Shape;95;p23"/>
          <p:cNvPicPr preferRelativeResize="0"/>
          <p:nvPr/>
        </p:nvPicPr>
        <p:blipFill rotWithShape="1">
          <a:blip r:embed="rId2">
            <a:alphaModFix/>
          </a:blip>
          <a:srcRect/>
          <a:stretch/>
        </p:blipFill>
        <p:spPr>
          <a:xfrm>
            <a:off x="8265539" y="4743467"/>
            <a:ext cx="570452" cy="197340"/>
          </a:xfrm>
          <a:prstGeom prst="rect">
            <a:avLst/>
          </a:prstGeom>
          <a:noFill/>
          <a:ln>
            <a:noFill/>
          </a:ln>
        </p:spPr>
      </p:pic>
      <p:pic>
        <p:nvPicPr>
          <p:cNvPr id="96" name="Google Shape;96;p23"/>
          <p:cNvPicPr preferRelativeResize="0"/>
          <p:nvPr/>
        </p:nvPicPr>
        <p:blipFill rotWithShape="1">
          <a:blip r:embed="rId3">
            <a:alphaModFix/>
          </a:blip>
          <a:srcRect/>
          <a:stretch/>
        </p:blipFill>
        <p:spPr>
          <a:xfrm>
            <a:off x="375385" y="4800896"/>
            <a:ext cx="830146" cy="139911"/>
          </a:xfrm>
          <a:prstGeom prst="rect">
            <a:avLst/>
          </a:prstGeom>
          <a:noFill/>
          <a:ln>
            <a:noFill/>
          </a:ln>
        </p:spPr>
      </p:pic>
      <p:sp>
        <p:nvSpPr>
          <p:cNvPr id="97" name="Google Shape;97;p23"/>
          <p:cNvSpPr txBox="1">
            <a:spLocks noGrp="1"/>
          </p:cNvSpPr>
          <p:nvPr>
            <p:ph type="body" idx="1"/>
          </p:nvPr>
        </p:nvSpPr>
        <p:spPr>
          <a:xfrm>
            <a:off x="924025" y="1651285"/>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8" name="Google Shape;98;p23"/>
          <p:cNvSpPr txBox="1">
            <a:spLocks noGrp="1"/>
          </p:cNvSpPr>
          <p:nvPr>
            <p:ph type="body" idx="2"/>
          </p:nvPr>
        </p:nvSpPr>
        <p:spPr>
          <a:xfrm>
            <a:off x="3492767" y="1651284"/>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9" name="Google Shape;99;p23"/>
          <p:cNvSpPr txBox="1">
            <a:spLocks noGrp="1"/>
          </p:cNvSpPr>
          <p:nvPr>
            <p:ph type="body" idx="3"/>
          </p:nvPr>
        </p:nvSpPr>
        <p:spPr>
          <a:xfrm>
            <a:off x="6061509" y="1651284"/>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0" name="Google Shape;100;p23"/>
          <p:cNvSpPr txBox="1">
            <a:spLocks noGrp="1"/>
          </p:cNvSpPr>
          <p:nvPr>
            <p:ph type="body" idx="4"/>
          </p:nvPr>
        </p:nvSpPr>
        <p:spPr>
          <a:xfrm>
            <a:off x="924026" y="2999846"/>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1" name="Google Shape;101;p23"/>
          <p:cNvSpPr txBox="1">
            <a:spLocks noGrp="1"/>
          </p:cNvSpPr>
          <p:nvPr>
            <p:ph type="body" idx="5"/>
          </p:nvPr>
        </p:nvSpPr>
        <p:spPr>
          <a:xfrm>
            <a:off x="3492767" y="3017063"/>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2" name="Google Shape;102;p23"/>
          <p:cNvSpPr txBox="1">
            <a:spLocks noGrp="1"/>
          </p:cNvSpPr>
          <p:nvPr>
            <p:ph type="body" idx="6"/>
          </p:nvPr>
        </p:nvSpPr>
        <p:spPr>
          <a:xfrm>
            <a:off x="6061509" y="2999846"/>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amp; Numbers">
  <p:cSld name="Content &amp; Numbers">
    <p:spTree>
      <p:nvGrpSpPr>
        <p:cNvPr id="1" name="Shape 103"/>
        <p:cNvGrpSpPr/>
        <p:nvPr/>
      </p:nvGrpSpPr>
      <p:grpSpPr>
        <a:xfrm>
          <a:off x="0" y="0"/>
          <a:ext cx="0" cy="0"/>
          <a:chOff x="0" y="0"/>
          <a:chExt cx="0" cy="0"/>
        </a:xfrm>
      </p:grpSpPr>
      <p:sp>
        <p:nvSpPr>
          <p:cNvPr id="104" name="Google Shape;104;p24"/>
          <p:cNvSpPr/>
          <p:nvPr/>
        </p:nvSpPr>
        <p:spPr>
          <a:xfrm>
            <a:off x="4572000" y="0"/>
            <a:ext cx="4572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05" name="Google Shape;105;p24"/>
          <p:cNvSpPr txBox="1">
            <a:spLocks noGrp="1"/>
          </p:cNvSpPr>
          <p:nvPr>
            <p:ph type="body" idx="1"/>
          </p:nvPr>
        </p:nvSpPr>
        <p:spPr>
          <a:xfrm>
            <a:off x="5262614" y="369871"/>
            <a:ext cx="2894700" cy="15612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9000"/>
              <a:buFont typeface="Arial"/>
              <a:buNone/>
              <a:defRPr sz="90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6" name="Google Shape;106;p24"/>
          <p:cNvSpPr txBox="1">
            <a:spLocks noGrp="1"/>
          </p:cNvSpPr>
          <p:nvPr>
            <p:ph type="body" idx="2"/>
          </p:nvPr>
        </p:nvSpPr>
        <p:spPr>
          <a:xfrm>
            <a:off x="5262614" y="2142545"/>
            <a:ext cx="2894700" cy="746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7" name="Google Shape;107;p24"/>
          <p:cNvSpPr txBox="1">
            <a:spLocks noGrp="1"/>
          </p:cNvSpPr>
          <p:nvPr>
            <p:ph type="body" idx="3"/>
          </p:nvPr>
        </p:nvSpPr>
        <p:spPr>
          <a:xfrm>
            <a:off x="375385" y="368066"/>
            <a:ext cx="36312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8" name="Google Shape;108;p24"/>
          <p:cNvSpPr txBox="1">
            <a:spLocks noGrp="1"/>
          </p:cNvSpPr>
          <p:nvPr>
            <p:ph type="body" idx="4"/>
          </p:nvPr>
        </p:nvSpPr>
        <p:spPr>
          <a:xfrm>
            <a:off x="375385" y="1606587"/>
            <a:ext cx="3631200" cy="2717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109" name="Google Shape;109;p24"/>
          <p:cNvPicPr preferRelativeResize="0"/>
          <p:nvPr/>
        </p:nvPicPr>
        <p:blipFill rotWithShape="1">
          <a:blip r:embed="rId2">
            <a:alphaModFix/>
          </a:blip>
          <a:srcRect/>
          <a:stretch/>
        </p:blipFill>
        <p:spPr>
          <a:xfrm>
            <a:off x="375386" y="4793310"/>
            <a:ext cx="830144" cy="138358"/>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Image">
  <p:cSld name="Content with Image">
    <p:spTree>
      <p:nvGrpSpPr>
        <p:cNvPr id="1" name="Shape 110"/>
        <p:cNvGrpSpPr/>
        <p:nvPr/>
      </p:nvGrpSpPr>
      <p:grpSpPr>
        <a:xfrm>
          <a:off x="0" y="0"/>
          <a:ext cx="0" cy="0"/>
          <a:chOff x="0" y="0"/>
          <a:chExt cx="0" cy="0"/>
        </a:xfrm>
      </p:grpSpPr>
      <p:sp>
        <p:nvSpPr>
          <p:cNvPr id="111" name="Google Shape;111;p25"/>
          <p:cNvSpPr txBox="1">
            <a:spLocks noGrp="1"/>
          </p:cNvSpPr>
          <p:nvPr>
            <p:ph type="body" idx="1"/>
          </p:nvPr>
        </p:nvSpPr>
        <p:spPr>
          <a:xfrm>
            <a:off x="375385" y="368066"/>
            <a:ext cx="36312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2" name="Google Shape;112;p25"/>
          <p:cNvSpPr txBox="1">
            <a:spLocks noGrp="1"/>
          </p:cNvSpPr>
          <p:nvPr>
            <p:ph type="body" idx="2"/>
          </p:nvPr>
        </p:nvSpPr>
        <p:spPr>
          <a:xfrm>
            <a:off x="375385" y="1606587"/>
            <a:ext cx="3631200" cy="2717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113" name="Google Shape;113;p25"/>
          <p:cNvPicPr preferRelativeResize="0"/>
          <p:nvPr/>
        </p:nvPicPr>
        <p:blipFill rotWithShape="1">
          <a:blip r:embed="rId2">
            <a:alphaModFix/>
          </a:blip>
          <a:srcRect/>
          <a:stretch/>
        </p:blipFill>
        <p:spPr>
          <a:xfrm>
            <a:off x="375386" y="4793310"/>
            <a:ext cx="830144" cy="138358"/>
          </a:xfrm>
          <a:prstGeom prst="rect">
            <a:avLst/>
          </a:prstGeom>
          <a:noFill/>
          <a:ln>
            <a:noFill/>
          </a:ln>
        </p:spPr>
      </p:pic>
      <p:sp>
        <p:nvSpPr>
          <p:cNvPr id="114" name="Google Shape;114;p25"/>
          <p:cNvSpPr>
            <a:spLocks noGrp="1"/>
          </p:cNvSpPr>
          <p:nvPr>
            <p:ph type="pic" idx="3"/>
          </p:nvPr>
        </p:nvSpPr>
        <p:spPr>
          <a:xfrm>
            <a:off x="4572000" y="0"/>
            <a:ext cx="4572000" cy="51435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reaker">
  <p:cSld name="Breaker">
    <p:spTree>
      <p:nvGrpSpPr>
        <p:cNvPr id="1" name="Shape 115"/>
        <p:cNvGrpSpPr/>
        <p:nvPr/>
      </p:nvGrpSpPr>
      <p:grpSpPr>
        <a:xfrm>
          <a:off x="0" y="0"/>
          <a:ext cx="0" cy="0"/>
          <a:chOff x="0" y="0"/>
          <a:chExt cx="0" cy="0"/>
        </a:xfrm>
      </p:grpSpPr>
      <p:sp>
        <p:nvSpPr>
          <p:cNvPr id="116" name="Google Shape;116;p26"/>
          <p:cNvSpPr/>
          <p:nvPr/>
        </p:nvSpPr>
        <p:spPr>
          <a:xfrm>
            <a:off x="0" y="0"/>
            <a:ext cx="9144000" cy="51435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7" name="Google Shape;117;p26"/>
          <p:cNvSpPr txBox="1">
            <a:spLocks noGrp="1"/>
          </p:cNvSpPr>
          <p:nvPr>
            <p:ph type="body" idx="1"/>
          </p:nvPr>
        </p:nvSpPr>
        <p:spPr>
          <a:xfrm>
            <a:off x="1540042" y="1913898"/>
            <a:ext cx="6063900" cy="13158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118"/>
        <p:cNvGrpSpPr/>
        <p:nvPr/>
      </p:nvGrpSpPr>
      <p:grpSpPr>
        <a:xfrm>
          <a:off x="0" y="0"/>
          <a:ext cx="0" cy="0"/>
          <a:chOff x="0" y="0"/>
          <a:chExt cx="0" cy="0"/>
        </a:xfrm>
      </p:grpSpPr>
      <p:sp>
        <p:nvSpPr>
          <p:cNvPr id="119" name="Google Shape;119;p27"/>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20" name="Google Shape;120;p27"/>
          <p:cNvPicPr preferRelativeResize="0"/>
          <p:nvPr/>
        </p:nvPicPr>
        <p:blipFill rotWithShape="1">
          <a:blip r:embed="rId2">
            <a:alphaModFix/>
          </a:blip>
          <a:srcRect/>
          <a:stretch/>
        </p:blipFill>
        <p:spPr>
          <a:xfrm>
            <a:off x="4826752" y="4314287"/>
            <a:ext cx="3658701" cy="376324"/>
          </a:xfrm>
          <a:prstGeom prst="rect">
            <a:avLst/>
          </a:prstGeom>
          <a:noFill/>
          <a:ln>
            <a:noFill/>
          </a:ln>
        </p:spPr>
      </p:pic>
      <p:sp>
        <p:nvSpPr>
          <p:cNvPr id="121" name="Google Shape;121;p27"/>
          <p:cNvSpPr txBox="1"/>
          <p:nvPr/>
        </p:nvSpPr>
        <p:spPr>
          <a:xfrm>
            <a:off x="658544" y="3865409"/>
            <a:ext cx="2659500" cy="1038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b="1" i="0">
                <a:solidFill>
                  <a:schemeClr val="lt1"/>
                </a:solidFill>
                <a:latin typeface="Arial"/>
                <a:ea typeface="Arial"/>
                <a:cs typeface="Arial"/>
                <a:sym typeface="Arial"/>
              </a:rPr>
              <a:t>AlmaBetter Edutech Pvt. Ltd.</a:t>
            </a:r>
            <a:endParaRPr sz="1100"/>
          </a:p>
          <a:p>
            <a:pPr marL="0" marR="0" lvl="0" indent="0" algn="l" rtl="0">
              <a:spcBef>
                <a:spcPts val="0"/>
              </a:spcBef>
              <a:spcAft>
                <a:spcPts val="0"/>
              </a:spcAft>
              <a:buNone/>
            </a:pPr>
            <a:r>
              <a:rPr lang="en-GB" sz="900">
                <a:solidFill>
                  <a:schemeClr val="lt1"/>
                </a:solidFill>
                <a:latin typeface="Arial"/>
                <a:ea typeface="Arial"/>
                <a:cs typeface="Arial"/>
                <a:sym typeface="Arial"/>
              </a:rPr>
              <a:t>4th Floor, 133/2, Janardhan Towers,</a:t>
            </a:r>
            <a:endParaRPr sz="1100"/>
          </a:p>
          <a:p>
            <a:pPr marL="0" marR="0" lvl="0" indent="0" algn="l" rtl="0">
              <a:spcBef>
                <a:spcPts val="0"/>
              </a:spcBef>
              <a:spcAft>
                <a:spcPts val="0"/>
              </a:spcAft>
              <a:buNone/>
            </a:pPr>
            <a:r>
              <a:rPr lang="en-GB" sz="900">
                <a:solidFill>
                  <a:schemeClr val="lt1"/>
                </a:solidFill>
                <a:latin typeface="Arial"/>
                <a:ea typeface="Arial"/>
                <a:cs typeface="Arial"/>
                <a:sym typeface="Arial"/>
              </a:rPr>
              <a:t>Residency Road, Bengaluru 560025</a:t>
            </a:r>
            <a:endParaRPr sz="1100"/>
          </a:p>
          <a:p>
            <a:pPr marL="0" marR="0" lvl="0" indent="0" algn="l" rtl="0">
              <a:spcBef>
                <a:spcPts val="0"/>
              </a:spcBef>
              <a:spcAft>
                <a:spcPts val="0"/>
              </a:spcAft>
              <a:buNone/>
            </a:pPr>
            <a:endParaRPr sz="900">
              <a:solidFill>
                <a:schemeClr val="lt1"/>
              </a:solidFill>
              <a:latin typeface="Arial"/>
              <a:ea typeface="Arial"/>
              <a:cs typeface="Arial"/>
              <a:sym typeface="Arial"/>
            </a:endParaRPr>
          </a:p>
          <a:p>
            <a:pPr marL="0" marR="0" lvl="0" indent="0" algn="l" rtl="0">
              <a:spcBef>
                <a:spcPts val="0"/>
              </a:spcBef>
              <a:spcAft>
                <a:spcPts val="0"/>
              </a:spcAft>
              <a:buNone/>
            </a:pPr>
            <a:r>
              <a:rPr lang="en-GB" sz="900" u="sng">
                <a:solidFill>
                  <a:schemeClr val="hlink"/>
                </a:solidFill>
                <a:latin typeface="Arial"/>
                <a:ea typeface="Arial"/>
                <a:cs typeface="Arial"/>
                <a:sym typeface="Arial"/>
                <a:hlinkClick r:id="rId3"/>
              </a:rPr>
              <a:t>www.almabetter.com</a:t>
            </a:r>
            <a:endParaRPr sz="900">
              <a:solidFill>
                <a:schemeClr val="lt1"/>
              </a:solidFill>
              <a:latin typeface="Arial"/>
              <a:ea typeface="Arial"/>
              <a:cs typeface="Arial"/>
              <a:sym typeface="Arial"/>
            </a:endParaRPr>
          </a:p>
          <a:p>
            <a:pPr marL="0" marR="0" lvl="0" indent="0" algn="l" rtl="0">
              <a:spcBef>
                <a:spcPts val="0"/>
              </a:spcBef>
              <a:spcAft>
                <a:spcPts val="0"/>
              </a:spcAft>
              <a:buNone/>
            </a:pPr>
            <a:r>
              <a:rPr lang="en-GB" sz="900">
                <a:solidFill>
                  <a:schemeClr val="lt1"/>
                </a:solidFill>
                <a:latin typeface="Arial"/>
                <a:ea typeface="Arial"/>
                <a:cs typeface="Arial"/>
                <a:sym typeface="Arial"/>
              </a:rPr>
              <a:t>+91-9513166012 / +91-9513164998</a:t>
            </a:r>
            <a:endParaRPr sz="1100"/>
          </a:p>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27"/>
          <p:cNvSpPr txBox="1"/>
          <p:nvPr/>
        </p:nvSpPr>
        <p:spPr>
          <a:xfrm>
            <a:off x="545348" y="480693"/>
            <a:ext cx="5098500" cy="1177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7200" b="1" i="0">
                <a:solidFill>
                  <a:schemeClr val="lt1"/>
                </a:solidFill>
                <a:latin typeface="Arial"/>
                <a:ea typeface="Arial"/>
                <a:cs typeface="Arial"/>
                <a:sym typeface="Arial"/>
              </a:rPr>
              <a:t>Thank you.</a:t>
            </a:r>
            <a:endParaRPr sz="1100"/>
          </a:p>
        </p:txBody>
      </p:sp>
      <p:sp>
        <p:nvSpPr>
          <p:cNvPr id="123" name="Google Shape;123;p27"/>
          <p:cNvSpPr/>
          <p:nvPr/>
        </p:nvSpPr>
        <p:spPr>
          <a:xfrm>
            <a:off x="658544" y="1586872"/>
            <a:ext cx="2659500" cy="1080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2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125"/>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69CF-BF54-497B-929B-9A17CA1ECBBF}"/>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55B1DAE3-1F4F-46D1-B43F-2B506CCAE22E}"/>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6D4AAB-0914-4327-8BC5-8BC0E9E2779C}"/>
              </a:ext>
            </a:extLst>
          </p:cNvPr>
          <p:cNvSpPr>
            <a:spLocks noGrp="1"/>
          </p:cNvSpPr>
          <p:nvPr>
            <p:ph type="dt" sz="half" idx="10"/>
          </p:nvPr>
        </p:nvSpPr>
        <p:spPr/>
        <p:txBody>
          <a:bodyPr/>
          <a:lstStyle/>
          <a:p>
            <a:fld id="{7E3D4EF1-0385-43D3-A179-699E3F2FE344}" type="datetime1">
              <a:rPr lang="en-IN" smtClean="0"/>
              <a:t>25-11-2024</a:t>
            </a:fld>
            <a:endParaRPr lang="en-IN" dirty="0"/>
          </a:p>
        </p:txBody>
      </p:sp>
      <p:sp>
        <p:nvSpPr>
          <p:cNvPr id="5" name="Footer Placeholder 4">
            <a:extLst>
              <a:ext uri="{FF2B5EF4-FFF2-40B4-BE49-F238E27FC236}">
                <a16:creationId xmlns:a16="http://schemas.microsoft.com/office/drawing/2014/main" id="{CA160BEC-DF77-4342-85BB-13D798252E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B6B01EF-C618-4494-A74C-1BE7B29ED7A5}"/>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3124290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6">
            <a:alphaModFix/>
          </a:blip>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0"/>
          <p:cNvSpPr txBox="1"/>
          <p:nvPr/>
        </p:nvSpPr>
        <p:spPr>
          <a:xfrm>
            <a:off x="446900" y="11882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Welcome to </a:t>
            </a:r>
            <a:endParaRPr sz="4800" b="1">
              <a:solidFill>
                <a:srgbClr val="FFFFFF"/>
              </a:solidFill>
            </a:endParaRPr>
          </a:p>
        </p:txBody>
      </p:sp>
      <p:sp>
        <p:nvSpPr>
          <p:cNvPr id="131" name="Google Shape;131;p30"/>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0"/>
          <p:cNvSpPr txBox="1"/>
          <p:nvPr/>
        </p:nvSpPr>
        <p:spPr>
          <a:xfrm>
            <a:off x="516975" y="3653925"/>
            <a:ext cx="6545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a:solidFill>
                  <a:srgbClr val="FFFFFF"/>
                </a:solidFill>
                <a:latin typeface="Montserrat"/>
                <a:ea typeface="Montserrat"/>
                <a:cs typeface="Montserrat"/>
                <a:sym typeface="Montserrat"/>
              </a:rPr>
              <a:t>New age upskilling platform for high growth careers</a:t>
            </a:r>
            <a:endParaRPr sz="1700" b="1">
              <a:solidFill>
                <a:srgbClr val="FFFFFF"/>
              </a:solidFill>
              <a:latin typeface="Montserrat"/>
              <a:ea typeface="Montserrat"/>
              <a:cs typeface="Montserrat"/>
              <a:sym typeface="Montserrat"/>
            </a:endParaRPr>
          </a:p>
        </p:txBody>
      </p:sp>
      <p:pic>
        <p:nvPicPr>
          <p:cNvPr id="133" name="Google Shape;133;p30"/>
          <p:cNvPicPr preferRelativeResize="0"/>
          <p:nvPr/>
        </p:nvPicPr>
        <p:blipFill rotWithShape="1">
          <a:blip r:embed="rId3">
            <a:alphaModFix/>
          </a:blip>
          <a:srcRect l="7791" t="27051" r="8061" b="27898"/>
          <a:stretch/>
        </p:blipFill>
        <p:spPr>
          <a:xfrm>
            <a:off x="525775" y="2037800"/>
            <a:ext cx="3759027" cy="739875"/>
          </a:xfrm>
          <a:prstGeom prst="rect">
            <a:avLst/>
          </a:prstGeom>
          <a:noFill/>
          <a:ln>
            <a:noFill/>
          </a:ln>
        </p:spPr>
      </p:pic>
      <p:pic>
        <p:nvPicPr>
          <p:cNvPr id="134" name="Google Shape;134;p30"/>
          <p:cNvPicPr preferRelativeResize="0"/>
          <p:nvPr/>
        </p:nvPicPr>
        <p:blipFill rotWithShape="1">
          <a:blip r:embed="rId3">
            <a:alphaModFix/>
          </a:blip>
          <a:srcRect l="7791" t="27051" r="8061" b="27898"/>
          <a:stretch/>
        </p:blipFill>
        <p:spPr>
          <a:xfrm>
            <a:off x="7643452" y="212375"/>
            <a:ext cx="1285376" cy="253000"/>
          </a:xfrm>
          <a:prstGeom prst="rect">
            <a:avLst/>
          </a:prstGeom>
          <a:noFill/>
          <a:ln>
            <a:noFill/>
          </a:ln>
        </p:spPr>
      </p:pic>
      <p:sp>
        <p:nvSpPr>
          <p:cNvPr id="2" name="Google Shape;132;p30">
            <a:extLst>
              <a:ext uri="{FF2B5EF4-FFF2-40B4-BE49-F238E27FC236}">
                <a16:creationId xmlns:a16="http://schemas.microsoft.com/office/drawing/2014/main" id="{45A30687-11AF-2562-A0DA-DD59DE3F92F6}"/>
              </a:ext>
            </a:extLst>
          </p:cNvPr>
          <p:cNvSpPr txBox="1"/>
          <p:nvPr/>
        </p:nvSpPr>
        <p:spPr>
          <a:xfrm>
            <a:off x="6509842" y="4201830"/>
            <a:ext cx="2109372" cy="446400"/>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GB" sz="1700" b="1" dirty="0">
                <a:solidFill>
                  <a:srgbClr val="FFFFFF"/>
                </a:solidFill>
                <a:latin typeface="Montserrat"/>
                <a:ea typeface="Montserrat"/>
                <a:cs typeface="Montserrat"/>
                <a:sym typeface="Montserrat"/>
              </a:rPr>
              <a:t>By </a:t>
            </a:r>
            <a:r>
              <a:rPr lang="en-GB" sz="1700" b="1" dirty="0" err="1">
                <a:solidFill>
                  <a:srgbClr val="FFFFFF"/>
                </a:solidFill>
                <a:latin typeface="Montserrat"/>
                <a:ea typeface="Montserrat"/>
                <a:cs typeface="Montserrat"/>
                <a:sym typeface="Montserrat"/>
              </a:rPr>
              <a:t>Urvshi</a:t>
            </a:r>
            <a:r>
              <a:rPr lang="en-GB" sz="1700" b="1" dirty="0">
                <a:solidFill>
                  <a:srgbClr val="FFFFFF"/>
                </a:solidFill>
                <a:latin typeface="Montserrat"/>
                <a:ea typeface="Montserrat"/>
                <a:cs typeface="Montserrat"/>
                <a:sym typeface="Montserrat"/>
              </a:rPr>
              <a:t> Singla</a:t>
            </a:r>
            <a:endParaRPr sz="1700" b="1" dirty="0">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Shape 138"/>
        <p:cNvGrpSpPr/>
        <p:nvPr/>
      </p:nvGrpSpPr>
      <p:grpSpPr>
        <a:xfrm>
          <a:off x="0" y="0"/>
          <a:ext cx="0" cy="0"/>
          <a:chOff x="0" y="0"/>
          <a:chExt cx="0" cy="0"/>
        </a:xfrm>
      </p:grpSpPr>
      <p:sp>
        <p:nvSpPr>
          <p:cNvPr id="139" name="Google Shape;139;p31"/>
          <p:cNvSpPr txBox="1">
            <a:spLocks noGrp="1"/>
          </p:cNvSpPr>
          <p:nvPr>
            <p:ph type="body" idx="1"/>
          </p:nvPr>
        </p:nvSpPr>
        <p:spPr>
          <a:xfrm>
            <a:off x="735160" y="129516"/>
            <a:ext cx="7673700" cy="960300"/>
          </a:xfrm>
          <a:prstGeom prst="rect">
            <a:avLst/>
          </a:prstGeom>
          <a:noFill/>
          <a:ln>
            <a:noFill/>
          </a:ln>
        </p:spPr>
        <p:txBody>
          <a:bodyPr spcFirstLastPara="1" wrap="square" lIns="68575" tIns="34275" rIns="68575" bIns="34275" anchor="ctr" anchorCtr="0">
            <a:noAutofit/>
          </a:bodyPr>
          <a:lstStyle/>
          <a:p>
            <a:pPr marL="177800" lvl="0" indent="-177800" algn="ctr" rtl="0">
              <a:lnSpc>
                <a:spcPct val="90000"/>
              </a:lnSpc>
              <a:spcBef>
                <a:spcPts val="0"/>
              </a:spcBef>
              <a:spcAft>
                <a:spcPts val="0"/>
              </a:spcAft>
              <a:buClr>
                <a:schemeClr val="lt1"/>
              </a:buClr>
              <a:buSzPts val="5400"/>
              <a:buNone/>
            </a:pPr>
            <a:r>
              <a:rPr lang="en-GB" sz="3600"/>
              <a:t>Session Agenda</a:t>
            </a:r>
            <a:endParaRPr sz="3600">
              <a:solidFill>
                <a:srgbClr val="F00037"/>
              </a:solidFill>
            </a:endParaRPr>
          </a:p>
        </p:txBody>
      </p:sp>
      <p:sp>
        <p:nvSpPr>
          <p:cNvPr id="140" name="Google Shape;140;p31"/>
          <p:cNvSpPr txBox="1"/>
          <p:nvPr/>
        </p:nvSpPr>
        <p:spPr>
          <a:xfrm>
            <a:off x="735150" y="1339275"/>
            <a:ext cx="5555400" cy="1723518"/>
          </a:xfrm>
          <a:prstGeom prst="rect">
            <a:avLst/>
          </a:prstGeom>
          <a:noFill/>
          <a:ln>
            <a:noFill/>
          </a:ln>
        </p:spPr>
        <p:txBody>
          <a:bodyPr spcFirstLastPara="1" wrap="square" lIns="91425" tIns="91425" rIns="91425" bIns="91425" anchor="t" anchorCtr="0">
            <a:spAutoFit/>
          </a:bodyPr>
          <a:lstStyle/>
          <a:p>
            <a:pPr marL="342900" indent="-342900" algn="l" fontAlgn="base">
              <a:buClr>
                <a:schemeClr val="bg1"/>
              </a:buClr>
              <a:buFont typeface="Arial" panose="020B0604020202020204" pitchFamily="34" charset="0"/>
              <a:buChar char="•"/>
            </a:pPr>
            <a:r>
              <a:rPr lang="en-US" sz="2000" dirty="0">
                <a:solidFill>
                  <a:schemeClr val="bg1"/>
                </a:solidFill>
                <a:latin typeface="Calibri" panose="020F0502020204030204" pitchFamily="34" charset="0"/>
                <a:cs typeface="Calibri" panose="020F0502020204030204" pitchFamily="34" charset="0"/>
              </a:rPr>
              <a:t>Redux Toolkit</a:t>
            </a:r>
          </a:p>
          <a:p>
            <a:pPr marL="342900" indent="-342900" algn="l" fontAlgn="base">
              <a:buClr>
                <a:schemeClr val="bg1"/>
              </a:buClr>
              <a:buFont typeface="Arial" panose="020B0604020202020204" pitchFamily="34" charset="0"/>
              <a:buChar char="•"/>
            </a:pPr>
            <a:r>
              <a:rPr lang="en-US" sz="2000" dirty="0">
                <a:solidFill>
                  <a:schemeClr val="bg1"/>
                </a:solidFill>
                <a:latin typeface="Calibri" panose="020F0502020204030204" pitchFamily="34" charset="0"/>
                <a:cs typeface="Calibri" panose="020F0502020204030204" pitchFamily="34" charset="0"/>
              </a:rPr>
              <a:t>Optimizing React App- Hooks</a:t>
            </a:r>
          </a:p>
          <a:p>
            <a:pPr marL="342900" indent="-342900" algn="l" fontAlgn="base">
              <a:buClr>
                <a:schemeClr val="bg1"/>
              </a:buClr>
              <a:buFont typeface="Arial" panose="020B0604020202020204" pitchFamily="34" charset="0"/>
              <a:buChar char="•"/>
            </a:pPr>
            <a:r>
              <a:rPr lang="en-US" sz="2000" dirty="0">
                <a:solidFill>
                  <a:schemeClr val="bg1"/>
                </a:solidFill>
                <a:latin typeface="Calibri" panose="020F0502020204030204" pitchFamily="34" charset="0"/>
                <a:cs typeface="Calibri" panose="020F0502020204030204" pitchFamily="34" charset="0"/>
              </a:rPr>
              <a:t>Throttling, Debouncing</a:t>
            </a:r>
          </a:p>
          <a:p>
            <a:pPr marL="342900" indent="-342900" algn="l" fontAlgn="base">
              <a:buClr>
                <a:schemeClr val="bg1"/>
              </a:buClr>
              <a:buFont typeface="Arial" panose="020B0604020202020204" pitchFamily="34" charset="0"/>
              <a:buChar char="•"/>
            </a:pPr>
            <a:r>
              <a:rPr lang="en-US" sz="2000" dirty="0">
                <a:solidFill>
                  <a:schemeClr val="bg1"/>
                </a:solidFill>
                <a:latin typeface="Calibri" panose="020F0502020204030204" pitchFamily="34" charset="0"/>
                <a:cs typeface="Calibri" panose="020F0502020204030204" pitchFamily="34" charset="0"/>
              </a:rPr>
              <a:t>Lazy Loading &amp; Suspense</a:t>
            </a:r>
          </a:p>
          <a:p>
            <a:pPr algn="l" fontAlgn="base">
              <a:buClr>
                <a:schemeClr val="bg1"/>
              </a:buClr>
            </a:pPr>
            <a:endParaRPr lang="en-US" sz="2000" dirty="0">
              <a:solidFill>
                <a:schemeClr val="bg1"/>
              </a:solidFill>
              <a:latin typeface="Calibri" panose="020F0502020204030204" pitchFamily="34" charset="0"/>
              <a:cs typeface="Calibri" panose="020F0502020204030204" pitchFamily="34" charset="0"/>
            </a:endParaRPr>
          </a:p>
        </p:txBody>
      </p:sp>
      <p:pic>
        <p:nvPicPr>
          <p:cNvPr id="141" name="Google Shape;141;p31"/>
          <p:cNvPicPr preferRelativeResize="0"/>
          <p:nvPr/>
        </p:nvPicPr>
        <p:blipFill rotWithShape="1">
          <a:blip r:embed="rId3">
            <a:alphaModFix/>
          </a:blip>
          <a:srcRect l="7791" t="27051" r="8061" b="27898"/>
          <a:stretch/>
        </p:blipFill>
        <p:spPr>
          <a:xfrm>
            <a:off x="7643452" y="212375"/>
            <a:ext cx="1285376" cy="253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381001" y="463426"/>
            <a:ext cx="8542193" cy="33250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a:solidFill>
                <a:schemeClr val="tx1"/>
              </a:solidFill>
            </a:endParaRPr>
          </a:p>
        </p:txBody>
      </p:sp>
      <p:sp>
        <p:nvSpPr>
          <p:cNvPr id="3" name="TextBox 2"/>
          <p:cNvSpPr txBox="1"/>
          <p:nvPr/>
        </p:nvSpPr>
        <p:spPr>
          <a:xfrm>
            <a:off x="381000" y="417426"/>
            <a:ext cx="4693920" cy="415498"/>
          </a:xfrm>
          <a:prstGeom prst="rect">
            <a:avLst/>
          </a:prstGeom>
          <a:noFill/>
        </p:spPr>
        <p:txBody>
          <a:bodyPr wrap="square" rtlCol="0">
            <a:spAutoFit/>
          </a:bodyPr>
          <a:lstStyle/>
          <a:p>
            <a:r>
              <a:rPr lang="en-IN" sz="2100" b="1" dirty="0">
                <a:solidFill>
                  <a:schemeClr val="tx1"/>
                </a:solidFill>
              </a:rPr>
              <a:t>Redux Toolkit</a:t>
            </a:r>
          </a:p>
        </p:txBody>
      </p:sp>
      <p:sp>
        <p:nvSpPr>
          <p:cNvPr id="9" name="Rectangle 8">
            <a:extLst>
              <a:ext uri="{FF2B5EF4-FFF2-40B4-BE49-F238E27FC236}">
                <a16:creationId xmlns:a16="http://schemas.microsoft.com/office/drawing/2014/main" id="{E3C711B4-9267-450B-911B-D23C4FF9AB79}"/>
              </a:ext>
            </a:extLst>
          </p:cNvPr>
          <p:cNvSpPr/>
          <p:nvPr/>
        </p:nvSpPr>
        <p:spPr>
          <a:xfrm>
            <a:off x="381000" y="213012"/>
            <a:ext cx="5713268" cy="114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050"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4572001" y="213012"/>
            <a:ext cx="4351193" cy="1143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a:solidFill>
                <a:schemeClr val="tx1"/>
              </a:solidFill>
            </a:endParaRPr>
          </a:p>
        </p:txBody>
      </p:sp>
      <p:sp>
        <p:nvSpPr>
          <p:cNvPr id="19" name="TextBox 18">
            <a:extLst>
              <a:ext uri="{FF2B5EF4-FFF2-40B4-BE49-F238E27FC236}">
                <a16:creationId xmlns:a16="http://schemas.microsoft.com/office/drawing/2014/main" id="{15D0F1FF-7D57-4D3D-9CF3-479BC01EBC18}"/>
              </a:ext>
            </a:extLst>
          </p:cNvPr>
          <p:cNvSpPr txBox="1"/>
          <p:nvPr/>
        </p:nvSpPr>
        <p:spPr>
          <a:xfrm>
            <a:off x="377190" y="899954"/>
            <a:ext cx="8389620" cy="2585323"/>
          </a:xfrm>
          <a:prstGeom prst="rect">
            <a:avLst/>
          </a:prstGeom>
          <a:noFill/>
        </p:spPr>
        <p:txBody>
          <a:bodyPr wrap="square" rtlCol="0">
            <a:spAutoFit/>
          </a:bodyPr>
          <a:lstStyle/>
          <a:p>
            <a:pPr algn="l"/>
            <a:r>
              <a:rPr lang="en-US" sz="1800" dirty="0">
                <a:solidFill>
                  <a:srgbClr val="1C1E21"/>
                </a:solidFill>
              </a:rPr>
              <a:t>It was created to help address three common concerns about Redux:</a:t>
            </a:r>
          </a:p>
          <a:p>
            <a:pPr marL="257175" indent="-257175">
              <a:buFont typeface="Arial" panose="020B0604020202020204" pitchFamily="34" charset="0"/>
              <a:buChar char="•"/>
            </a:pPr>
            <a:r>
              <a:rPr lang="en-US" sz="1800" dirty="0">
                <a:solidFill>
                  <a:srgbClr val="1C1E21"/>
                </a:solidFill>
              </a:rPr>
              <a:t>Configuring a Redux store is too complicated</a:t>
            </a:r>
          </a:p>
          <a:p>
            <a:pPr marL="257175" indent="-257175">
              <a:buFont typeface="Arial" panose="020B0604020202020204" pitchFamily="34" charset="0"/>
              <a:buChar char="•"/>
            </a:pPr>
            <a:r>
              <a:rPr lang="en-US" sz="1800" dirty="0">
                <a:solidFill>
                  <a:srgbClr val="1C1E21"/>
                </a:solidFill>
              </a:rPr>
              <a:t>We have to add a lot of packages to get Redux to do anything useful</a:t>
            </a:r>
          </a:p>
          <a:p>
            <a:pPr marL="257175" indent="-257175">
              <a:buFont typeface="Arial" panose="020B0604020202020204" pitchFamily="34" charset="0"/>
              <a:buChar char="•"/>
            </a:pPr>
            <a:r>
              <a:rPr lang="en-US" sz="1800" dirty="0">
                <a:solidFill>
                  <a:srgbClr val="1C1E21"/>
                </a:solidFill>
              </a:rPr>
              <a:t>Redux requires too much boilerplate code.</a:t>
            </a:r>
          </a:p>
          <a:p>
            <a:pPr algn="l">
              <a:buFont typeface="Arial" panose="020B0604020202020204" pitchFamily="34" charset="0"/>
              <a:buChar char="•"/>
            </a:pPr>
            <a:endParaRPr lang="en-US" sz="1800" dirty="0">
              <a:solidFill>
                <a:srgbClr val="1C1E21"/>
              </a:solidFill>
            </a:endParaRPr>
          </a:p>
          <a:p>
            <a:pPr algn="l"/>
            <a:r>
              <a:rPr lang="en-US" sz="1800" dirty="0">
                <a:solidFill>
                  <a:srgbClr val="171717"/>
                </a:solidFill>
              </a:rPr>
              <a:t>Both the reducers and actions can be written under a slice</a:t>
            </a:r>
          </a:p>
          <a:p>
            <a:pPr algn="l"/>
            <a:endParaRPr lang="en-US" sz="1800" dirty="0">
              <a:solidFill>
                <a:srgbClr val="171717"/>
              </a:solidFill>
            </a:endParaRPr>
          </a:p>
          <a:p>
            <a:pPr marL="257175" indent="-257175">
              <a:buFont typeface="Arial" panose="020B0604020202020204" pitchFamily="34" charset="0"/>
              <a:buChar char="•"/>
            </a:pPr>
            <a:r>
              <a:rPr lang="en-US" sz="1800" dirty="0" err="1"/>
              <a:t>npm</a:t>
            </a:r>
            <a:r>
              <a:rPr lang="en-US" sz="1800" dirty="0"/>
              <a:t> install --save </a:t>
            </a:r>
            <a:r>
              <a:rPr lang="en-IN" sz="1800" dirty="0"/>
              <a:t>@reduxjs/toolkit</a:t>
            </a:r>
          </a:p>
          <a:p>
            <a:pPr algn="l"/>
            <a:endParaRPr lang="en-US" sz="1800" dirty="0">
              <a:solidFill>
                <a:srgbClr val="1C1E21"/>
              </a:solidFill>
            </a:endParaRPr>
          </a:p>
        </p:txBody>
      </p:sp>
    </p:spTree>
    <p:extLst>
      <p:ext uri="{BB962C8B-B14F-4D97-AF65-F5344CB8AC3E}">
        <p14:creationId xmlns:p14="http://schemas.microsoft.com/office/powerpoint/2010/main" val="321342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381001" y="463426"/>
            <a:ext cx="8542193" cy="33250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a:solidFill>
                <a:schemeClr val="tx1"/>
              </a:solidFill>
            </a:endParaRPr>
          </a:p>
        </p:txBody>
      </p:sp>
      <p:sp>
        <p:nvSpPr>
          <p:cNvPr id="3" name="TextBox 2"/>
          <p:cNvSpPr txBox="1"/>
          <p:nvPr/>
        </p:nvSpPr>
        <p:spPr>
          <a:xfrm>
            <a:off x="381000" y="417426"/>
            <a:ext cx="4693920" cy="415498"/>
          </a:xfrm>
          <a:prstGeom prst="rect">
            <a:avLst/>
          </a:prstGeom>
          <a:noFill/>
        </p:spPr>
        <p:txBody>
          <a:bodyPr wrap="square" rtlCol="0">
            <a:spAutoFit/>
          </a:bodyPr>
          <a:lstStyle/>
          <a:p>
            <a:r>
              <a:rPr lang="en-IN" sz="2100" b="1" dirty="0" err="1"/>
              <a:t>useMemo</a:t>
            </a:r>
            <a:endParaRPr lang="en-IN" sz="2100" b="1" dirty="0"/>
          </a:p>
        </p:txBody>
      </p:sp>
      <p:sp>
        <p:nvSpPr>
          <p:cNvPr id="9" name="Rectangle 8">
            <a:extLst>
              <a:ext uri="{FF2B5EF4-FFF2-40B4-BE49-F238E27FC236}">
                <a16:creationId xmlns:a16="http://schemas.microsoft.com/office/drawing/2014/main" id="{E3C711B4-9267-450B-911B-D23C4FF9AB79}"/>
              </a:ext>
            </a:extLst>
          </p:cNvPr>
          <p:cNvSpPr/>
          <p:nvPr/>
        </p:nvSpPr>
        <p:spPr>
          <a:xfrm>
            <a:off x="381000" y="213012"/>
            <a:ext cx="5713268" cy="114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050"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4572001" y="213012"/>
            <a:ext cx="4351193" cy="1143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a:solidFill>
                <a:schemeClr val="tx1"/>
              </a:solidFill>
            </a:endParaRPr>
          </a:p>
        </p:txBody>
      </p:sp>
      <p:sp>
        <p:nvSpPr>
          <p:cNvPr id="8" name="TextBox 7">
            <a:extLst>
              <a:ext uri="{FF2B5EF4-FFF2-40B4-BE49-F238E27FC236}">
                <a16:creationId xmlns:a16="http://schemas.microsoft.com/office/drawing/2014/main" id="{7F3BE77F-D0C7-4EFC-8CC3-7EAD291822AB}"/>
              </a:ext>
            </a:extLst>
          </p:cNvPr>
          <p:cNvSpPr txBox="1"/>
          <p:nvPr/>
        </p:nvSpPr>
        <p:spPr>
          <a:xfrm>
            <a:off x="381000" y="878924"/>
            <a:ext cx="8328660" cy="2554545"/>
          </a:xfrm>
          <a:prstGeom prst="rect">
            <a:avLst/>
          </a:prstGeom>
          <a:noFill/>
        </p:spPr>
        <p:txBody>
          <a:bodyPr wrap="square" rtlCol="0">
            <a:spAutoFit/>
          </a:bodyPr>
          <a:lstStyle/>
          <a:p>
            <a:pPr marL="342900" indent="-342900">
              <a:buFont typeface="Arial" panose="020B0604020202020204" pitchFamily="34" charset="0"/>
              <a:buChar char="•"/>
            </a:pPr>
            <a:r>
              <a:rPr lang="en-US" sz="2000" b="0" dirty="0">
                <a:solidFill>
                  <a:schemeClr val="tx1"/>
                </a:solidFill>
                <a:effectLst/>
                <a:latin typeface="Calibri" panose="020F0502020204030204" pitchFamily="34" charset="0"/>
                <a:cs typeface="Calibri" panose="020F0502020204030204" pitchFamily="34" charset="0"/>
              </a:rPr>
              <a:t>The </a:t>
            </a:r>
            <a:r>
              <a:rPr lang="en-US" sz="2000" b="0" dirty="0" err="1">
                <a:solidFill>
                  <a:schemeClr val="tx1"/>
                </a:solidFill>
                <a:effectLst/>
                <a:latin typeface="Calibri" panose="020F0502020204030204" pitchFamily="34" charset="0"/>
                <a:cs typeface="Calibri" panose="020F0502020204030204" pitchFamily="34" charset="0"/>
              </a:rPr>
              <a:t>useMemo</a:t>
            </a:r>
            <a:r>
              <a:rPr lang="en-US" sz="2000" b="0" dirty="0">
                <a:solidFill>
                  <a:schemeClr val="tx1"/>
                </a:solidFill>
                <a:effectLst/>
                <a:latin typeface="Calibri" panose="020F0502020204030204" pitchFamily="34" charset="0"/>
                <a:cs typeface="Calibri" panose="020F0502020204030204" pitchFamily="34" charset="0"/>
              </a:rPr>
              <a:t>()is a pre-defined React hook that takes two arguments: a compute function that calculates a result and an array of dependencies.</a:t>
            </a:r>
          </a:p>
          <a:p>
            <a:endParaRPr lang="en-US" sz="2000" b="0" dirty="0">
              <a:solidFill>
                <a:schemeClr val="tx1"/>
              </a:solidFill>
              <a:effectLst/>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b="0" i="0" dirty="0" err="1">
                <a:solidFill>
                  <a:schemeClr val="tx1"/>
                </a:solidFill>
                <a:effectLst/>
                <a:latin typeface="Calibri" panose="020F0502020204030204" pitchFamily="34" charset="0"/>
                <a:cs typeface="Calibri" panose="020F0502020204030204" pitchFamily="34" charset="0"/>
              </a:rPr>
              <a:t>Memoization</a:t>
            </a:r>
            <a:r>
              <a:rPr lang="en-US" sz="2000" b="0" i="0" dirty="0">
                <a:solidFill>
                  <a:schemeClr val="tx1"/>
                </a:solidFill>
                <a:effectLst/>
                <a:latin typeface="Calibri" panose="020F0502020204030204" pitchFamily="34" charset="0"/>
                <a:cs typeface="Calibri" panose="020F0502020204030204" pitchFamily="34" charset="0"/>
              </a:rPr>
              <a:t> is the practice of avoiding re-computing a function with the same argument multiple times by caching the result and returning it for subsequent calls. This helps save computation time and resources.</a:t>
            </a:r>
          </a:p>
          <a:p>
            <a:endParaRPr lang="en-US" sz="2000" b="0" i="0" dirty="0">
              <a:solidFill>
                <a:schemeClr val="tx1"/>
              </a:solidFill>
              <a:effectLst/>
              <a:latin typeface="Calibri" panose="020F0502020204030204" pitchFamily="34" charset="0"/>
              <a:cs typeface="Calibri" panose="020F0502020204030204" pitchFamily="34" charset="0"/>
            </a:endParaRPr>
          </a:p>
          <a:p>
            <a:endParaRPr lang="en-US" sz="2000" b="0" dirty="0">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71563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F287F-E8DD-F32C-E84C-263034150C7F}"/>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07C811A2-0421-DE30-084B-4D91E3652EDF}"/>
              </a:ext>
            </a:extLst>
          </p:cNvPr>
          <p:cNvSpPr/>
          <p:nvPr/>
        </p:nvSpPr>
        <p:spPr>
          <a:xfrm>
            <a:off x="381001" y="463426"/>
            <a:ext cx="8542193" cy="33250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a:solidFill>
                <a:schemeClr val="tx1"/>
              </a:solidFill>
            </a:endParaRPr>
          </a:p>
        </p:txBody>
      </p:sp>
      <p:sp>
        <p:nvSpPr>
          <p:cNvPr id="3" name="TextBox 2">
            <a:extLst>
              <a:ext uri="{FF2B5EF4-FFF2-40B4-BE49-F238E27FC236}">
                <a16:creationId xmlns:a16="http://schemas.microsoft.com/office/drawing/2014/main" id="{692A3850-8DCC-85EA-4589-881DD2D048F2}"/>
              </a:ext>
            </a:extLst>
          </p:cNvPr>
          <p:cNvSpPr txBox="1"/>
          <p:nvPr/>
        </p:nvSpPr>
        <p:spPr>
          <a:xfrm>
            <a:off x="381000" y="417426"/>
            <a:ext cx="4693920" cy="415498"/>
          </a:xfrm>
          <a:prstGeom prst="rect">
            <a:avLst/>
          </a:prstGeom>
          <a:noFill/>
        </p:spPr>
        <p:txBody>
          <a:bodyPr wrap="square" rtlCol="0">
            <a:spAutoFit/>
          </a:bodyPr>
          <a:lstStyle/>
          <a:p>
            <a:r>
              <a:rPr lang="en-IN" sz="2100" b="1" dirty="0" err="1"/>
              <a:t>useCallback</a:t>
            </a:r>
            <a:endParaRPr lang="en-IN" sz="2100" b="1" dirty="0"/>
          </a:p>
        </p:txBody>
      </p:sp>
      <p:sp>
        <p:nvSpPr>
          <p:cNvPr id="9" name="Rectangle 8">
            <a:extLst>
              <a:ext uri="{FF2B5EF4-FFF2-40B4-BE49-F238E27FC236}">
                <a16:creationId xmlns:a16="http://schemas.microsoft.com/office/drawing/2014/main" id="{7C47B583-1901-8D59-B0D4-5EB78C5EEC0D}"/>
              </a:ext>
            </a:extLst>
          </p:cNvPr>
          <p:cNvSpPr/>
          <p:nvPr/>
        </p:nvSpPr>
        <p:spPr>
          <a:xfrm>
            <a:off x="381000" y="213012"/>
            <a:ext cx="5713268" cy="114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050" b="1">
              <a:solidFill>
                <a:schemeClr val="tx1"/>
              </a:solidFill>
            </a:endParaRPr>
          </a:p>
        </p:txBody>
      </p:sp>
      <p:sp>
        <p:nvSpPr>
          <p:cNvPr id="12" name="Rectangle 11">
            <a:extLst>
              <a:ext uri="{FF2B5EF4-FFF2-40B4-BE49-F238E27FC236}">
                <a16:creationId xmlns:a16="http://schemas.microsoft.com/office/drawing/2014/main" id="{636A2B8F-814D-1C53-B904-97698F15C1EF}"/>
              </a:ext>
            </a:extLst>
          </p:cNvPr>
          <p:cNvSpPr/>
          <p:nvPr/>
        </p:nvSpPr>
        <p:spPr>
          <a:xfrm>
            <a:off x="4572001" y="213012"/>
            <a:ext cx="4351193" cy="1143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a:solidFill>
                <a:schemeClr val="tx1"/>
              </a:solidFill>
            </a:endParaRPr>
          </a:p>
        </p:txBody>
      </p:sp>
      <p:sp>
        <p:nvSpPr>
          <p:cNvPr id="8" name="TextBox 7">
            <a:extLst>
              <a:ext uri="{FF2B5EF4-FFF2-40B4-BE49-F238E27FC236}">
                <a16:creationId xmlns:a16="http://schemas.microsoft.com/office/drawing/2014/main" id="{912A22F4-A665-5725-AB06-1B84E5C75733}"/>
              </a:ext>
            </a:extLst>
          </p:cNvPr>
          <p:cNvSpPr txBox="1"/>
          <p:nvPr/>
        </p:nvSpPr>
        <p:spPr>
          <a:xfrm>
            <a:off x="320040" y="855841"/>
            <a:ext cx="8328660" cy="2605842"/>
          </a:xfrm>
          <a:prstGeom prst="rect">
            <a:avLst/>
          </a:prstGeom>
          <a:noFill/>
        </p:spPr>
        <p:txBody>
          <a:bodyPr wrap="square" rtlCol="0">
            <a:spAutoFit/>
          </a:bodyPr>
          <a:lstStyle/>
          <a:p>
            <a:pPr marL="342900" indent="-342900" algn="l" fontAlgn="base">
              <a:spcBef>
                <a:spcPts val="75"/>
              </a:spcBef>
              <a:spcAft>
                <a:spcPts val="75"/>
              </a:spcAft>
              <a:buFont typeface="Arial" panose="020B0604020202020204" pitchFamily="34" charset="0"/>
              <a:buChar char="•"/>
            </a:pPr>
            <a:r>
              <a:rPr lang="en-US" sz="2000" b="0" i="0" dirty="0">
                <a:solidFill>
                  <a:srgbClr val="37352F"/>
                </a:solidFill>
                <a:effectLst/>
                <a:latin typeface="Calibri" panose="020F0502020204030204" pitchFamily="34" charset="0"/>
                <a:cs typeface="Calibri" panose="020F0502020204030204" pitchFamily="34" charset="0"/>
              </a:rPr>
              <a:t>When a React component is re-rendered, all the functions inside the component are re-created, resulting in a change in their references between </a:t>
            </a:r>
            <a:r>
              <a:rPr lang="en-US" sz="2000" b="0" i="0">
                <a:solidFill>
                  <a:srgbClr val="37352F"/>
                </a:solidFill>
                <a:effectLst/>
                <a:latin typeface="Calibri" panose="020F0502020204030204" pitchFamily="34" charset="0"/>
                <a:cs typeface="Calibri" panose="020F0502020204030204" pitchFamily="34" charset="0"/>
              </a:rPr>
              <a:t>renders.</a:t>
            </a:r>
          </a:p>
          <a:p>
            <a:pPr marL="342900" indent="-342900" algn="l" fontAlgn="base">
              <a:spcBef>
                <a:spcPts val="75"/>
              </a:spcBef>
              <a:spcAft>
                <a:spcPts val="75"/>
              </a:spcAft>
              <a:buFont typeface="Arial" panose="020B0604020202020204" pitchFamily="34" charset="0"/>
              <a:buChar char="•"/>
            </a:pPr>
            <a:endParaRPr lang="en-US" sz="2000" b="0" i="0" dirty="0">
              <a:solidFill>
                <a:srgbClr val="37352F"/>
              </a:solidFill>
              <a:effectLst/>
              <a:latin typeface="Calibri" panose="020F0502020204030204" pitchFamily="34" charset="0"/>
              <a:cs typeface="Calibri" panose="020F0502020204030204" pitchFamily="34" charset="0"/>
            </a:endParaRPr>
          </a:p>
          <a:p>
            <a:pPr marL="342900" indent="-342900" algn="l" fontAlgn="base">
              <a:spcBef>
                <a:spcPts val="75"/>
              </a:spcBef>
              <a:spcAft>
                <a:spcPts val="75"/>
              </a:spcAft>
              <a:buFont typeface="Arial" panose="020B0604020202020204" pitchFamily="34" charset="0"/>
              <a:buChar char="•"/>
            </a:pPr>
            <a:r>
              <a:rPr lang="en-US" sz="2000" b="0" i="0" dirty="0">
                <a:solidFill>
                  <a:srgbClr val="37352F"/>
                </a:solidFill>
                <a:effectLst/>
                <a:latin typeface="Calibri" panose="020F0502020204030204" pitchFamily="34" charset="0"/>
                <a:cs typeface="Calibri" panose="020F0502020204030204" pitchFamily="34" charset="0"/>
              </a:rPr>
              <a:t>The </a:t>
            </a:r>
            <a:r>
              <a:rPr lang="en-US" sz="2000" b="0" i="0" dirty="0" err="1">
                <a:solidFill>
                  <a:srgbClr val="37352F"/>
                </a:solidFill>
                <a:effectLst/>
                <a:latin typeface="Calibri" panose="020F0502020204030204" pitchFamily="34" charset="0"/>
                <a:cs typeface="Calibri" panose="020F0502020204030204" pitchFamily="34" charset="0"/>
              </a:rPr>
              <a:t>useCallback</a:t>
            </a:r>
            <a:r>
              <a:rPr lang="en-US" sz="2000" b="0" i="0" dirty="0">
                <a:solidFill>
                  <a:srgbClr val="37352F"/>
                </a:solidFill>
                <a:effectLst/>
                <a:latin typeface="Calibri" panose="020F0502020204030204" pitchFamily="34" charset="0"/>
                <a:cs typeface="Calibri" panose="020F0502020204030204" pitchFamily="34" charset="0"/>
              </a:rPr>
              <a:t>() hook provides a cached version of a callback function that will only be re-evaluated if its dependencies undergo changes. This allows us to reuse the same function object between renders, rather than creating a new one each time the component re-renders.</a:t>
            </a:r>
          </a:p>
        </p:txBody>
      </p:sp>
    </p:spTree>
    <p:extLst>
      <p:ext uri="{BB962C8B-B14F-4D97-AF65-F5344CB8AC3E}">
        <p14:creationId xmlns:p14="http://schemas.microsoft.com/office/powerpoint/2010/main" val="1627884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381001" y="463426"/>
            <a:ext cx="8542193" cy="33250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6258788" y="1059873"/>
            <a:ext cx="2646218" cy="1564402"/>
          </a:xfrm>
        </p:spPr>
        <p:txBody>
          <a:bodyPr>
            <a:normAutofit/>
          </a:bodyPr>
          <a:lstStyle/>
          <a:p>
            <a:r>
              <a:rPr lang="en-IN" sz="2100" b="1" dirty="0">
                <a:solidFill>
                  <a:srgbClr val="FFFFFF"/>
                </a:solidFill>
                <a:cs typeface="AngsanaUPC" panose="020B0502040204020203" pitchFamily="18" charset="-34"/>
              </a:rPr>
              <a:t>HTML</a:t>
            </a:r>
            <a:endParaRPr lang="en-IN" sz="1800" b="1" dirty="0">
              <a:solidFill>
                <a:srgbClr val="FFFFFF"/>
              </a:solidFill>
              <a:cs typeface="AngsanaUPC" panose="020B0502040204020203" pitchFamily="18" charset="-34"/>
            </a:endParaRPr>
          </a:p>
        </p:txBody>
      </p:sp>
      <p:sp>
        <p:nvSpPr>
          <p:cNvPr id="3" name="TextBox 2"/>
          <p:cNvSpPr txBox="1"/>
          <p:nvPr/>
        </p:nvSpPr>
        <p:spPr>
          <a:xfrm>
            <a:off x="381000" y="417426"/>
            <a:ext cx="5877788" cy="415498"/>
          </a:xfrm>
          <a:prstGeom prst="rect">
            <a:avLst/>
          </a:prstGeom>
          <a:noFill/>
        </p:spPr>
        <p:txBody>
          <a:bodyPr wrap="square" rtlCol="0">
            <a:spAutoFit/>
          </a:bodyPr>
          <a:lstStyle/>
          <a:p>
            <a:r>
              <a:rPr lang="en-IN" sz="2100" b="1" dirty="0"/>
              <a:t>Suspense and </a:t>
            </a:r>
            <a:r>
              <a:rPr lang="en-IN" sz="2100" b="1" dirty="0">
                <a:solidFill>
                  <a:srgbClr val="202124"/>
                </a:solidFill>
              </a:rPr>
              <a:t>D</a:t>
            </a:r>
            <a:r>
              <a:rPr lang="en-IN" sz="2100" b="1" dirty="0"/>
              <a:t>ata service</a:t>
            </a:r>
          </a:p>
        </p:txBody>
      </p:sp>
      <p:sp>
        <p:nvSpPr>
          <p:cNvPr id="9" name="Rectangle 8">
            <a:extLst>
              <a:ext uri="{FF2B5EF4-FFF2-40B4-BE49-F238E27FC236}">
                <a16:creationId xmlns:a16="http://schemas.microsoft.com/office/drawing/2014/main" id="{E3C711B4-9267-450B-911B-D23C4FF9AB79}"/>
              </a:ext>
            </a:extLst>
          </p:cNvPr>
          <p:cNvSpPr/>
          <p:nvPr/>
        </p:nvSpPr>
        <p:spPr>
          <a:xfrm>
            <a:off x="381000" y="213012"/>
            <a:ext cx="5713268" cy="114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050"/>
          </a:p>
        </p:txBody>
      </p:sp>
      <p:sp>
        <p:nvSpPr>
          <p:cNvPr id="12" name="Rectangle 11">
            <a:extLst>
              <a:ext uri="{FF2B5EF4-FFF2-40B4-BE49-F238E27FC236}">
                <a16:creationId xmlns:a16="http://schemas.microsoft.com/office/drawing/2014/main" id="{E4AA21B7-659F-44B6-B547-5D9BB3366B48}"/>
              </a:ext>
            </a:extLst>
          </p:cNvPr>
          <p:cNvSpPr/>
          <p:nvPr/>
        </p:nvSpPr>
        <p:spPr>
          <a:xfrm>
            <a:off x="4572001" y="213012"/>
            <a:ext cx="4351193" cy="1143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10" name="Rectangle 1">
            <a:extLst>
              <a:ext uri="{FF2B5EF4-FFF2-40B4-BE49-F238E27FC236}">
                <a16:creationId xmlns:a16="http://schemas.microsoft.com/office/drawing/2014/main" id="{AC604353-47CD-4D9B-8136-1E8422C783E4}"/>
              </a:ext>
            </a:extLst>
          </p:cNvPr>
          <p:cNvSpPr>
            <a:spLocks noChangeArrowheads="1"/>
          </p:cNvSpPr>
          <p:nvPr/>
        </p:nvSpPr>
        <p:spPr bwMode="auto">
          <a:xfrm>
            <a:off x="381000" y="1038453"/>
            <a:ext cx="8542193" cy="3393237"/>
          </a:xfrm>
          <a:prstGeom prst="rect">
            <a:avLst/>
          </a:prstGeom>
          <a:solidFill>
            <a:schemeClr val="bg1"/>
          </a:solidFill>
          <a:ln>
            <a:noFill/>
          </a:ln>
          <a:effectLst/>
        </p:spPr>
        <p:txBody>
          <a:bodyPr vert="horz" wrap="square" lIns="68580" tIns="34290" rIns="68580" bIns="34290" numCol="1" anchor="ctr" anchorCtr="0" compatLnSpc="1">
            <a:prstTxWarp prst="textNoShape">
              <a:avLst/>
            </a:prstTxWarp>
            <a:spAutoFit/>
          </a:bodyPr>
          <a:lstStyle/>
          <a:p>
            <a:pPr marL="257175" indent="-257175" defTabSz="685800" eaLnBrk="0" fontAlgn="base" hangingPunct="0">
              <a:spcBef>
                <a:spcPct val="0"/>
              </a:spcBef>
              <a:spcAft>
                <a:spcPct val="0"/>
              </a:spcAft>
              <a:buFont typeface="Arial" panose="020B0604020202020204" pitchFamily="34" charset="0"/>
              <a:buChar char="•"/>
            </a:pPr>
            <a:r>
              <a:rPr lang="en-US" sz="1800" dirty="0">
                <a:latin typeface="Calibri" panose="020F0502020204030204" pitchFamily="34" charset="0"/>
                <a:cs typeface="Calibri" panose="020F0502020204030204" pitchFamily="34" charset="0"/>
              </a:rPr>
              <a:t>Suspense is a feature for managing asynchronous operations in a React app. It lets your components communicate to React that they're waiting for some data.</a:t>
            </a:r>
          </a:p>
          <a:p>
            <a:pPr marL="257175" indent="-257175" defTabSz="685800" eaLnBrk="0" fontAlgn="base" hangingPunct="0">
              <a:spcBef>
                <a:spcPct val="0"/>
              </a:spcBef>
              <a:spcAft>
                <a:spcPct val="0"/>
              </a:spcAft>
              <a:buFont typeface="Arial" panose="020B0604020202020204" pitchFamily="34" charset="0"/>
              <a:buChar char="•"/>
            </a:pPr>
            <a:endParaRPr lang="en-US" sz="1800" dirty="0">
              <a:latin typeface="Calibri" panose="020F0502020204030204" pitchFamily="34" charset="0"/>
              <a:cs typeface="Calibri" panose="020F0502020204030204" pitchFamily="34" charset="0"/>
            </a:endParaRPr>
          </a:p>
          <a:p>
            <a:pPr marL="257175" indent="-257175" eaLnBrk="0" fontAlgn="base" hangingPunct="0">
              <a:spcBef>
                <a:spcPct val="0"/>
              </a:spcBef>
              <a:spcAft>
                <a:spcPct val="0"/>
              </a:spcAft>
              <a:buFont typeface="Arial" panose="020B0604020202020204" pitchFamily="34" charset="0"/>
              <a:buChar char="•"/>
            </a:pPr>
            <a:r>
              <a:rPr lang="en-US" sz="1800" dirty="0" err="1">
                <a:latin typeface="Calibri" panose="020F0502020204030204" pitchFamily="34" charset="0"/>
                <a:cs typeface="Calibri" panose="020F0502020204030204" pitchFamily="34" charset="0"/>
              </a:rPr>
              <a:t>React.Suspense</a:t>
            </a:r>
            <a:r>
              <a:rPr lang="en-US" sz="1800" dirty="0">
                <a:latin typeface="Calibri" panose="020F0502020204030204" pitchFamily="34" charset="0"/>
                <a:cs typeface="Calibri" panose="020F0502020204030204" pitchFamily="34" charset="0"/>
              </a:rPr>
              <a:t> lets you specify the loading indicator in case some components in the tree below it are not yet ready to render The React Suspense feature was released as part of React 16 version. </a:t>
            </a:r>
          </a:p>
          <a:p>
            <a:pPr marL="257175" indent="-257175" defTabSz="685800" eaLnBrk="0" fontAlgn="base" hangingPunct="0">
              <a:spcBef>
                <a:spcPct val="0"/>
              </a:spcBef>
              <a:spcAft>
                <a:spcPct val="0"/>
              </a:spcAft>
              <a:buFont typeface="Arial" panose="020B0604020202020204" pitchFamily="34" charset="0"/>
              <a:buChar char="•"/>
            </a:pPr>
            <a:endParaRPr lang="en-US" sz="1800" dirty="0">
              <a:latin typeface="Calibri" panose="020F0502020204030204" pitchFamily="34" charset="0"/>
              <a:cs typeface="Calibri" panose="020F0502020204030204" pitchFamily="34" charset="0"/>
            </a:endParaRPr>
          </a:p>
          <a:p>
            <a:pPr marL="257175" indent="-257175" defTabSz="685800" eaLnBrk="0" fontAlgn="base" hangingPunct="0">
              <a:spcBef>
                <a:spcPct val="0"/>
              </a:spcBef>
              <a:spcAft>
                <a:spcPct val="0"/>
              </a:spcAft>
              <a:buFont typeface="Arial" panose="020B0604020202020204" pitchFamily="34" charset="0"/>
              <a:buChar char="•"/>
            </a:pPr>
            <a:r>
              <a:rPr lang="en-US" sz="1800" dirty="0">
                <a:latin typeface="Calibri" panose="020F0502020204030204" pitchFamily="34" charset="0"/>
                <a:cs typeface="Calibri" panose="020F0502020204030204" pitchFamily="34" charset="0"/>
              </a:rPr>
              <a:t> Now, with React 18, we can use it for react-async data fetching. It is important to note that Suspense is not a data fetching library like react-async. Render-as-you-fetch.</a:t>
            </a:r>
          </a:p>
          <a:p>
            <a:pPr defTabSz="685800" eaLnBrk="0" fontAlgn="base" hangingPunct="0">
              <a:spcBef>
                <a:spcPct val="0"/>
              </a:spcBef>
              <a:spcAft>
                <a:spcPct val="0"/>
              </a:spcAft>
            </a:pPr>
            <a:endParaRPr lang="en-US" sz="1800" dirty="0">
              <a:latin typeface="Calibri" panose="020F0502020204030204" pitchFamily="34" charset="0"/>
              <a:cs typeface="Calibri" panose="020F0502020204030204" pitchFamily="34" charset="0"/>
            </a:endParaRPr>
          </a:p>
          <a:p>
            <a:pPr marL="257175" indent="-257175" defTabSz="685800" eaLnBrk="0" fontAlgn="base" hangingPunct="0">
              <a:spcBef>
                <a:spcPct val="0"/>
              </a:spcBef>
              <a:spcAft>
                <a:spcPct val="0"/>
              </a:spcAft>
              <a:buFont typeface="Arial" panose="020B0604020202020204" pitchFamily="34" charset="0"/>
              <a:buChar char="•"/>
            </a:pPr>
            <a:r>
              <a:rPr lang="en-US" sz="1800" dirty="0">
                <a:latin typeface="Calibri" panose="020F0502020204030204" pitchFamily="34" charset="0"/>
                <a:cs typeface="Calibri" panose="020F0502020204030204" pitchFamily="34" charset="0"/>
              </a:rPr>
              <a:t>How to fetch data from API (</a:t>
            </a:r>
            <a:r>
              <a:rPr lang="en-IN" sz="1800" dirty="0">
                <a:latin typeface="Calibri" panose="020F0502020204030204" pitchFamily="34" charset="0"/>
                <a:cs typeface="Calibri" panose="020F0502020204030204" pitchFamily="34" charset="0"/>
              </a:rPr>
              <a:t>Data service)</a:t>
            </a:r>
            <a:endParaRPr lang="en-US" sz="1800" dirty="0">
              <a:latin typeface="Calibri" panose="020F0502020204030204" pitchFamily="34" charset="0"/>
              <a:cs typeface="Calibri" panose="020F0502020204030204" pitchFamily="34" charset="0"/>
            </a:endParaRPr>
          </a:p>
          <a:p>
            <a:pPr marL="257175" indent="-257175" defTabSz="685800" eaLnBrk="0" fontAlgn="base" hangingPunct="0">
              <a:spcBef>
                <a:spcPct val="0"/>
              </a:spcBef>
              <a:spcAft>
                <a:spcPct val="0"/>
              </a:spcAft>
              <a:buFont typeface="Arial" panose="020B0604020202020204" pitchFamily="34" charset="0"/>
              <a:buChar char="•"/>
            </a:pPr>
            <a:endParaRPr lang="en-US" alt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7389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8"/>
          <p:cNvSpPr txBox="1"/>
          <p:nvPr/>
        </p:nvSpPr>
        <p:spPr>
          <a:xfrm>
            <a:off x="446900" y="17757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Q &amp; </a:t>
            </a:r>
            <a:r>
              <a:rPr lang="en-GB" sz="4800" b="1">
                <a:solidFill>
                  <a:srgbClr val="F00037"/>
                </a:solidFill>
              </a:rPr>
              <a:t>A</a:t>
            </a:r>
            <a:endParaRPr sz="4800" b="1">
              <a:solidFill>
                <a:srgbClr val="F00037"/>
              </a:solidFill>
            </a:endParaRPr>
          </a:p>
        </p:txBody>
      </p:sp>
      <p:sp>
        <p:nvSpPr>
          <p:cNvPr id="206" name="Google Shape;206;p38"/>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7" name="Google Shape;207;p38"/>
          <p:cNvPicPr preferRelativeResize="0"/>
          <p:nvPr/>
        </p:nvPicPr>
        <p:blipFill rotWithShape="1">
          <a:blip r:embed="rId3">
            <a:alphaModFix/>
          </a:blip>
          <a:srcRect l="7791" t="27051" r="8061" b="27898"/>
          <a:stretch/>
        </p:blipFill>
        <p:spPr>
          <a:xfrm>
            <a:off x="6831545" y="4355125"/>
            <a:ext cx="2097280" cy="412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7"/>
          <p:cNvSpPr txBox="1"/>
          <p:nvPr/>
        </p:nvSpPr>
        <p:spPr>
          <a:xfrm>
            <a:off x="446900" y="17757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Thank </a:t>
            </a:r>
            <a:r>
              <a:rPr lang="en-GB" sz="4800" b="1">
                <a:solidFill>
                  <a:srgbClr val="F00037"/>
                </a:solidFill>
              </a:rPr>
              <a:t>You</a:t>
            </a:r>
            <a:endParaRPr sz="4800" b="1">
              <a:solidFill>
                <a:srgbClr val="F00037"/>
              </a:solidFill>
            </a:endParaRPr>
          </a:p>
        </p:txBody>
      </p:sp>
      <p:sp>
        <p:nvSpPr>
          <p:cNvPr id="199" name="Google Shape;199;p37"/>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0" name="Google Shape;200;p37"/>
          <p:cNvPicPr preferRelativeResize="0"/>
          <p:nvPr/>
        </p:nvPicPr>
        <p:blipFill rotWithShape="1">
          <a:blip r:embed="rId3">
            <a:alphaModFix/>
          </a:blip>
          <a:srcRect l="7791" t="27051" r="8061" b="27898"/>
          <a:stretch/>
        </p:blipFill>
        <p:spPr>
          <a:xfrm>
            <a:off x="6831545" y="4355125"/>
            <a:ext cx="2097280" cy="4128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1828</TotalTime>
  <Words>343</Words>
  <Application>Microsoft Office PowerPoint</Application>
  <PresentationFormat>On-screen Show (16:9)</PresentationFormat>
  <Paragraphs>36</Paragraphs>
  <Slides>8</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Calibri</vt:lpstr>
      <vt:lpstr>Arial</vt:lpstr>
      <vt:lpstr>AngsanaUPC</vt:lpstr>
      <vt:lpstr>Montserrat</vt:lpstr>
      <vt:lpstr>Simple Light</vt:lpstr>
      <vt:lpstr>Office Theme</vt:lpstr>
      <vt:lpstr>PowerPoint Presentation</vt:lpstr>
      <vt:lpstr>PowerPoint Presentation</vt:lpstr>
      <vt:lpstr>PowerPoint Presentation</vt:lpstr>
      <vt:lpstr>PowerPoint Presentation</vt:lpstr>
      <vt:lpstr>PowerPoint Presentation</vt:lpstr>
      <vt:lpstr>HTML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urvashi singla</cp:lastModifiedBy>
  <cp:revision>118</cp:revision>
  <dcterms:modified xsi:type="dcterms:W3CDTF">2024-11-25T14:41:34Z</dcterms:modified>
</cp:coreProperties>
</file>