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271" r:id="rId3"/>
    <p:sldId id="262" r:id="rId4"/>
    <p:sldId id="277" r:id="rId5"/>
    <p:sldId id="278" r:id="rId6"/>
    <p:sldId id="333" r:id="rId7"/>
    <p:sldId id="334" r:id="rId8"/>
    <p:sldId id="335" r:id="rId9"/>
    <p:sldId id="282" r:id="rId10"/>
    <p:sldId id="281" r:id="rId11"/>
    <p:sldId id="290" r:id="rId12"/>
    <p:sldId id="276" r:id="rId13"/>
    <p:sldId id="329" r:id="rId14"/>
    <p:sldId id="261"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rvashi singla" initials="us" lastIdx="3" clrIdx="0">
    <p:extLst>
      <p:ext uri="{19B8F6BF-5375-455C-9EA6-DF929625EA0E}">
        <p15:presenceInfo xmlns:p15="http://schemas.microsoft.com/office/powerpoint/2012/main" userId="c0ef9a7a5a189a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96" autoAdjust="0"/>
    <p:restoredTop sz="94660"/>
  </p:normalViewPr>
  <p:slideViewPr>
    <p:cSldViewPr snapToGrid="0">
      <p:cViewPr>
        <p:scale>
          <a:sx n="66" d="100"/>
          <a:sy n="66" d="100"/>
        </p:scale>
        <p:origin x="400" y="-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0A747A-5E38-4925-876B-013D41839A7E}" type="datetimeFigureOut">
              <a:rPr lang="en-IN" smtClean="0"/>
              <a:t>07-09-2023</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2DEBA7-13DA-4048-A2A2-8A7A4DC07B29}" type="slidenum">
              <a:rPr lang="en-IN" smtClean="0"/>
              <a:t>‹#›</a:t>
            </a:fld>
            <a:endParaRPr lang="en-IN" dirty="0"/>
          </a:p>
        </p:txBody>
      </p:sp>
    </p:spTree>
    <p:extLst>
      <p:ext uri="{BB962C8B-B14F-4D97-AF65-F5344CB8AC3E}">
        <p14:creationId xmlns:p14="http://schemas.microsoft.com/office/powerpoint/2010/main" val="4001597315"/>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7EB68-0742-4B2F-948E-4B0FADD70980}" type="datetimeFigureOut">
              <a:rPr lang="en-IN" smtClean="0"/>
              <a:t>07-09-2023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00D5D-0237-42CA-A08E-A8970B53060F}" type="slidenum">
              <a:rPr lang="en-IN" smtClean="0"/>
              <a:t>‹#›</a:t>
            </a:fld>
            <a:endParaRPr lang="en-IN" dirty="0"/>
          </a:p>
        </p:txBody>
      </p:sp>
    </p:spTree>
    <p:extLst>
      <p:ext uri="{BB962C8B-B14F-4D97-AF65-F5344CB8AC3E}">
        <p14:creationId xmlns:p14="http://schemas.microsoft.com/office/powerpoint/2010/main" val="392795300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2443403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4154658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109345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1066166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447367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2018616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850174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127490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969931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1229932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630703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462980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69CF-BF54-497B-929B-9A17CA1ECB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B1DAE3-1F4F-46D1-B43F-2B506CCAE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6D4AAB-0914-4327-8BC5-8BC0E9E2779C}"/>
              </a:ext>
            </a:extLst>
          </p:cNvPr>
          <p:cNvSpPr>
            <a:spLocks noGrp="1"/>
          </p:cNvSpPr>
          <p:nvPr>
            <p:ph type="dt" sz="half" idx="10"/>
          </p:nvPr>
        </p:nvSpPr>
        <p:spPr/>
        <p:txBody>
          <a:bodyPr/>
          <a:lstStyle/>
          <a:p>
            <a:fld id="{7E3D4EF1-0385-43D3-A179-699E3F2FE344}" type="datetime1">
              <a:rPr lang="en-IN" smtClean="0"/>
              <a:t>07-09-2023</a:t>
            </a:fld>
            <a:endParaRPr lang="en-IN" dirty="0"/>
          </a:p>
        </p:txBody>
      </p:sp>
      <p:sp>
        <p:nvSpPr>
          <p:cNvPr id="5" name="Footer Placeholder 4">
            <a:extLst>
              <a:ext uri="{FF2B5EF4-FFF2-40B4-BE49-F238E27FC236}">
                <a16:creationId xmlns:a16="http://schemas.microsoft.com/office/drawing/2014/main" id="{CA160BEC-DF77-4342-85BB-13D798252E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B6B01EF-C618-4494-A74C-1BE7B29ED7A5}"/>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3843679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A8D1-29A0-4F2C-9DA4-526215A275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C70A5F-67FA-4C98-B9DD-BF3534AEE2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70DE6-EFA7-4B28-BB6E-3284296E3BF1}"/>
              </a:ext>
            </a:extLst>
          </p:cNvPr>
          <p:cNvSpPr>
            <a:spLocks noGrp="1"/>
          </p:cNvSpPr>
          <p:nvPr>
            <p:ph type="dt" sz="half" idx="10"/>
          </p:nvPr>
        </p:nvSpPr>
        <p:spPr/>
        <p:txBody>
          <a:bodyPr/>
          <a:lstStyle/>
          <a:p>
            <a:fld id="{E77149FA-BDEC-4707-823E-DFB1E44AE5F4}" type="datetime1">
              <a:rPr lang="en-IN" smtClean="0"/>
              <a:t>07-09-2023</a:t>
            </a:fld>
            <a:endParaRPr lang="en-IN" dirty="0"/>
          </a:p>
        </p:txBody>
      </p:sp>
      <p:sp>
        <p:nvSpPr>
          <p:cNvPr id="5" name="Footer Placeholder 4">
            <a:extLst>
              <a:ext uri="{FF2B5EF4-FFF2-40B4-BE49-F238E27FC236}">
                <a16:creationId xmlns:a16="http://schemas.microsoft.com/office/drawing/2014/main" id="{71892542-8385-453C-884B-AF761BF8857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E4FDFA9-BB9D-4129-A58B-BC92AF2845A7}"/>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149181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F431EA-B458-4D26-AC9A-7FE268F2D2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6C34D0-E77C-4AD3-A7BE-414C55156B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BAF8D4-447E-45F3-BB51-F0C301B810C0}"/>
              </a:ext>
            </a:extLst>
          </p:cNvPr>
          <p:cNvSpPr>
            <a:spLocks noGrp="1"/>
          </p:cNvSpPr>
          <p:nvPr>
            <p:ph type="dt" sz="half" idx="10"/>
          </p:nvPr>
        </p:nvSpPr>
        <p:spPr/>
        <p:txBody>
          <a:bodyPr/>
          <a:lstStyle/>
          <a:p>
            <a:fld id="{EAD43BF4-166F-494C-B1CD-8C096B96C2BB}" type="datetime1">
              <a:rPr lang="en-IN" smtClean="0"/>
              <a:t>07-09-2023</a:t>
            </a:fld>
            <a:endParaRPr lang="en-IN" dirty="0"/>
          </a:p>
        </p:txBody>
      </p:sp>
      <p:sp>
        <p:nvSpPr>
          <p:cNvPr id="5" name="Footer Placeholder 4">
            <a:extLst>
              <a:ext uri="{FF2B5EF4-FFF2-40B4-BE49-F238E27FC236}">
                <a16:creationId xmlns:a16="http://schemas.microsoft.com/office/drawing/2014/main" id="{7F4A8A01-E418-4FA7-AAAC-F7B19AAAA8C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8643B24-F5F4-4EE6-BCFD-17DEEED5D397}"/>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984059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3360A-0CD8-4611-B8EC-104EAC793F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976495-FC79-4F62-A148-0076E85AE9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9FE0ED-B2C4-43EF-A023-9283900B2324}"/>
              </a:ext>
            </a:extLst>
          </p:cNvPr>
          <p:cNvSpPr>
            <a:spLocks noGrp="1"/>
          </p:cNvSpPr>
          <p:nvPr>
            <p:ph type="dt" sz="half" idx="10"/>
          </p:nvPr>
        </p:nvSpPr>
        <p:spPr/>
        <p:txBody>
          <a:bodyPr/>
          <a:lstStyle/>
          <a:p>
            <a:fld id="{891D1A02-F125-4CE8-A8D4-FB17E5A59BFA}" type="datetime1">
              <a:rPr lang="en-IN" smtClean="0"/>
              <a:t>07-09-2023</a:t>
            </a:fld>
            <a:endParaRPr lang="en-IN" dirty="0"/>
          </a:p>
        </p:txBody>
      </p:sp>
      <p:sp>
        <p:nvSpPr>
          <p:cNvPr id="5" name="Footer Placeholder 4">
            <a:extLst>
              <a:ext uri="{FF2B5EF4-FFF2-40B4-BE49-F238E27FC236}">
                <a16:creationId xmlns:a16="http://schemas.microsoft.com/office/drawing/2014/main" id="{9EF048DA-BCB9-484C-A37F-371702988EF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76B6D77-6EB0-4191-9E6B-3F7DB0E7BA64}"/>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3458972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BA8D-27BA-474E-8AE7-50A9B9E5E6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036BF9-445A-4B7C-9A79-F179893720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5DB0B3-BE81-4606-B6DD-9C1BFF498093}"/>
              </a:ext>
            </a:extLst>
          </p:cNvPr>
          <p:cNvSpPr>
            <a:spLocks noGrp="1"/>
          </p:cNvSpPr>
          <p:nvPr>
            <p:ph type="dt" sz="half" idx="10"/>
          </p:nvPr>
        </p:nvSpPr>
        <p:spPr/>
        <p:txBody>
          <a:bodyPr/>
          <a:lstStyle/>
          <a:p>
            <a:fld id="{568C0508-5A6D-46E8-8866-8C14C5809EAE}" type="datetime1">
              <a:rPr lang="en-IN" smtClean="0"/>
              <a:t>07-09-2023</a:t>
            </a:fld>
            <a:endParaRPr lang="en-IN" dirty="0"/>
          </a:p>
        </p:txBody>
      </p:sp>
      <p:sp>
        <p:nvSpPr>
          <p:cNvPr id="5" name="Footer Placeholder 4">
            <a:extLst>
              <a:ext uri="{FF2B5EF4-FFF2-40B4-BE49-F238E27FC236}">
                <a16:creationId xmlns:a16="http://schemas.microsoft.com/office/drawing/2014/main" id="{C9350635-0366-4B6E-9BD3-D30A1255978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01491BD-5FE0-4039-A375-61D1C2EF949C}"/>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11623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C782-A92A-490A-B1EE-4087A3D052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627632-F122-479F-87D8-149E430866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5F113C-F285-4C8F-A778-5345FF79C2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0619CCD-00CF-4E26-BA79-1F2EC27CA279}"/>
              </a:ext>
            </a:extLst>
          </p:cNvPr>
          <p:cNvSpPr>
            <a:spLocks noGrp="1"/>
          </p:cNvSpPr>
          <p:nvPr>
            <p:ph type="dt" sz="half" idx="10"/>
          </p:nvPr>
        </p:nvSpPr>
        <p:spPr/>
        <p:txBody>
          <a:bodyPr/>
          <a:lstStyle/>
          <a:p>
            <a:fld id="{95888D7F-703C-42C4-AECA-2B6A3E0848EF}" type="datetime1">
              <a:rPr lang="en-IN" smtClean="0"/>
              <a:t>07-09-2023</a:t>
            </a:fld>
            <a:endParaRPr lang="en-IN" dirty="0"/>
          </a:p>
        </p:txBody>
      </p:sp>
      <p:sp>
        <p:nvSpPr>
          <p:cNvPr id="6" name="Footer Placeholder 5">
            <a:extLst>
              <a:ext uri="{FF2B5EF4-FFF2-40B4-BE49-F238E27FC236}">
                <a16:creationId xmlns:a16="http://schemas.microsoft.com/office/drawing/2014/main" id="{7D108FC0-F60D-47F6-85DE-1ECCBDBF297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98CDF4D-5F4E-4D24-A469-5574C3C787B0}"/>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1638837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33B14-D964-4265-90A7-C2BD97438A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290722-0A35-4203-AFC5-D0DBD48E1C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D999BF-AE97-47A4-B740-32832CB662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B5141D-1491-4722-8174-AA8908F6F9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1928ED-A4ED-43C0-805D-8ED896D31C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E72353-2A8E-495A-8A24-48818EAD87DB}"/>
              </a:ext>
            </a:extLst>
          </p:cNvPr>
          <p:cNvSpPr>
            <a:spLocks noGrp="1"/>
          </p:cNvSpPr>
          <p:nvPr>
            <p:ph type="dt" sz="half" idx="10"/>
          </p:nvPr>
        </p:nvSpPr>
        <p:spPr/>
        <p:txBody>
          <a:bodyPr/>
          <a:lstStyle/>
          <a:p>
            <a:fld id="{20703646-BC15-462D-A874-BB59FDA3225A}" type="datetime1">
              <a:rPr lang="en-IN" smtClean="0"/>
              <a:t>07-09-2023</a:t>
            </a:fld>
            <a:endParaRPr lang="en-IN" dirty="0"/>
          </a:p>
        </p:txBody>
      </p:sp>
      <p:sp>
        <p:nvSpPr>
          <p:cNvPr id="8" name="Footer Placeholder 7">
            <a:extLst>
              <a:ext uri="{FF2B5EF4-FFF2-40B4-BE49-F238E27FC236}">
                <a16:creationId xmlns:a16="http://schemas.microsoft.com/office/drawing/2014/main" id="{B121685A-FF29-45DF-BD9E-BA8C37CFBAEA}"/>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F1FD1FB7-8919-49E9-A021-2F9A2C147D79}"/>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01430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B3F11-31C9-426A-887B-5BF166461A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C814A4-0B1F-4D7A-AD75-37DF60DCD365}"/>
              </a:ext>
            </a:extLst>
          </p:cNvPr>
          <p:cNvSpPr>
            <a:spLocks noGrp="1"/>
          </p:cNvSpPr>
          <p:nvPr>
            <p:ph type="dt" sz="half" idx="10"/>
          </p:nvPr>
        </p:nvSpPr>
        <p:spPr/>
        <p:txBody>
          <a:bodyPr/>
          <a:lstStyle/>
          <a:p>
            <a:fld id="{AF6012DD-B10E-4378-AAA7-EA9E456DD7FE}" type="datetime1">
              <a:rPr lang="en-IN" smtClean="0"/>
              <a:t>07-09-2023</a:t>
            </a:fld>
            <a:endParaRPr lang="en-IN" dirty="0"/>
          </a:p>
        </p:txBody>
      </p:sp>
      <p:sp>
        <p:nvSpPr>
          <p:cNvPr id="4" name="Footer Placeholder 3">
            <a:extLst>
              <a:ext uri="{FF2B5EF4-FFF2-40B4-BE49-F238E27FC236}">
                <a16:creationId xmlns:a16="http://schemas.microsoft.com/office/drawing/2014/main" id="{4B965AED-07EF-4541-A7B5-BE895BE2833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F232314-4818-4176-8390-CCDD7F767CF4}"/>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355440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A80331-753C-4A47-9379-EFBE87131210}"/>
              </a:ext>
            </a:extLst>
          </p:cNvPr>
          <p:cNvSpPr>
            <a:spLocks noGrp="1"/>
          </p:cNvSpPr>
          <p:nvPr>
            <p:ph type="dt" sz="half" idx="10"/>
          </p:nvPr>
        </p:nvSpPr>
        <p:spPr/>
        <p:txBody>
          <a:bodyPr/>
          <a:lstStyle/>
          <a:p>
            <a:fld id="{B5E61FC5-238C-4652-85AB-4AF40FABAFE4}" type="datetime1">
              <a:rPr lang="en-IN" smtClean="0"/>
              <a:t>07-09-2023</a:t>
            </a:fld>
            <a:endParaRPr lang="en-IN" dirty="0"/>
          </a:p>
        </p:txBody>
      </p:sp>
      <p:sp>
        <p:nvSpPr>
          <p:cNvPr id="3" name="Footer Placeholder 2">
            <a:extLst>
              <a:ext uri="{FF2B5EF4-FFF2-40B4-BE49-F238E27FC236}">
                <a16:creationId xmlns:a16="http://schemas.microsoft.com/office/drawing/2014/main" id="{A0564541-F527-4CD6-887A-2D8C9FA902F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D5F1B7FD-5875-4358-AFFB-B6C728C74321}"/>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1389420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02691-A484-4953-8A36-BA9886EE5A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D8C2CD-C1D1-452C-93B3-C811A47341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766BBF-009B-4438-83CE-BE9BA3726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6EDF10-D3C1-4C79-9BD5-99CED4DC849C}"/>
              </a:ext>
            </a:extLst>
          </p:cNvPr>
          <p:cNvSpPr>
            <a:spLocks noGrp="1"/>
          </p:cNvSpPr>
          <p:nvPr>
            <p:ph type="dt" sz="half" idx="10"/>
          </p:nvPr>
        </p:nvSpPr>
        <p:spPr/>
        <p:txBody>
          <a:bodyPr/>
          <a:lstStyle/>
          <a:p>
            <a:fld id="{5B89DA35-D73E-4EB2-8ABD-C7E18D1665B7}" type="datetime1">
              <a:rPr lang="en-IN" smtClean="0"/>
              <a:t>07-09-2023</a:t>
            </a:fld>
            <a:endParaRPr lang="en-IN" dirty="0"/>
          </a:p>
        </p:txBody>
      </p:sp>
      <p:sp>
        <p:nvSpPr>
          <p:cNvPr id="6" name="Footer Placeholder 5">
            <a:extLst>
              <a:ext uri="{FF2B5EF4-FFF2-40B4-BE49-F238E27FC236}">
                <a16:creationId xmlns:a16="http://schemas.microsoft.com/office/drawing/2014/main" id="{2BF32B7E-CB84-4355-8B41-25E48FAE08D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6A22B91-96AE-4C5A-8C35-EF897B66AA25}"/>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384657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D538E-8DBB-418E-AE3C-DCB6F66A8C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044946-349F-4BA0-A68F-F67AB0EEFC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91CBCE-3389-4430-B4F2-A5D026B69B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3061F3-D30D-4385-B805-B9AA664B928A}"/>
              </a:ext>
            </a:extLst>
          </p:cNvPr>
          <p:cNvSpPr>
            <a:spLocks noGrp="1"/>
          </p:cNvSpPr>
          <p:nvPr>
            <p:ph type="dt" sz="half" idx="10"/>
          </p:nvPr>
        </p:nvSpPr>
        <p:spPr/>
        <p:txBody>
          <a:bodyPr/>
          <a:lstStyle/>
          <a:p>
            <a:fld id="{4C574118-1D6D-4AA7-8D44-9632F8077A60}" type="datetime1">
              <a:rPr lang="en-IN" smtClean="0"/>
              <a:t>07-09-2023</a:t>
            </a:fld>
            <a:endParaRPr lang="en-IN" dirty="0"/>
          </a:p>
        </p:txBody>
      </p:sp>
      <p:sp>
        <p:nvSpPr>
          <p:cNvPr id="6" name="Footer Placeholder 5">
            <a:extLst>
              <a:ext uri="{FF2B5EF4-FFF2-40B4-BE49-F238E27FC236}">
                <a16:creationId xmlns:a16="http://schemas.microsoft.com/office/drawing/2014/main" id="{D3510C8D-8685-4C39-8244-9DA3198B5B7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11E9A75-E971-4816-96A3-6321475BE732}"/>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3543199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7B91ED-67E7-40E9-BF0A-C7691F65D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201CFA-4723-455B-82D1-45A93DE3DA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FE7761-9D76-4544-A7F2-33A134CCD2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8C7518-60E1-4EE6-9803-C28D14FEE39E}" type="datetime1">
              <a:rPr lang="en-IN" smtClean="0"/>
              <a:t>07-09-2023</a:t>
            </a:fld>
            <a:endParaRPr lang="en-IN" dirty="0"/>
          </a:p>
        </p:txBody>
      </p:sp>
      <p:sp>
        <p:nvSpPr>
          <p:cNvPr id="5" name="Footer Placeholder 4">
            <a:extLst>
              <a:ext uri="{FF2B5EF4-FFF2-40B4-BE49-F238E27FC236}">
                <a16:creationId xmlns:a16="http://schemas.microsoft.com/office/drawing/2014/main" id="{6A1E1985-6CB5-402D-A412-537831EA9B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8566A1A0-D656-44CA-9027-B42C1ABABE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5C73B9-B2B0-4ECC-AC2F-DC14E95F6B26}" type="slidenum">
              <a:rPr lang="en-IN" smtClean="0"/>
              <a:t>‹#›</a:t>
            </a:fld>
            <a:endParaRPr lang="en-IN" dirty="0"/>
          </a:p>
        </p:txBody>
      </p:sp>
    </p:spTree>
    <p:extLst>
      <p:ext uri="{BB962C8B-B14F-4D97-AF65-F5344CB8AC3E}">
        <p14:creationId xmlns:p14="http://schemas.microsoft.com/office/powerpoint/2010/main" val="9558762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lodash.com/"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Learus/react-material-ui-carousel"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hyperlink" Target="https://reactjs.org/docs/react-component.html#getsnapshotbeforeupdate" TargetMode="External"/><Relationship Id="rId3" Type="http://schemas.openxmlformats.org/officeDocument/2006/relationships/hyperlink" Target="https://reactjs.org/docs/react-component.html#constructor" TargetMode="External"/><Relationship Id="rId7" Type="http://schemas.openxmlformats.org/officeDocument/2006/relationships/hyperlink" Target="https://reactjs.org/docs/react-component.html#shouldcomponentupdate"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reactjs.org/docs/react-component.html#componentdidmount" TargetMode="External"/><Relationship Id="rId5" Type="http://schemas.openxmlformats.org/officeDocument/2006/relationships/hyperlink" Target="https://reactjs.org/docs/react-component.html#render" TargetMode="External"/><Relationship Id="rId4" Type="http://schemas.openxmlformats.org/officeDocument/2006/relationships/hyperlink" Target="https://reactjs.org/docs/react-component.html#static-getderivedstatefromprops" TargetMode="External"/><Relationship Id="rId9" Type="http://schemas.openxmlformats.org/officeDocument/2006/relationships/hyperlink" Target="https://reactjs.org/docs/react-component.html#componentdidupdat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69299" y="2317172"/>
            <a:ext cx="3528291" cy="2085869"/>
          </a:xfrm>
        </p:spPr>
        <p:txBody>
          <a:bodyPr>
            <a:normAutofit/>
          </a:bodyPr>
          <a:lstStyle/>
          <a:p>
            <a:br>
              <a:rPr lang="en-IN" sz="4400" b="1" dirty="0">
                <a:solidFill>
                  <a:srgbClr val="FFFFFF"/>
                </a:solidFill>
                <a:latin typeface="Garamond" panose="02020404030301010803" pitchFamily="18" charset="0"/>
                <a:cs typeface="AngsanaUPC" panose="020B0502040204020203" pitchFamily="18" charset="-34"/>
              </a:rPr>
            </a:br>
            <a:r>
              <a:rPr lang="en-IN" sz="4400" b="1" dirty="0">
                <a:solidFill>
                  <a:srgbClr val="FFFFFF"/>
                </a:solidFill>
                <a:latin typeface="Garamond" panose="02020404030301010803" pitchFamily="18" charset="0"/>
                <a:cs typeface="AngsanaUPC" panose="020B0502040204020203" pitchFamily="18" charset="-34"/>
              </a:rPr>
              <a:t>HTML</a:t>
            </a:r>
            <a:br>
              <a:rPr lang="en-IN" sz="4400" b="1" dirty="0">
                <a:solidFill>
                  <a:srgbClr val="FFFFFF"/>
                </a:solidFill>
                <a:latin typeface="Garamond" panose="02020404030301010803" pitchFamily="18" charset="0"/>
                <a:cs typeface="AngsanaUPC" panose="020B0502040204020203" pitchFamily="18" charset="-34"/>
              </a:rPr>
            </a:br>
            <a:endParaRPr lang="en-IN" sz="2400" b="1" dirty="0">
              <a:solidFill>
                <a:srgbClr val="FFFFFF"/>
              </a:solidFill>
              <a:latin typeface="Garamond" panose="02020404030301010803" pitchFamily="18" charset="0"/>
              <a:cs typeface="AngsanaUPC" panose="020B0502040204020203" pitchFamily="18" charset="-34"/>
            </a:endParaRPr>
          </a:p>
        </p:txBody>
      </p:sp>
      <p:sp>
        <p:nvSpPr>
          <p:cNvPr id="9" name="Rectangle 8">
            <a:extLst>
              <a:ext uri="{FF2B5EF4-FFF2-40B4-BE49-F238E27FC236}">
                <a16:creationId xmlns:a16="http://schemas.microsoft.com/office/drawing/2014/main" id="{CC7D00A8-DD81-423A-B628-52EBB72EA017}"/>
              </a:ext>
            </a:extLst>
          </p:cNvPr>
          <p:cNvSpPr/>
          <p:nvPr/>
        </p:nvSpPr>
        <p:spPr>
          <a:xfrm>
            <a:off x="2944649" y="2605207"/>
            <a:ext cx="6302701" cy="1647586"/>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2800" b="1" dirty="0">
                <a:solidFill>
                  <a:schemeClr val="tx1"/>
                </a:solidFill>
              </a:rPr>
              <a:t>Today’s Topics</a:t>
            </a:r>
          </a:p>
          <a:p>
            <a:pPr marL="285750" indent="-285750">
              <a:buFont typeface="Arial" panose="020B0604020202020204" pitchFamily="34" charset="0"/>
              <a:buChar char="•"/>
            </a:pPr>
            <a:r>
              <a:rPr lang="en-IN" sz="2800" b="1" dirty="0">
                <a:solidFill>
                  <a:schemeClr val="tx1"/>
                </a:solidFill>
              </a:rPr>
              <a:t>Lifecycle Component method</a:t>
            </a:r>
          </a:p>
          <a:p>
            <a:pPr marL="285750" indent="-285750">
              <a:buFont typeface="Arial" panose="020B0604020202020204" pitchFamily="34" charset="0"/>
              <a:buChar char="•"/>
            </a:pPr>
            <a:r>
              <a:rPr lang="en-IN" sz="2800" b="1" dirty="0">
                <a:solidFill>
                  <a:schemeClr val="tx1"/>
                </a:solidFill>
              </a:rPr>
              <a:t>JS </a:t>
            </a:r>
            <a:r>
              <a:rPr lang="en-IN" sz="2800" b="1">
                <a:solidFill>
                  <a:schemeClr val="tx1"/>
                </a:solidFill>
              </a:rPr>
              <a:t>Library Integration</a:t>
            </a:r>
            <a:endParaRPr lang="en-IN" sz="2800" b="1" dirty="0">
              <a:solidFill>
                <a:schemeClr val="tx1"/>
              </a:solidFill>
            </a:endParaRPr>
          </a:p>
        </p:txBody>
      </p:sp>
      <p:sp>
        <p:nvSpPr>
          <p:cNvPr id="7" name="Rectangle 6">
            <a:extLst>
              <a:ext uri="{FF2B5EF4-FFF2-40B4-BE49-F238E27FC236}">
                <a16:creationId xmlns:a16="http://schemas.microsoft.com/office/drawing/2014/main" id="{873FC1A6-227C-45A3-9210-312E37A64FDA}"/>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82F57BA-7B5A-498B-85CE-C46ECBA3CE9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3241B253-B2EB-4230-2283-66C632A53851}"/>
              </a:ext>
            </a:extLst>
          </p:cNvPr>
          <p:cNvSpPr/>
          <p:nvPr/>
        </p:nvSpPr>
        <p:spPr>
          <a:xfrm>
            <a:off x="8440419" y="5364480"/>
            <a:ext cx="2751665" cy="792480"/>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chemeClr val="tx1"/>
                </a:solidFill>
              </a:rPr>
              <a:t>By Urvashi </a:t>
            </a:r>
            <a:endParaRPr lang="en-IN" sz="4000" b="1" dirty="0">
              <a:solidFill>
                <a:schemeClr val="tx1"/>
              </a:solidFill>
            </a:endParaRPr>
          </a:p>
        </p:txBody>
      </p:sp>
    </p:spTree>
    <p:extLst>
      <p:ext uri="{BB962C8B-B14F-4D97-AF65-F5344CB8AC3E}">
        <p14:creationId xmlns:p14="http://schemas.microsoft.com/office/powerpoint/2010/main" val="893696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IN" sz="2800" b="1" dirty="0"/>
              <a:t>HOOKS - </a:t>
            </a:r>
            <a:r>
              <a:rPr lang="en-IN" sz="2800" b="1" dirty="0" err="1"/>
              <a:t>useEffect</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2">
            <a:extLst>
              <a:ext uri="{FF2B5EF4-FFF2-40B4-BE49-F238E27FC236}">
                <a16:creationId xmlns:a16="http://schemas.microsoft.com/office/drawing/2014/main" id="{4013D909-DC30-44B8-B283-DE04DB5DC5D4}"/>
              </a:ext>
            </a:extLst>
          </p:cNvPr>
          <p:cNvSpPr>
            <a:spLocks noChangeArrowheads="1"/>
          </p:cNvSpPr>
          <p:nvPr/>
        </p:nvSpPr>
        <p:spPr bwMode="auto">
          <a:xfrm>
            <a:off x="597234" y="1141121"/>
            <a:ext cx="9962738" cy="4374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lvl="0" indent="-342900" defTabSz="914400">
              <a:lnSpc>
                <a:spcPct val="150000"/>
              </a:lnSpc>
              <a:buFont typeface="Arial" panose="020B0604020202020204" pitchFamily="34" charset="0"/>
              <a:buChar char="•"/>
            </a:pPr>
            <a:r>
              <a:rPr lang="en-US" altLang="en-US" sz="2400" dirty="0">
                <a:latin typeface="+mn-lt"/>
              </a:rPr>
              <a:t>We don’t have lifecycle component in Function component. </a:t>
            </a:r>
            <a:r>
              <a:rPr lang="en-US" altLang="en-US" sz="2400" dirty="0" err="1">
                <a:latin typeface="+mn-lt"/>
              </a:rPr>
              <a:t>UseEffect</a:t>
            </a:r>
            <a:r>
              <a:rPr lang="en-US" altLang="en-US" sz="2400" dirty="0">
                <a:latin typeface="+mn-lt"/>
              </a:rPr>
              <a:t> is replacement of Lifecyle method for Function component.</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2400" dirty="0" err="1">
                <a:latin typeface="+mn-lt"/>
              </a:rPr>
              <a:t>u</a:t>
            </a:r>
            <a:r>
              <a:rPr kumimoji="0" lang="en-US" altLang="en-US" sz="2400" b="0" i="0" u="none" strike="noStrike" cap="none" normalizeH="0" baseline="0" dirty="0" err="1">
                <a:ln>
                  <a:noFill/>
                </a:ln>
                <a:effectLst/>
                <a:latin typeface="+mn-lt"/>
              </a:rPr>
              <a:t>seeffect</a:t>
            </a:r>
            <a:r>
              <a:rPr kumimoji="0" lang="en-US" altLang="en-US" sz="2400" b="0" i="0" u="none" strike="noStrike" cap="none" normalizeH="0" dirty="0">
                <a:ln>
                  <a:noFill/>
                </a:ln>
                <a:effectLst/>
                <a:latin typeface="+mn-lt"/>
              </a:rPr>
              <a:t> means manage the side effects. </a:t>
            </a:r>
            <a:r>
              <a:rPr lang="en-US" altLang="en-US" sz="2400" baseline="0" dirty="0">
                <a:latin typeface="+mn-lt"/>
              </a:rPr>
              <a:t>Side effect is whenever</a:t>
            </a:r>
            <a:r>
              <a:rPr lang="en-US" altLang="en-US" sz="2400" dirty="0">
                <a:latin typeface="+mn-lt"/>
              </a:rPr>
              <a:t> you do something with state of a component.</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err="1">
                <a:ln>
                  <a:noFill/>
                </a:ln>
                <a:effectLst/>
                <a:latin typeface="+mn-lt"/>
              </a:rPr>
              <a:t>useEffect</a:t>
            </a:r>
            <a:r>
              <a:rPr kumimoji="0" lang="en-US" altLang="en-US" sz="2400" b="0" i="0" u="none" strike="noStrike" cap="none" normalizeH="0" baseline="0" dirty="0">
                <a:ln>
                  <a:noFill/>
                </a:ln>
                <a:effectLst/>
                <a:latin typeface="+mn-lt"/>
              </a:rPr>
              <a:t> is the replacement of </a:t>
            </a:r>
            <a:r>
              <a:rPr kumimoji="0" lang="en-US" altLang="en-US" sz="2400" b="0" i="0" u="none" strike="noStrike" cap="none" normalizeH="0" baseline="0" dirty="0" err="1">
                <a:ln>
                  <a:noFill/>
                </a:ln>
                <a:effectLst/>
                <a:latin typeface="+mn-lt"/>
              </a:rPr>
              <a:t>ComponentDidMount</a:t>
            </a:r>
            <a:r>
              <a:rPr kumimoji="0" lang="en-US" altLang="en-US" sz="2400" b="0" i="0" u="none" strike="noStrike" cap="none" normalizeH="0" baseline="0" dirty="0">
                <a:ln>
                  <a:noFill/>
                </a:ln>
                <a:effectLst/>
                <a:latin typeface="+mn-lt"/>
              </a:rPr>
              <a:t>, </a:t>
            </a:r>
            <a:r>
              <a:rPr kumimoji="0" lang="en-US" altLang="en-US" sz="2400" b="0" i="0" u="none" strike="noStrike" cap="none" normalizeH="0" baseline="0" dirty="0" err="1">
                <a:ln>
                  <a:noFill/>
                </a:ln>
                <a:effectLst/>
                <a:latin typeface="+mn-lt"/>
              </a:rPr>
              <a:t>ComponentDidUpdate</a:t>
            </a:r>
            <a:r>
              <a:rPr kumimoji="0" lang="en-US" altLang="en-US" sz="2400" b="0" i="0" u="none" strike="noStrike" cap="none" normalizeH="0" baseline="0" dirty="0">
                <a:ln>
                  <a:noFill/>
                </a:ln>
                <a:effectLst/>
                <a:latin typeface="+mn-lt"/>
              </a:rPr>
              <a:t>,</a:t>
            </a:r>
            <a:r>
              <a:rPr kumimoji="0" lang="en-US" altLang="en-US" sz="2400" b="0" i="0" u="none" strike="noStrike" cap="none" normalizeH="0" dirty="0">
                <a:ln>
                  <a:noFill/>
                </a:ln>
                <a:effectLst/>
                <a:latin typeface="+mn-lt"/>
              </a:rPr>
              <a:t> </a:t>
            </a:r>
            <a:r>
              <a:rPr kumimoji="0" lang="en-US" altLang="en-US" sz="2400" b="0" i="0" u="none" strike="noStrike" cap="none" normalizeH="0" dirty="0" err="1">
                <a:ln>
                  <a:noFill/>
                </a:ln>
                <a:effectLst/>
                <a:latin typeface="+mn-lt"/>
              </a:rPr>
              <a:t>ComponentWillUnmount</a:t>
            </a:r>
            <a:r>
              <a:rPr kumimoji="0" lang="en-US" altLang="en-US" sz="2400" b="0" i="0" u="none" strike="noStrike" cap="none" normalizeH="0" dirty="0">
                <a:ln>
                  <a:noFill/>
                </a:ln>
                <a:effectLst/>
                <a:latin typeface="+mn-lt"/>
              </a:rPr>
              <a:t>.</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2400" dirty="0">
                <a:latin typeface="+mn-lt"/>
              </a:rPr>
              <a:t>Command to install </a:t>
            </a:r>
            <a:r>
              <a:rPr lang="en-US" altLang="en-US" sz="2400" dirty="0" err="1">
                <a:latin typeface="+mn-lt"/>
              </a:rPr>
              <a:t>axios</a:t>
            </a:r>
            <a:r>
              <a:rPr lang="en-US" altLang="en-US" sz="2400" dirty="0">
                <a:latin typeface="+mn-lt"/>
              </a:rPr>
              <a:t>: </a:t>
            </a:r>
            <a:r>
              <a:rPr lang="en-US" altLang="en-US" sz="2400" dirty="0" err="1">
                <a:latin typeface="+mn-lt"/>
              </a:rPr>
              <a:t>n</a:t>
            </a:r>
            <a:r>
              <a:rPr kumimoji="0" lang="en-US" altLang="en-US" sz="2400" b="0" i="0" u="none" strike="noStrike" cap="none" normalizeH="0" dirty="0" err="1">
                <a:ln>
                  <a:noFill/>
                </a:ln>
                <a:effectLst/>
                <a:latin typeface="+mn-lt"/>
              </a:rPr>
              <a:t>pm</a:t>
            </a:r>
            <a:r>
              <a:rPr kumimoji="0" lang="en-US" altLang="en-US" sz="2400" b="0" i="0" u="none" strike="noStrike" cap="none" normalizeH="0" dirty="0">
                <a:ln>
                  <a:noFill/>
                </a:ln>
                <a:effectLst/>
                <a:latin typeface="+mn-lt"/>
              </a:rPr>
              <a:t>  install --save </a:t>
            </a:r>
            <a:r>
              <a:rPr kumimoji="0" lang="en-US" altLang="en-US" sz="2400" b="0" i="0" u="none" strike="noStrike" cap="none" normalizeH="0" dirty="0" err="1">
                <a:ln>
                  <a:noFill/>
                </a:ln>
                <a:effectLst/>
                <a:latin typeface="+mn-lt"/>
              </a:rPr>
              <a:t>axios</a:t>
            </a:r>
            <a:r>
              <a:rPr kumimoji="0" lang="en-US" altLang="en-US" sz="2400" b="0" i="0" u="none" strike="noStrike" cap="none" normalizeH="0" dirty="0">
                <a:ln>
                  <a:noFill/>
                </a:ln>
                <a:effectLst/>
                <a:latin typeface="+mn-lt"/>
              </a:rPr>
              <a: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effectLst/>
              <a:latin typeface="+mn-lt"/>
            </a:endParaRPr>
          </a:p>
        </p:txBody>
      </p:sp>
    </p:spTree>
    <p:extLst>
      <p:ext uri="{BB962C8B-B14F-4D97-AF65-F5344CB8AC3E}">
        <p14:creationId xmlns:p14="http://schemas.microsoft.com/office/powerpoint/2010/main" val="249016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8501246" cy="523220"/>
          </a:xfrm>
          <a:prstGeom prst="rect">
            <a:avLst/>
          </a:prstGeom>
          <a:noFill/>
        </p:spPr>
        <p:txBody>
          <a:bodyPr wrap="square" rtlCol="0">
            <a:spAutoFit/>
          </a:bodyPr>
          <a:lstStyle/>
          <a:p>
            <a:r>
              <a:rPr lang="en-US" sz="2800" b="1" dirty="0" err="1"/>
              <a:t>Axios</a:t>
            </a:r>
            <a:endParaRPr lang="en-IN" sz="2800" b="1" i="0" dirty="0">
              <a:solidFill>
                <a:schemeClr val="tx1"/>
              </a:solidFill>
              <a:effectLst/>
            </a:endParaRP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9D489185-CE74-44C2-9E69-A2CDC7E8F01C}"/>
              </a:ext>
            </a:extLst>
          </p:cNvPr>
          <p:cNvSpPr txBox="1"/>
          <p:nvPr/>
        </p:nvSpPr>
        <p:spPr>
          <a:xfrm>
            <a:off x="623776" y="1261271"/>
            <a:ext cx="9711070" cy="2805063"/>
          </a:xfrm>
          <a:prstGeom prst="rect">
            <a:avLst/>
          </a:prstGeom>
          <a:noFill/>
        </p:spPr>
        <p:txBody>
          <a:bodyPr wrap="square">
            <a:spAutoFit/>
          </a:bodyPr>
          <a:lstStyle/>
          <a:p>
            <a:pPr marL="342900" indent="-342900">
              <a:lnSpc>
                <a:spcPct val="150000"/>
              </a:lnSpc>
              <a:buFont typeface="Wingdings" panose="05000000000000000000" pitchFamily="2" charset="2"/>
              <a:buChar char="§"/>
            </a:pPr>
            <a:r>
              <a:rPr lang="en-US" sz="2400" b="0" i="0" dirty="0" err="1">
                <a:solidFill>
                  <a:srgbClr val="555555"/>
                </a:solidFill>
                <a:effectLst/>
              </a:rPr>
              <a:t>Axios</a:t>
            </a:r>
            <a:r>
              <a:rPr lang="en-US" sz="2400" b="0" i="0" dirty="0">
                <a:solidFill>
                  <a:srgbClr val="555555"/>
                </a:solidFill>
                <a:effectLst/>
              </a:rPr>
              <a:t> is a modern, Promise-based HTTP client library.</a:t>
            </a:r>
          </a:p>
          <a:p>
            <a:pPr marL="342900" indent="-342900">
              <a:lnSpc>
                <a:spcPct val="150000"/>
              </a:lnSpc>
              <a:buFont typeface="Wingdings" panose="05000000000000000000" pitchFamily="2" charset="2"/>
              <a:buChar char="§"/>
            </a:pPr>
            <a:r>
              <a:rPr lang="en-US" sz="2400" b="0" i="0" dirty="0">
                <a:solidFill>
                  <a:srgbClr val="555555"/>
                </a:solidFill>
                <a:effectLst/>
              </a:rPr>
              <a:t> This means that </a:t>
            </a:r>
            <a:r>
              <a:rPr lang="en-US" sz="2400" b="0" i="0" dirty="0" err="1">
                <a:solidFill>
                  <a:srgbClr val="555555"/>
                </a:solidFill>
                <a:effectLst/>
              </a:rPr>
              <a:t>Axios</a:t>
            </a:r>
            <a:r>
              <a:rPr lang="en-US" sz="2400" b="0" i="0" dirty="0">
                <a:solidFill>
                  <a:srgbClr val="555555"/>
                </a:solidFill>
                <a:effectLst/>
              </a:rPr>
              <a:t> is used to send an HTTP request and handle their responses, all using JavaScript's promises. </a:t>
            </a:r>
          </a:p>
          <a:p>
            <a:pPr marL="342900" indent="-342900">
              <a:lnSpc>
                <a:spcPct val="150000"/>
              </a:lnSpc>
              <a:buFont typeface="Wingdings" panose="05000000000000000000" pitchFamily="2" charset="2"/>
              <a:buChar char="§"/>
            </a:pPr>
            <a:r>
              <a:rPr lang="en-US" sz="2400" b="0" i="0" dirty="0" err="1">
                <a:solidFill>
                  <a:srgbClr val="555555"/>
                </a:solidFill>
                <a:effectLst/>
              </a:rPr>
              <a:t>Axios</a:t>
            </a:r>
            <a:r>
              <a:rPr lang="en-US" sz="2400" b="0" i="0" dirty="0">
                <a:solidFill>
                  <a:srgbClr val="555555"/>
                </a:solidFill>
                <a:effectLst/>
              </a:rPr>
              <a:t> supports both Node.js and JavaScript in the browser.</a:t>
            </a:r>
          </a:p>
          <a:p>
            <a:pPr marL="342900" indent="-342900">
              <a:lnSpc>
                <a:spcPct val="150000"/>
              </a:lnSpc>
              <a:buFont typeface="Wingdings" panose="05000000000000000000" pitchFamily="2" charset="2"/>
              <a:buChar char="§"/>
            </a:pPr>
            <a:r>
              <a:rPr lang="en-US" sz="2400" dirty="0" err="1">
                <a:solidFill>
                  <a:srgbClr val="555555"/>
                </a:solidFill>
              </a:rPr>
              <a:t>npm</a:t>
            </a:r>
            <a:r>
              <a:rPr lang="en-US" sz="2400" dirty="0">
                <a:solidFill>
                  <a:srgbClr val="555555"/>
                </a:solidFill>
              </a:rPr>
              <a:t> install --save </a:t>
            </a:r>
            <a:r>
              <a:rPr lang="en-US" sz="2400" dirty="0" err="1">
                <a:solidFill>
                  <a:srgbClr val="555555"/>
                </a:solidFill>
              </a:rPr>
              <a:t>axios</a:t>
            </a:r>
            <a:endParaRPr lang="en-US" sz="2400" i="0" dirty="0">
              <a:solidFill>
                <a:srgbClr val="000000"/>
              </a:solidFill>
              <a:effectLst/>
            </a:endParaRPr>
          </a:p>
        </p:txBody>
      </p:sp>
    </p:spTree>
    <p:extLst>
      <p:ext uri="{BB962C8B-B14F-4D97-AF65-F5344CB8AC3E}">
        <p14:creationId xmlns:p14="http://schemas.microsoft.com/office/powerpoint/2010/main" val="2308503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10464800" cy="523220"/>
          </a:xfrm>
          <a:prstGeom prst="rect">
            <a:avLst/>
          </a:prstGeom>
          <a:noFill/>
        </p:spPr>
        <p:txBody>
          <a:bodyPr wrap="square" rtlCol="0">
            <a:spAutoFit/>
          </a:bodyPr>
          <a:lstStyle/>
          <a:p>
            <a:r>
              <a:rPr lang="en-US" sz="2800" b="1" dirty="0">
                <a:effectLst/>
              </a:rPr>
              <a:t>JavaScript Library Integration: </a:t>
            </a:r>
            <a:r>
              <a:rPr lang="en-US" sz="2800" b="1" dirty="0" err="1">
                <a:effectLst/>
              </a:rPr>
              <a:t>Lodash</a:t>
            </a:r>
            <a:endParaRPr lang="en-US" sz="2800" b="1" dirty="0">
              <a:effectLst/>
            </a:endParaRP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68525D6A-EF05-0295-1F15-C4996FA30EC8}"/>
              </a:ext>
            </a:extLst>
          </p:cNvPr>
          <p:cNvSpPr txBox="1"/>
          <p:nvPr/>
        </p:nvSpPr>
        <p:spPr>
          <a:xfrm>
            <a:off x="507999" y="1339056"/>
            <a:ext cx="11389591" cy="4524315"/>
          </a:xfrm>
          <a:prstGeom prst="rect">
            <a:avLst/>
          </a:prstGeom>
          <a:noFill/>
        </p:spPr>
        <p:txBody>
          <a:bodyPr wrap="square">
            <a:spAutoFit/>
          </a:bodyPr>
          <a:lstStyle/>
          <a:p>
            <a:pPr marL="342900" indent="-342900">
              <a:buFont typeface="Arial" panose="020B0604020202020204" pitchFamily="34" charset="0"/>
              <a:buChar char="•"/>
            </a:pPr>
            <a:r>
              <a:rPr lang="en-US" sz="2400" dirty="0"/>
              <a:t>It is a superset of underscores.</a:t>
            </a:r>
          </a:p>
          <a:p>
            <a:pPr marL="342900" indent="-342900">
              <a:buFont typeface="Arial" panose="020B0604020202020204" pitchFamily="34" charset="0"/>
              <a:buChar char="•"/>
            </a:pPr>
            <a:r>
              <a:rPr lang="en-US" sz="2400" dirty="0"/>
              <a:t>It makes JavaScript easier by taking hassle out of working with arrays, numbers, strings, objects.</a:t>
            </a:r>
          </a:p>
          <a:p>
            <a:pPr marL="342900" indent="-342900">
              <a:buFont typeface="Arial" panose="020B0604020202020204" pitchFamily="34" charset="0"/>
              <a:buChar char="•"/>
            </a:pPr>
            <a:r>
              <a:rPr lang="en-US" sz="2400" dirty="0"/>
              <a:t>They are best when: Integrating, Working, Manipulating with arrays, objects, string.</a:t>
            </a:r>
          </a:p>
          <a:p>
            <a:pPr marL="342900" indent="-342900">
              <a:buFont typeface="Arial" panose="020B0604020202020204" pitchFamily="34" charset="0"/>
              <a:buChar char="•"/>
            </a:pPr>
            <a:r>
              <a:rPr lang="en-US" sz="2400" b="0" dirty="0">
                <a:effectLst/>
              </a:rPr>
              <a:t>Visit: </a:t>
            </a:r>
            <a:r>
              <a:rPr lang="en-US" sz="2400" b="0" dirty="0">
                <a:effectLst/>
                <a:hlinkClick r:id="rId3"/>
              </a:rPr>
              <a:t>https://lodash.com/</a:t>
            </a:r>
            <a:endParaRPr lang="en-US" sz="2400" dirty="0"/>
          </a:p>
          <a:p>
            <a:pPr marL="342900" indent="-342900">
              <a:buFont typeface="Arial" panose="020B0604020202020204" pitchFamily="34" charset="0"/>
              <a:buChar char="•"/>
            </a:pPr>
            <a:r>
              <a:rPr lang="en-US" sz="2400" b="0" dirty="0">
                <a:effectLst/>
              </a:rPr>
              <a:t>Install: </a:t>
            </a:r>
            <a:r>
              <a:rPr lang="en-IN" sz="2400" b="0" i="0" dirty="0" err="1">
                <a:effectLst/>
              </a:rPr>
              <a:t>npm</a:t>
            </a:r>
            <a:r>
              <a:rPr lang="en-IN" sz="2400" b="0" i="0" dirty="0">
                <a:effectLst/>
              </a:rPr>
              <a:t> </a:t>
            </a:r>
            <a:r>
              <a:rPr lang="en-IN" sz="2400" b="0" i="0" dirty="0" err="1">
                <a:effectLst/>
              </a:rPr>
              <a:t>i</a:t>
            </a:r>
            <a:r>
              <a:rPr lang="en-IN" sz="2400" b="0" i="0" dirty="0">
                <a:effectLst/>
              </a:rPr>
              <a:t> --save </a:t>
            </a:r>
            <a:r>
              <a:rPr lang="en-IN" sz="2400" b="0" i="0" dirty="0" err="1">
                <a:effectLst/>
              </a:rPr>
              <a:t>lodash</a:t>
            </a:r>
            <a:endParaRPr lang="en-IN" sz="2400" b="0" i="0" dirty="0">
              <a:effectLst/>
            </a:endParaRP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b="0">
                <a:effectLst/>
              </a:rPr>
              <a:t>Tables: https</a:t>
            </a:r>
            <a:r>
              <a:rPr lang="en-IN" sz="2400" b="0" dirty="0">
                <a:effectLst/>
              </a:rPr>
              <a:t>://www.npmjs.com/package/react-table</a:t>
            </a:r>
          </a:p>
          <a:p>
            <a:pPr marL="342900" indent="-342900">
              <a:buFont typeface="Arial" panose="020B0604020202020204" pitchFamily="34" charset="0"/>
              <a:buChar char="•"/>
            </a:pPr>
            <a:r>
              <a:rPr lang="en-IN" sz="2400" i="0" dirty="0">
                <a:solidFill>
                  <a:srgbClr val="111111"/>
                </a:solidFill>
                <a:effectLst/>
              </a:rPr>
              <a:t>React-Export-Excel: https://www.npmjs.com/package/react-export-excel</a:t>
            </a:r>
          </a:p>
          <a:p>
            <a:pPr marL="342900" indent="-342900">
              <a:buFont typeface="Arial" panose="020B0604020202020204" pitchFamily="34" charset="0"/>
              <a:buChar char="•"/>
            </a:pPr>
            <a:r>
              <a:rPr lang="en-IN" sz="2400" i="0" dirty="0">
                <a:solidFill>
                  <a:srgbClr val="111111"/>
                </a:solidFill>
                <a:effectLst/>
              </a:rPr>
              <a:t>react-image-magnify: https://ethanselzer.github.io/react-image-magnify/</a:t>
            </a:r>
          </a:p>
          <a:p>
            <a:pPr marL="342900" indent="-342900">
              <a:buFont typeface="Arial" panose="020B0604020202020204" pitchFamily="34" charset="0"/>
              <a:buChar char="•"/>
            </a:pPr>
            <a:r>
              <a:rPr lang="en-US" sz="2400" dirty="0">
                <a:effectLst/>
              </a:rPr>
              <a:t>moment.js, d3.js, recharts: https://recharts.org/?p=/en-US/examples/</a:t>
            </a:r>
            <a:br>
              <a:rPr lang="en-US" sz="2400" b="0" dirty="0">
                <a:effectLst/>
              </a:rPr>
            </a:br>
            <a:endParaRPr lang="en-US" sz="2400" b="0" dirty="0">
              <a:effectLst/>
            </a:endParaRPr>
          </a:p>
        </p:txBody>
      </p:sp>
    </p:spTree>
    <p:extLst>
      <p:ext uri="{BB962C8B-B14F-4D97-AF65-F5344CB8AC3E}">
        <p14:creationId xmlns:p14="http://schemas.microsoft.com/office/powerpoint/2010/main" val="2599444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US" sz="2800" b="1" dirty="0">
                <a:effectLst/>
              </a:rPr>
              <a:t>Recharts</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68525D6A-EF05-0295-1F15-C4996FA30EC8}"/>
              </a:ext>
            </a:extLst>
          </p:cNvPr>
          <p:cNvSpPr txBox="1"/>
          <p:nvPr/>
        </p:nvSpPr>
        <p:spPr>
          <a:xfrm>
            <a:off x="413329" y="1199938"/>
            <a:ext cx="11365341" cy="6001643"/>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202124"/>
                </a:solidFill>
                <a:effectLst/>
              </a:rPr>
              <a:t>Recharts is a Redefined chart library built with React and D3. The main purpose of this library is to help you to write charts in React applications without any pain. Main principles of Recharts are: Simply deploy with React components. Native SVG support, lightweight depending only on some D3 submodules.</a:t>
            </a:r>
          </a:p>
          <a:p>
            <a:pPr marL="342900" indent="-342900">
              <a:buFont typeface="Arial" panose="020B0604020202020204" pitchFamily="34" charset="0"/>
              <a:buChar char="•"/>
            </a:pPr>
            <a:endParaRPr lang="en-US" sz="2400" dirty="0">
              <a:solidFill>
                <a:srgbClr val="202124"/>
              </a:solidFill>
            </a:endParaRPr>
          </a:p>
          <a:p>
            <a:pPr marL="342900" indent="-342900">
              <a:buFont typeface="Arial" panose="020B0604020202020204" pitchFamily="34" charset="0"/>
              <a:buChar char="•"/>
            </a:pPr>
            <a:r>
              <a:rPr lang="en-US" sz="2400" dirty="0">
                <a:solidFill>
                  <a:srgbClr val="202124"/>
                </a:solidFill>
                <a:effectLst/>
              </a:rPr>
              <a:t>Install: </a:t>
            </a:r>
            <a:r>
              <a:rPr lang="en-IN" sz="2400" dirty="0" err="1">
                <a:solidFill>
                  <a:srgbClr val="333333"/>
                </a:solidFill>
                <a:effectLst/>
              </a:rPr>
              <a:t>npm</a:t>
            </a:r>
            <a:r>
              <a:rPr lang="en-IN" sz="2400" dirty="0">
                <a:solidFill>
                  <a:srgbClr val="333333"/>
                </a:solidFill>
                <a:effectLst/>
              </a:rPr>
              <a:t> install recharts</a:t>
            </a:r>
          </a:p>
          <a:p>
            <a:pPr marL="342900" indent="-342900">
              <a:buFont typeface="Arial" panose="020B0604020202020204" pitchFamily="34" charset="0"/>
              <a:buChar char="•"/>
            </a:pPr>
            <a:endParaRPr lang="en-IN" sz="2400" dirty="0">
              <a:solidFill>
                <a:srgbClr val="333333"/>
              </a:solidFill>
            </a:endParaRPr>
          </a:p>
          <a:p>
            <a:pPr marL="342900" indent="-342900">
              <a:buFont typeface="Arial" panose="020B0604020202020204" pitchFamily="34" charset="0"/>
              <a:buChar char="•"/>
            </a:pPr>
            <a:r>
              <a:rPr lang="en-IN" sz="2400" dirty="0">
                <a:solidFill>
                  <a:srgbClr val="333333"/>
                </a:solidFill>
              </a:rPr>
              <a:t>Carousel: </a:t>
            </a:r>
            <a:r>
              <a:rPr lang="en-US" sz="2400" b="1" dirty="0">
                <a:solidFill>
                  <a:schemeClr val="tx1"/>
                </a:solidFill>
                <a:latin typeface="Calibri" panose="020F0502020204030204" pitchFamily="34" charset="0"/>
                <a:cs typeface="Calibri" panose="020F0502020204030204" pitchFamily="34" charset="0"/>
                <a:hlinkClick r:id="rId3"/>
              </a:rPr>
              <a:t>https://github.com/Learus/react-material-ui-carousel</a:t>
            </a:r>
            <a:r>
              <a:rPr lang="en-US" sz="2400" b="1" dirty="0">
                <a:solidFill>
                  <a:schemeClr val="tx1"/>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Canva.com, unsplash.com</a:t>
            </a:r>
            <a:r>
              <a:rPr lang="en-US" sz="2400" dirty="0">
                <a:solidFill>
                  <a:schemeClr val="tx1"/>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Banner Image: </a:t>
            </a:r>
            <a:r>
              <a:rPr lang="en-US" sz="2400" dirty="0">
                <a:solidFill>
                  <a:schemeClr val="tx1"/>
                </a:solidFill>
                <a:latin typeface="Calibri" panose="020F0502020204030204" pitchFamily="34" charset="0"/>
                <a:cs typeface="Calibri" panose="020F0502020204030204" pitchFamily="34" charset="0"/>
              </a:rPr>
              <a:t>(1350px * 650px)</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Card Image: 520px * 320px</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err="1">
                <a:latin typeface="Calibri" panose="020F0502020204030204" pitchFamily="34" charset="0"/>
                <a:cs typeface="Calibri" panose="020F0502020204030204" pitchFamily="34" charset="0"/>
              </a:rPr>
              <a:t>Parallex</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npm</a:t>
            </a:r>
            <a:r>
              <a:rPr lang="en-US" sz="2400" dirty="0">
                <a:latin typeface="Calibri" panose="020F0502020204030204" pitchFamily="34" charset="0"/>
                <a:cs typeface="Calibri" panose="020F0502020204030204" pitchFamily="34" charset="0"/>
              </a:rPr>
              <a:t> install –</a:t>
            </a:r>
            <a:r>
              <a:rPr lang="en-US" sz="2400" dirty="0">
                <a:cs typeface="Calibri" panose="020F0502020204030204" pitchFamily="34" charset="0"/>
              </a:rPr>
              <a:t>save </a:t>
            </a:r>
            <a:r>
              <a:rPr lang="en-IN" sz="2400" b="0" dirty="0">
                <a:effectLst/>
              </a:rPr>
              <a:t>react-parallax</a:t>
            </a:r>
          </a:p>
          <a:p>
            <a:r>
              <a:rPr lang="en-IN" sz="2400" b="0" dirty="0">
                <a:effectLst/>
              </a:rPr>
              <a:t>https://codesandbox.io/embed/r0yEkozrw?view=preview</a:t>
            </a:r>
          </a:p>
          <a:p>
            <a:pPr marL="342900" indent="-342900">
              <a:buFont typeface="Arial" panose="020B0604020202020204" pitchFamily="34" charset="0"/>
              <a:buChar char="•"/>
            </a:pPr>
            <a:endParaRPr lang="en-IN" sz="2400" b="0" dirty="0">
              <a:effectLst/>
            </a:endParaRPr>
          </a:p>
        </p:txBody>
      </p:sp>
    </p:spTree>
    <p:extLst>
      <p:ext uri="{BB962C8B-B14F-4D97-AF65-F5344CB8AC3E}">
        <p14:creationId xmlns:p14="http://schemas.microsoft.com/office/powerpoint/2010/main" val="719793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9" name="Rectangle 8"/>
          <p:cNvSpPr/>
          <p:nvPr/>
        </p:nvSpPr>
        <p:spPr>
          <a:xfrm>
            <a:off x="8345050" y="1025238"/>
            <a:ext cx="3616037" cy="5611091"/>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itle 1">
            <a:extLst>
              <a:ext uri="{FF2B5EF4-FFF2-40B4-BE49-F238E27FC236}">
                <a16:creationId xmlns:a16="http://schemas.microsoft.com/office/drawing/2014/main" id="{B45E7780-BEBD-4534-808F-0E82D26B1EDC}"/>
              </a:ext>
            </a:extLst>
          </p:cNvPr>
          <p:cNvSpPr txBox="1">
            <a:spLocks/>
          </p:cNvSpPr>
          <p:nvPr/>
        </p:nvSpPr>
        <p:spPr>
          <a:xfrm>
            <a:off x="8432796" y="1880612"/>
            <a:ext cx="3528291" cy="208586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cap="all" spc="-100" dirty="0">
                <a:latin typeface="Garamond" panose="02020404030301010803" pitchFamily="18" charset="0"/>
              </a:rPr>
              <a:t>Q &amp; A</a:t>
            </a:r>
          </a:p>
        </p:txBody>
      </p:sp>
      <p:sp>
        <p:nvSpPr>
          <p:cNvPr id="8" name="Rectangle 7">
            <a:extLst>
              <a:ext uri="{FF2B5EF4-FFF2-40B4-BE49-F238E27FC236}">
                <a16:creationId xmlns:a16="http://schemas.microsoft.com/office/drawing/2014/main" id="{8E21DB70-7561-4204-A79B-A52EDC0F9D38}"/>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3674536C-3A68-462A-B6E5-E5CA8697ED4B}"/>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36457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8" name="Rectangle 7"/>
          <p:cNvSpPr/>
          <p:nvPr/>
        </p:nvSpPr>
        <p:spPr>
          <a:xfrm>
            <a:off x="8345050" y="997528"/>
            <a:ext cx="3616037" cy="5611091"/>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itle 2">
            <a:extLst>
              <a:ext uri="{FF2B5EF4-FFF2-40B4-BE49-F238E27FC236}">
                <a16:creationId xmlns:a16="http://schemas.microsoft.com/office/drawing/2014/main" id="{E5AD4937-CA34-4C89-9BAF-9E011BE5736D}"/>
              </a:ext>
            </a:extLst>
          </p:cNvPr>
          <p:cNvSpPr txBox="1">
            <a:spLocks/>
          </p:cNvSpPr>
          <p:nvPr/>
        </p:nvSpPr>
        <p:spPr>
          <a:xfrm>
            <a:off x="7765530" y="2867153"/>
            <a:ext cx="4775075" cy="163090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83000"/>
              </a:lnSpc>
            </a:pPr>
            <a:r>
              <a:rPr lang="en-US" sz="4000" b="1" cap="all" spc="-100" dirty="0">
                <a:latin typeface="Garamond" panose="02020404030301010803" pitchFamily="18" charset="0"/>
              </a:rPr>
              <a:t>Thank You!</a:t>
            </a:r>
          </a:p>
        </p:txBody>
      </p:sp>
      <p:sp>
        <p:nvSpPr>
          <p:cNvPr id="12" name="Rectangle 11">
            <a:extLst>
              <a:ext uri="{FF2B5EF4-FFF2-40B4-BE49-F238E27FC236}">
                <a16:creationId xmlns:a16="http://schemas.microsoft.com/office/drawing/2014/main" id="{A64D663D-A1D6-43EA-8842-765E7D51C1C8}"/>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BBD785F8-CB89-4156-A6B6-A4A6C844C341}"/>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63603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US" sz="2800" b="1" dirty="0"/>
              <a:t>HOOKS – </a:t>
            </a:r>
            <a:r>
              <a:rPr lang="en-US" sz="2800" b="1" dirty="0" err="1"/>
              <a:t>useState</a:t>
            </a:r>
            <a:r>
              <a:rPr lang="en-US" sz="2800" b="1" dirty="0"/>
              <a:t>()</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9FB8900A-8BB8-4255-8306-4546C5C835A7}"/>
              </a:ext>
            </a:extLst>
          </p:cNvPr>
          <p:cNvSpPr/>
          <p:nvPr/>
        </p:nvSpPr>
        <p:spPr>
          <a:xfrm>
            <a:off x="349139" y="1216311"/>
            <a:ext cx="11335988" cy="4467057"/>
          </a:xfrm>
          <a:prstGeom prst="rect">
            <a:avLst/>
          </a:prstGeom>
        </p:spPr>
        <p:txBody>
          <a:bodyPr wrap="square">
            <a:spAutoFit/>
          </a:bodyPr>
          <a:lstStyle/>
          <a:p>
            <a:pPr marL="457200" lvl="0" indent="-311150">
              <a:lnSpc>
                <a:spcPct val="150000"/>
              </a:lnSpc>
              <a:buSzPts val="1300"/>
              <a:buChar char="●"/>
            </a:pPr>
            <a:r>
              <a:rPr lang="en-IN" sz="2400" dirty="0"/>
              <a:t>A Hook is a special function that lets you “hook into” React features. For example, </a:t>
            </a:r>
            <a:r>
              <a:rPr lang="en-IN" sz="2400" dirty="0" err="1"/>
              <a:t>useState</a:t>
            </a:r>
            <a:r>
              <a:rPr lang="en-IN" sz="2400" dirty="0"/>
              <a:t> is a Hook that lets you add React state to function components</a:t>
            </a:r>
          </a:p>
          <a:p>
            <a:pPr marL="457200" lvl="0" indent="-311150">
              <a:lnSpc>
                <a:spcPct val="150000"/>
              </a:lnSpc>
              <a:buSzPts val="1300"/>
              <a:buChar char="●"/>
            </a:pPr>
            <a:r>
              <a:rPr lang="en-IN" sz="2400" dirty="0"/>
              <a:t> If you write a function component and realize you need to add some state to it, previously you had to convert it to a class. Now you can use a Hook inside the existing function component. </a:t>
            </a:r>
          </a:p>
          <a:p>
            <a:pPr marL="457200" lvl="0" indent="-311150">
              <a:lnSpc>
                <a:spcPct val="150000"/>
              </a:lnSpc>
              <a:buSzPts val="1300"/>
              <a:buChar char="●"/>
            </a:pPr>
            <a:r>
              <a:rPr lang="en-IN" sz="2400" b="1" dirty="0"/>
              <a:t>What does </a:t>
            </a:r>
            <a:r>
              <a:rPr lang="en-IN" sz="2400" b="1" dirty="0" err="1"/>
              <a:t>useState</a:t>
            </a:r>
            <a:r>
              <a:rPr lang="en-IN" sz="2400" b="1" dirty="0"/>
              <a:t> do:</a:t>
            </a:r>
          </a:p>
          <a:p>
            <a:pPr marL="457200" lvl="0" indent="-311150">
              <a:lnSpc>
                <a:spcPct val="150000"/>
              </a:lnSpc>
              <a:buSzPts val="1300"/>
              <a:buChar char="●"/>
            </a:pPr>
            <a:r>
              <a:rPr lang="en-IN" sz="2400" b="1" dirty="0"/>
              <a:t>What does </a:t>
            </a:r>
            <a:r>
              <a:rPr lang="en-IN" sz="2400" b="1" dirty="0" err="1"/>
              <a:t>useState</a:t>
            </a:r>
            <a:r>
              <a:rPr lang="en-IN" sz="2400" b="1" dirty="0"/>
              <a:t> return:</a:t>
            </a:r>
          </a:p>
          <a:p>
            <a:pPr marL="457200" lvl="0" indent="-311150">
              <a:lnSpc>
                <a:spcPct val="150000"/>
              </a:lnSpc>
              <a:buSzPts val="1300"/>
              <a:buChar char="●"/>
            </a:pPr>
            <a:r>
              <a:rPr lang="en-IN" sz="2400" b="1" dirty="0"/>
              <a:t>How to display/read the State Variables:</a:t>
            </a:r>
          </a:p>
        </p:txBody>
      </p:sp>
    </p:spTree>
    <p:extLst>
      <p:ext uri="{BB962C8B-B14F-4D97-AF65-F5344CB8AC3E}">
        <p14:creationId xmlns:p14="http://schemas.microsoft.com/office/powerpoint/2010/main" val="2327530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sp>
        <p:nvSpPr>
          <p:cNvPr id="3" name="TextBox 2"/>
          <p:cNvSpPr txBox="1"/>
          <p:nvPr/>
        </p:nvSpPr>
        <p:spPr>
          <a:xfrm>
            <a:off x="508000" y="556568"/>
            <a:ext cx="6258560" cy="523220"/>
          </a:xfrm>
          <a:prstGeom prst="rect">
            <a:avLst/>
          </a:prstGeom>
          <a:noFill/>
        </p:spPr>
        <p:txBody>
          <a:bodyPr wrap="square" rtlCol="0">
            <a:spAutoFit/>
          </a:bodyPr>
          <a:lstStyle/>
          <a:p>
            <a:r>
              <a:rPr lang="en-IN" sz="2800" b="1" dirty="0"/>
              <a:t>LIFECYCLE OF COMPONENT</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dirty="0">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pic>
        <p:nvPicPr>
          <p:cNvPr id="8" name="Google Shape;176;p24">
            <a:extLst>
              <a:ext uri="{FF2B5EF4-FFF2-40B4-BE49-F238E27FC236}">
                <a16:creationId xmlns:a16="http://schemas.microsoft.com/office/drawing/2014/main" id="{0925F778-305B-4798-80ED-4C7A41DD5E83}"/>
              </a:ext>
            </a:extLst>
          </p:cNvPr>
          <p:cNvPicPr preferRelativeResize="0"/>
          <p:nvPr/>
        </p:nvPicPr>
        <p:blipFill>
          <a:blip r:embed="rId3">
            <a:alphaModFix/>
          </a:blip>
          <a:stretch>
            <a:fillRect/>
          </a:stretch>
        </p:blipFill>
        <p:spPr>
          <a:xfrm>
            <a:off x="581192" y="1467516"/>
            <a:ext cx="11029616" cy="4833916"/>
          </a:xfrm>
          <a:prstGeom prst="rect">
            <a:avLst/>
          </a:prstGeom>
          <a:noFill/>
          <a:ln>
            <a:noFill/>
          </a:ln>
        </p:spPr>
      </p:pic>
    </p:spTree>
    <p:extLst>
      <p:ext uri="{BB962C8B-B14F-4D97-AF65-F5344CB8AC3E}">
        <p14:creationId xmlns:p14="http://schemas.microsoft.com/office/powerpoint/2010/main" val="2813292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dirty="0">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sp>
        <p:nvSpPr>
          <p:cNvPr id="2" name="TextBox 1">
            <a:extLst>
              <a:ext uri="{FF2B5EF4-FFF2-40B4-BE49-F238E27FC236}">
                <a16:creationId xmlns:a16="http://schemas.microsoft.com/office/drawing/2014/main" id="{F7A0A397-207A-14A7-E085-ED8F38032F22}"/>
              </a:ext>
            </a:extLst>
          </p:cNvPr>
          <p:cNvSpPr txBox="1"/>
          <p:nvPr/>
        </p:nvSpPr>
        <p:spPr>
          <a:xfrm>
            <a:off x="508000" y="839573"/>
            <a:ext cx="11526345" cy="4893647"/>
          </a:xfrm>
          <a:prstGeom prst="rect">
            <a:avLst/>
          </a:prstGeom>
          <a:noFill/>
        </p:spPr>
        <p:txBody>
          <a:bodyPr wrap="square">
            <a:spAutoFit/>
          </a:bodyPr>
          <a:lstStyle/>
          <a:p>
            <a:br>
              <a:rPr lang="en-US" sz="2400" b="0" dirty="0">
                <a:effectLst/>
              </a:rPr>
            </a:br>
            <a:r>
              <a:rPr lang="en-US" sz="2400" b="0" i="0" dirty="0">
                <a:solidFill>
                  <a:srgbClr val="202124"/>
                </a:solidFill>
                <a:effectLst/>
              </a:rPr>
              <a:t>Each component in React has a lifecycle which you can </a:t>
            </a:r>
            <a:r>
              <a:rPr lang="en-US" sz="2400" i="0" dirty="0">
                <a:solidFill>
                  <a:srgbClr val="202124"/>
                </a:solidFill>
                <a:effectLst/>
              </a:rPr>
              <a:t>monitor and manipulate during its three main phases</a:t>
            </a:r>
            <a:r>
              <a:rPr lang="en-US" sz="2400" b="0" i="0" dirty="0">
                <a:solidFill>
                  <a:srgbClr val="202124"/>
                </a:solidFill>
                <a:effectLst/>
              </a:rPr>
              <a:t>. The three phases are: Mounting, Updating, and Unmounting.</a:t>
            </a:r>
          </a:p>
          <a:p>
            <a:endParaRPr lang="en-US" sz="2400" dirty="0"/>
          </a:p>
          <a:p>
            <a:r>
              <a:rPr lang="en-US" sz="2400" b="1" dirty="0">
                <a:effectLst/>
              </a:rPr>
              <a:t>Mounting</a:t>
            </a:r>
          </a:p>
          <a:p>
            <a:r>
              <a:rPr lang="en-US" sz="2400" b="0" dirty="0">
                <a:effectLst/>
              </a:rPr>
              <a:t>These methods are called in the following order when an instance of a component is being created and inserted into the DOM:</a:t>
            </a:r>
          </a:p>
          <a:p>
            <a:endParaRPr lang="en-US" sz="2400" b="0" dirty="0">
              <a:effectLst/>
            </a:endParaRPr>
          </a:p>
          <a:p>
            <a:pPr marL="342900" indent="-342900">
              <a:buFont typeface="Arial" panose="020B0604020202020204" pitchFamily="34" charset="0"/>
              <a:buChar char="•"/>
            </a:pPr>
            <a:r>
              <a:rPr lang="en-US" sz="2400" b="0" dirty="0">
                <a:effectLst/>
              </a:rPr>
              <a:t>constructor()</a:t>
            </a:r>
          </a:p>
          <a:p>
            <a:pPr marL="342900" indent="-342900">
              <a:buFont typeface="Arial" panose="020B0604020202020204" pitchFamily="34" charset="0"/>
              <a:buChar char="•"/>
            </a:pPr>
            <a:r>
              <a:rPr lang="en-US" sz="2400" b="0" dirty="0">
                <a:effectLst/>
              </a:rPr>
              <a:t>static </a:t>
            </a:r>
            <a:r>
              <a:rPr lang="en-US" sz="2400" b="0" dirty="0" err="1">
                <a:effectLst/>
              </a:rPr>
              <a:t>getDerivedStateFromProps</a:t>
            </a:r>
            <a:r>
              <a:rPr lang="en-US" sz="2400" b="0" dirty="0">
                <a:effectLst/>
              </a:rPr>
              <a:t>()</a:t>
            </a:r>
          </a:p>
          <a:p>
            <a:pPr marL="342900" indent="-342900">
              <a:buFont typeface="Arial" panose="020B0604020202020204" pitchFamily="34" charset="0"/>
              <a:buChar char="•"/>
            </a:pPr>
            <a:r>
              <a:rPr lang="en-US" sz="2400" b="0" dirty="0">
                <a:effectLst/>
              </a:rPr>
              <a:t>render()</a:t>
            </a:r>
          </a:p>
          <a:p>
            <a:pPr marL="342900" indent="-342900">
              <a:buFont typeface="Arial" panose="020B0604020202020204" pitchFamily="34" charset="0"/>
              <a:buChar char="•"/>
            </a:pPr>
            <a:r>
              <a:rPr lang="en-US" sz="2400" b="0" dirty="0" err="1">
                <a:effectLst/>
              </a:rPr>
              <a:t>componentDidMount</a:t>
            </a:r>
            <a:r>
              <a:rPr lang="en-US" sz="2400" b="0" dirty="0">
                <a:effectLst/>
              </a:rPr>
              <a:t>()</a:t>
            </a:r>
            <a:endParaRPr lang="en-US" sz="2400" dirty="0"/>
          </a:p>
          <a:p>
            <a:endParaRPr lang="en-US" sz="2400" b="0" dirty="0">
              <a:effectLst/>
            </a:endParaRPr>
          </a:p>
        </p:txBody>
      </p:sp>
      <p:sp>
        <p:nvSpPr>
          <p:cNvPr id="6" name="Rectangle 3">
            <a:extLst>
              <a:ext uri="{FF2B5EF4-FFF2-40B4-BE49-F238E27FC236}">
                <a16:creationId xmlns:a16="http://schemas.microsoft.com/office/drawing/2014/main" id="{119C2F1A-BCA8-BC7D-AEA5-DFD53F34CACD}"/>
              </a:ext>
            </a:extLst>
          </p:cNvPr>
          <p:cNvSpPr>
            <a:spLocks noChangeArrowheads="1"/>
          </p:cNvSpPr>
          <p:nvPr/>
        </p:nvSpPr>
        <p:spPr bwMode="auto">
          <a:xfrm>
            <a:off x="0" y="-48399"/>
            <a:ext cx="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4075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2" name="TextBox 1">
            <a:extLst>
              <a:ext uri="{FF2B5EF4-FFF2-40B4-BE49-F238E27FC236}">
                <a16:creationId xmlns:a16="http://schemas.microsoft.com/office/drawing/2014/main" id="{F7A0A397-207A-14A7-E085-ED8F38032F22}"/>
              </a:ext>
            </a:extLst>
          </p:cNvPr>
          <p:cNvSpPr txBox="1"/>
          <p:nvPr/>
        </p:nvSpPr>
        <p:spPr>
          <a:xfrm>
            <a:off x="508000" y="1141121"/>
            <a:ext cx="11526345" cy="5262979"/>
          </a:xfrm>
          <a:prstGeom prst="rect">
            <a:avLst/>
          </a:prstGeom>
          <a:noFill/>
        </p:spPr>
        <p:txBody>
          <a:bodyPr wrap="square">
            <a:spAutoFit/>
          </a:bodyPr>
          <a:lstStyle/>
          <a:p>
            <a:r>
              <a:rPr lang="en-US" sz="2400" b="1" dirty="0">
                <a:effectLst/>
              </a:rPr>
              <a:t>Updating</a:t>
            </a:r>
          </a:p>
          <a:p>
            <a:r>
              <a:rPr lang="en-US" sz="2400" b="0" dirty="0">
                <a:effectLst/>
              </a:rPr>
              <a:t>An update can be caused by changes to props or state. These methods are called in the following order when a component is being re-rendered:</a:t>
            </a:r>
          </a:p>
          <a:p>
            <a:endParaRPr lang="en-US" sz="2400" b="0" dirty="0">
              <a:effectLst/>
            </a:endParaRPr>
          </a:p>
          <a:p>
            <a:pPr marL="342900" indent="-342900">
              <a:buFont typeface="Arial" panose="020B0604020202020204" pitchFamily="34" charset="0"/>
              <a:buChar char="•"/>
            </a:pPr>
            <a:r>
              <a:rPr lang="en-US" sz="2400" b="0" dirty="0">
                <a:effectLst/>
              </a:rPr>
              <a:t>static </a:t>
            </a:r>
            <a:r>
              <a:rPr lang="en-US" sz="2400" b="0" dirty="0" err="1">
                <a:effectLst/>
              </a:rPr>
              <a:t>getDerivedStateFromProps</a:t>
            </a:r>
            <a:r>
              <a:rPr lang="en-US" sz="2400" b="0" dirty="0">
                <a:effectLst/>
              </a:rPr>
              <a:t>()</a:t>
            </a:r>
          </a:p>
          <a:p>
            <a:pPr marL="342900" indent="-342900">
              <a:buFont typeface="Arial" panose="020B0604020202020204" pitchFamily="34" charset="0"/>
              <a:buChar char="•"/>
            </a:pPr>
            <a:r>
              <a:rPr lang="en-US" sz="2400" b="0" dirty="0" err="1">
                <a:effectLst/>
              </a:rPr>
              <a:t>shouldComponentUpdate</a:t>
            </a:r>
            <a:r>
              <a:rPr lang="en-US" sz="2400" b="0" dirty="0">
                <a:effectLst/>
              </a:rPr>
              <a:t>()</a:t>
            </a:r>
          </a:p>
          <a:p>
            <a:pPr marL="342900" indent="-342900">
              <a:buFont typeface="Arial" panose="020B0604020202020204" pitchFamily="34" charset="0"/>
              <a:buChar char="•"/>
            </a:pPr>
            <a:r>
              <a:rPr lang="en-US" sz="2400" b="0" dirty="0">
                <a:effectLst/>
              </a:rPr>
              <a:t>render()</a:t>
            </a:r>
          </a:p>
          <a:p>
            <a:pPr marL="342900" indent="-342900">
              <a:buFont typeface="Arial" panose="020B0604020202020204" pitchFamily="34" charset="0"/>
              <a:buChar char="•"/>
            </a:pPr>
            <a:r>
              <a:rPr lang="en-US" sz="2400" b="0" dirty="0" err="1">
                <a:effectLst/>
              </a:rPr>
              <a:t>getSnapshotBeforeUpdate</a:t>
            </a:r>
            <a:r>
              <a:rPr lang="en-US" sz="2400" b="0" dirty="0">
                <a:effectLst/>
              </a:rPr>
              <a:t>()</a:t>
            </a:r>
          </a:p>
          <a:p>
            <a:pPr marL="342900" indent="-342900">
              <a:buFont typeface="Arial" panose="020B0604020202020204" pitchFamily="34" charset="0"/>
              <a:buChar char="•"/>
            </a:pPr>
            <a:r>
              <a:rPr lang="en-US" sz="2400" b="0" dirty="0" err="1">
                <a:effectLst/>
              </a:rPr>
              <a:t>componentDidUpdate</a:t>
            </a:r>
            <a:r>
              <a:rPr lang="en-US" sz="2400" b="0" dirty="0">
                <a:effectLst/>
              </a:rPr>
              <a:t>()</a:t>
            </a:r>
          </a:p>
          <a:p>
            <a:endParaRPr lang="en-US" sz="2400" b="0" dirty="0">
              <a:effectLst/>
            </a:endParaRPr>
          </a:p>
          <a:p>
            <a:pPr marR="0" lvl="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effectLst/>
              </a:rPr>
              <a:t>Unmounting</a:t>
            </a: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effectLst/>
              </a:rPr>
              <a:t>This method is called when a component is being removed from the DOM:</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effectLst/>
              </a:rPr>
              <a:t>componentWillUnmount()</a:t>
            </a:r>
            <a:endParaRPr lang="en-US" sz="2400" dirty="0">
              <a:effectLst/>
            </a:endParaRPr>
          </a:p>
          <a:p>
            <a:endParaRPr lang="en-US" sz="2400" dirty="0"/>
          </a:p>
        </p:txBody>
      </p:sp>
      <p:sp>
        <p:nvSpPr>
          <p:cNvPr id="6" name="Rectangle 3">
            <a:extLst>
              <a:ext uri="{FF2B5EF4-FFF2-40B4-BE49-F238E27FC236}">
                <a16:creationId xmlns:a16="http://schemas.microsoft.com/office/drawing/2014/main" id="{119C2F1A-BCA8-BC7D-AEA5-DFD53F34CACD}"/>
              </a:ext>
            </a:extLst>
          </p:cNvPr>
          <p:cNvSpPr>
            <a:spLocks noChangeArrowheads="1"/>
          </p:cNvSpPr>
          <p:nvPr/>
        </p:nvSpPr>
        <p:spPr bwMode="auto">
          <a:xfrm>
            <a:off x="0" y="-48399"/>
            <a:ext cx="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1732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3" name="TextBox 2"/>
          <p:cNvSpPr txBox="1"/>
          <p:nvPr/>
        </p:nvSpPr>
        <p:spPr>
          <a:xfrm>
            <a:off x="508000" y="556568"/>
            <a:ext cx="6258560" cy="523220"/>
          </a:xfrm>
          <a:prstGeom prst="rect">
            <a:avLst/>
          </a:prstGeom>
          <a:noFill/>
        </p:spPr>
        <p:txBody>
          <a:bodyPr wrap="square" rtlCol="0">
            <a:spAutoFit/>
          </a:bodyPr>
          <a:lstStyle/>
          <a:p>
            <a:r>
              <a:rPr lang="en-IN" sz="2800" b="1" dirty="0"/>
              <a:t>LIFECYCLE OF COMPONENT</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5" name="Rectangle 2">
            <a:extLst>
              <a:ext uri="{FF2B5EF4-FFF2-40B4-BE49-F238E27FC236}">
                <a16:creationId xmlns:a16="http://schemas.microsoft.com/office/drawing/2014/main" id="{866368FD-D35E-4D6A-A511-918365DA81B3}"/>
              </a:ext>
            </a:extLst>
          </p:cNvPr>
          <p:cNvSpPr>
            <a:spLocks noChangeArrowheads="1"/>
          </p:cNvSpPr>
          <p:nvPr/>
        </p:nvSpPr>
        <p:spPr bwMode="auto">
          <a:xfrm>
            <a:off x="1214136" y="2385428"/>
            <a:ext cx="6040104"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sng"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strike="noStrike" cap="none" normalizeH="0" baseline="0" dirty="0">
                <a:ln>
                  <a:noFill/>
                </a:ln>
                <a:solidFill>
                  <a:srgbClr val="1A1A1A"/>
                </a:solidFill>
                <a:effectLst/>
                <a:hlinkClick r:id="rId3"/>
              </a:rPr>
              <a:t>constructor()</a:t>
            </a:r>
            <a:endParaRPr kumimoji="0" lang="en-US" altLang="en-US" sz="2000" b="1" i="0" strike="noStrike" cap="none" normalizeH="0" baseline="0" dirty="0">
              <a:ln>
                <a:noFill/>
              </a:ln>
              <a:solidFill>
                <a:srgbClr val="1A1A1A"/>
              </a:solidFill>
              <a:effectLst/>
            </a:endParaRPr>
          </a:p>
          <a:p>
            <a:pPr eaLnBrk="0" fontAlgn="base" hangingPunct="0">
              <a:spcBef>
                <a:spcPct val="0"/>
              </a:spcBef>
              <a:spcAft>
                <a:spcPct val="0"/>
              </a:spcAft>
              <a:buFontTx/>
              <a:buChar char="•"/>
            </a:pPr>
            <a:r>
              <a:rPr kumimoji="0" lang="en-US" altLang="en-US" sz="2000" b="1" i="0" strike="noStrike" cap="none" normalizeH="0" baseline="0" dirty="0">
                <a:ln>
                  <a:noFill/>
                </a:ln>
                <a:solidFill>
                  <a:srgbClr val="1A1A1A"/>
                </a:solidFill>
                <a:effectLst/>
                <a:hlinkClick r:id="rId4"/>
              </a:rPr>
              <a:t>static </a:t>
            </a:r>
            <a:r>
              <a:rPr kumimoji="0" lang="en-US" altLang="en-US" sz="2000" b="1" i="0" strike="noStrike" cap="none" normalizeH="0" baseline="0" dirty="0" err="1">
                <a:ln>
                  <a:noFill/>
                </a:ln>
                <a:solidFill>
                  <a:srgbClr val="1A1A1A"/>
                </a:solidFill>
                <a:effectLst/>
                <a:hlinkClick r:id="rId4"/>
              </a:rPr>
              <a:t>getDerivedStateFromProps</a:t>
            </a:r>
            <a:r>
              <a:rPr kumimoji="0" lang="en-US" altLang="en-US" sz="2000" b="1" i="0" strike="noStrike" cap="none" normalizeH="0" baseline="0" dirty="0">
                <a:ln>
                  <a:noFill/>
                </a:ln>
                <a:solidFill>
                  <a:srgbClr val="1A1A1A"/>
                </a:solidFill>
                <a:effectLst/>
                <a:hlinkClick r:id="rId4"/>
              </a:rPr>
              <a:t>(</a:t>
            </a:r>
            <a:r>
              <a:rPr lang="en-US" altLang="en-US" sz="2000" dirty="0">
                <a:latin typeface="inherit"/>
              </a:rPr>
              <a:t>p</a:t>
            </a:r>
            <a:r>
              <a:rPr kumimoji="0" lang="en-US" altLang="en-US" sz="2000" b="0" i="0" u="none" strike="noStrike" cap="none" normalizeH="0" baseline="0" dirty="0">
                <a:ln>
                  <a:noFill/>
                </a:ln>
                <a:solidFill>
                  <a:schemeClr val="tx1"/>
                </a:solidFill>
                <a:effectLst/>
                <a:latin typeface="inherit"/>
              </a:rPr>
              <a:t>rops, </a:t>
            </a:r>
            <a:r>
              <a:rPr lang="en-US" altLang="en-US" sz="2000" dirty="0">
                <a:latin typeface="inherit"/>
              </a:rPr>
              <a:t>s</a:t>
            </a:r>
            <a:r>
              <a:rPr kumimoji="0" lang="en-US" altLang="en-US" sz="2000" b="0" i="0" u="none" strike="noStrike" cap="none" normalizeH="0" baseline="0" dirty="0">
                <a:ln>
                  <a:noFill/>
                </a:ln>
                <a:solidFill>
                  <a:schemeClr val="tx1"/>
                </a:solidFill>
                <a:effectLst/>
                <a:latin typeface="inherit"/>
              </a:rPr>
              <a:t>tate</a:t>
            </a:r>
            <a:r>
              <a:rPr kumimoji="0" lang="en-US" altLang="en-US" sz="2000" b="1" i="0" strike="noStrike" cap="none" normalizeH="0" baseline="0" dirty="0">
                <a:ln>
                  <a:noFill/>
                </a:ln>
                <a:solidFill>
                  <a:srgbClr val="1A1A1A"/>
                </a:solidFill>
                <a:effectLst/>
                <a:hlinkClick r:id="rId4"/>
              </a:rPr>
              <a:t>)</a:t>
            </a:r>
            <a:endParaRPr kumimoji="0" lang="en-US" altLang="en-US" sz="2000" b="1" i="0"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strike="noStrike" cap="none" normalizeH="0" baseline="0" dirty="0">
                <a:ln>
                  <a:noFill/>
                </a:ln>
                <a:solidFill>
                  <a:srgbClr val="1A1A1A"/>
                </a:solidFill>
                <a:effectLst/>
                <a:hlinkClick r:id="rId5"/>
              </a:rPr>
              <a:t>render()</a:t>
            </a:r>
            <a:endParaRPr kumimoji="0" lang="en-US" altLang="en-US" sz="2000" b="1" i="0"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strike="noStrike" cap="none" normalizeH="0" baseline="0" dirty="0" err="1">
                <a:ln>
                  <a:noFill/>
                </a:ln>
                <a:solidFill>
                  <a:srgbClr val="1A1A1A"/>
                </a:solidFill>
                <a:effectLst/>
                <a:hlinkClick r:id="rId6"/>
              </a:rPr>
              <a:t>componentDidMount</a:t>
            </a:r>
            <a:r>
              <a:rPr kumimoji="0" lang="en-US" altLang="en-US" sz="2000" b="1" i="0" strike="noStrike" cap="none" normalizeH="0" baseline="0" dirty="0">
                <a:ln>
                  <a:noFill/>
                </a:ln>
                <a:solidFill>
                  <a:srgbClr val="1A1A1A"/>
                </a:solidFill>
                <a:effectLst/>
                <a:hlinkClick r:id="rId6"/>
              </a:rPr>
              <a:t>()</a:t>
            </a:r>
            <a:endParaRPr kumimoji="0" lang="en-US" altLang="en-US" sz="2000" b="1" i="0"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1" u="sng" dirty="0">
              <a:solidFill>
                <a:srgbClr val="1A1A1A"/>
              </a:solidFill>
            </a:endParaRPr>
          </a:p>
        </p:txBody>
      </p:sp>
      <p:sp>
        <p:nvSpPr>
          <p:cNvPr id="6" name="Rectangle 3">
            <a:extLst>
              <a:ext uri="{FF2B5EF4-FFF2-40B4-BE49-F238E27FC236}">
                <a16:creationId xmlns:a16="http://schemas.microsoft.com/office/drawing/2014/main" id="{4F1FD3DE-DEDD-4AC7-9AEB-D17532C62FD9}"/>
              </a:ext>
            </a:extLst>
          </p:cNvPr>
          <p:cNvSpPr>
            <a:spLocks noChangeArrowheads="1"/>
          </p:cNvSpPr>
          <p:nvPr/>
        </p:nvSpPr>
        <p:spPr bwMode="auto">
          <a:xfrm>
            <a:off x="7388481" y="1949390"/>
            <a:ext cx="4164923"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1A1A1A"/>
                </a:solidFill>
                <a:effectLst/>
                <a:hlinkClick r:id="rId4"/>
              </a:rPr>
              <a:t>static </a:t>
            </a:r>
            <a:r>
              <a:rPr kumimoji="0" lang="en-US" altLang="en-US" sz="2000" b="1" i="0" u="none" strike="noStrike" cap="none" normalizeH="0" baseline="0" dirty="0" err="1">
                <a:ln>
                  <a:noFill/>
                </a:ln>
                <a:solidFill>
                  <a:srgbClr val="1A1A1A"/>
                </a:solidFill>
                <a:effectLst/>
                <a:hlinkClick r:id="rId4"/>
              </a:rPr>
              <a:t>getDerivedStateFromProps</a:t>
            </a:r>
            <a:r>
              <a:rPr kumimoji="0" lang="en-US" altLang="en-US" sz="2000" b="1" i="0" u="none" strike="noStrike" cap="none" normalizeH="0" baseline="0" dirty="0">
                <a:ln>
                  <a:noFill/>
                </a:ln>
                <a:solidFill>
                  <a:srgbClr val="1A1A1A"/>
                </a:solidFill>
                <a:effectLst/>
                <a:hlinkClick r:id="rId4"/>
              </a:rPr>
              <a:t>()</a:t>
            </a: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rgbClr val="1A1A1A"/>
                </a:solidFill>
                <a:effectLst/>
                <a:hlinkClick r:id="rId7"/>
              </a:rPr>
              <a:t>shouldComponentUpdate</a:t>
            </a:r>
            <a:r>
              <a:rPr kumimoji="0" lang="en-US" altLang="en-US" sz="2000" b="1" i="0" u="none" strike="noStrike" cap="none" normalizeH="0" baseline="0" dirty="0">
                <a:ln>
                  <a:noFill/>
                </a:ln>
                <a:solidFill>
                  <a:srgbClr val="1A1A1A"/>
                </a:solidFill>
                <a:effectLst/>
                <a:hlinkClick r:id="rId7"/>
              </a:rPr>
              <a:t>()</a:t>
            </a: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1A1A1A"/>
                </a:solidFill>
                <a:effectLst/>
                <a:hlinkClick r:id="rId5"/>
              </a:rPr>
              <a:t>render()</a:t>
            </a: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rgbClr val="1A1A1A"/>
                </a:solidFill>
                <a:effectLst/>
                <a:hlinkClick r:id="rId8"/>
              </a:rPr>
              <a:t>getSnapshotBeforeUpdate</a:t>
            </a:r>
            <a:r>
              <a:rPr kumimoji="0" lang="en-US" altLang="en-US" sz="2000" b="1" i="0" u="none" strike="noStrike" cap="none" normalizeH="0" baseline="0" dirty="0">
                <a:ln>
                  <a:noFill/>
                </a:ln>
                <a:solidFill>
                  <a:srgbClr val="1A1A1A"/>
                </a:solidFill>
                <a:effectLst/>
                <a:hlinkClick r:id="rId8"/>
              </a:rPr>
              <a:t>(</a:t>
            </a:r>
            <a:r>
              <a:rPr kumimoji="0" lang="en-US" altLang="en-US" sz="2000" b="1" i="0" u="none" strike="noStrike" cap="none" normalizeH="0" baseline="0" dirty="0" err="1">
                <a:ln>
                  <a:noFill/>
                </a:ln>
                <a:solidFill>
                  <a:srgbClr val="1A1A1A"/>
                </a:solidFill>
                <a:effectLst/>
                <a:hlinkClick r:id="rId9"/>
              </a:rPr>
              <a:t>prevProps</a:t>
            </a:r>
            <a:r>
              <a:rPr kumimoji="0" lang="en-US" altLang="en-US" sz="2000" b="1" i="0" u="none" strike="noStrike" cap="none" normalizeH="0" baseline="0" dirty="0">
                <a:ln>
                  <a:noFill/>
                </a:ln>
                <a:solidFill>
                  <a:srgbClr val="1A1A1A"/>
                </a:solidFill>
                <a:effectLst/>
                <a:hlinkClick r:id="rId9"/>
              </a:rPr>
              <a:t>,</a:t>
            </a:r>
          </a:p>
          <a:p>
            <a:pPr marL="0" marR="0" lvl="0" indent="0" algn="l" defTabSz="914400" rtl="0" eaLnBrk="0" fontAlgn="base" latinLnBrk="0" hangingPunct="0">
              <a:lnSpc>
                <a:spcPct val="100000"/>
              </a:lnSpc>
              <a:spcBef>
                <a:spcPct val="0"/>
              </a:spcBef>
              <a:spcAft>
                <a:spcPct val="0"/>
              </a:spcAft>
              <a:buClrTx/>
              <a:buSzTx/>
              <a:tabLst/>
            </a:pPr>
            <a:r>
              <a:rPr lang="en-US" altLang="en-US" sz="2000" b="1" dirty="0">
                <a:solidFill>
                  <a:srgbClr val="1A1A1A"/>
                </a:solidFill>
                <a:hlinkClick r:id="rId9"/>
              </a:rPr>
              <a:t>  </a:t>
            </a:r>
            <a:r>
              <a:rPr kumimoji="0" lang="en-US" altLang="en-US" sz="2000" b="1" i="0" u="none" strike="noStrike" cap="none" normalizeH="0" baseline="0" dirty="0" err="1">
                <a:ln>
                  <a:noFill/>
                </a:ln>
                <a:solidFill>
                  <a:srgbClr val="1A1A1A"/>
                </a:solidFill>
                <a:effectLst/>
                <a:hlinkClick r:id="rId9"/>
              </a:rPr>
              <a:t>prevState</a:t>
            </a:r>
            <a:r>
              <a:rPr kumimoji="0" lang="en-US" altLang="en-US" sz="2000" b="1" i="0" u="none" strike="noStrike" cap="none" normalizeH="0" baseline="0" dirty="0">
                <a:ln>
                  <a:noFill/>
                </a:ln>
                <a:solidFill>
                  <a:srgbClr val="1A1A1A"/>
                </a:solidFill>
                <a:effectLst/>
                <a:hlinkClick r:id="rId8"/>
              </a:rPr>
              <a:t>)</a:t>
            </a: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rgbClr val="1A1A1A"/>
                </a:solidFill>
                <a:effectLst/>
                <a:hlinkClick r:id="rId9"/>
              </a:rPr>
              <a:t>componentDidUpdate</a:t>
            </a:r>
            <a:r>
              <a:rPr kumimoji="0" lang="en-US" altLang="en-US" sz="2000" b="1" i="0" u="none" strike="noStrike" cap="none" normalizeH="0" baseline="0" dirty="0">
                <a:ln>
                  <a:noFill/>
                </a:ln>
                <a:solidFill>
                  <a:srgbClr val="1A1A1A"/>
                </a:solidFill>
                <a:effectLst/>
                <a:hlinkClick r:id="rId9"/>
              </a:rPr>
              <a:t>(</a:t>
            </a:r>
            <a:r>
              <a:rPr kumimoji="0" lang="en-US" altLang="en-US" sz="2000" b="1" i="0" u="none" strike="noStrike" cap="none" normalizeH="0" baseline="0" dirty="0" err="1">
                <a:ln>
                  <a:noFill/>
                </a:ln>
                <a:solidFill>
                  <a:srgbClr val="1A1A1A"/>
                </a:solidFill>
                <a:effectLst/>
                <a:hlinkClick r:id="rId9"/>
              </a:rPr>
              <a:t>prevProps</a:t>
            </a:r>
            <a:r>
              <a:rPr kumimoji="0" lang="en-US" altLang="en-US" sz="2000" b="1" i="0" u="none" strike="noStrike" cap="none" normalizeH="0" baseline="0" dirty="0">
                <a:ln>
                  <a:noFill/>
                </a:ln>
                <a:solidFill>
                  <a:srgbClr val="1A1A1A"/>
                </a:solidFill>
                <a:effectLst/>
                <a:hlinkClick r:id="rId9"/>
              </a:rPr>
              <a:t>, </a:t>
            </a:r>
          </a:p>
          <a:p>
            <a:pPr marL="0" marR="0" lvl="0" indent="0" algn="l" defTabSz="914400" rtl="0" eaLnBrk="0" fontAlgn="base" latinLnBrk="0" hangingPunct="0">
              <a:lnSpc>
                <a:spcPct val="100000"/>
              </a:lnSpc>
              <a:spcBef>
                <a:spcPct val="0"/>
              </a:spcBef>
              <a:spcAft>
                <a:spcPct val="0"/>
              </a:spcAft>
              <a:buClrTx/>
              <a:buSzTx/>
              <a:tabLst/>
            </a:pPr>
            <a:r>
              <a:rPr lang="en-US" altLang="en-US" sz="2000" b="1" dirty="0">
                <a:solidFill>
                  <a:srgbClr val="1A1A1A"/>
                </a:solidFill>
                <a:hlinkClick r:id="rId9"/>
              </a:rPr>
              <a:t>   </a:t>
            </a:r>
            <a:r>
              <a:rPr kumimoji="0" lang="en-US" altLang="en-US" sz="2000" b="1" i="0" u="none" strike="noStrike" cap="none" normalizeH="0" baseline="0" dirty="0" err="1">
                <a:ln>
                  <a:noFill/>
                </a:ln>
                <a:solidFill>
                  <a:srgbClr val="1A1A1A"/>
                </a:solidFill>
                <a:effectLst/>
                <a:hlinkClick r:id="rId9"/>
              </a:rPr>
              <a:t>prevState,snapshot</a:t>
            </a:r>
            <a:r>
              <a:rPr kumimoji="0" lang="en-US" altLang="en-US" sz="2000" b="1" i="0" u="none" strike="noStrike" cap="none" normalizeH="0" baseline="0" dirty="0">
                <a:ln>
                  <a:noFill/>
                </a:ln>
                <a:solidFill>
                  <a:srgbClr val="1A1A1A"/>
                </a:solidFill>
                <a:effectLst/>
                <a:hlinkClick r:id="rId9"/>
              </a:rPr>
              <a:t>)</a:t>
            </a: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1" dirty="0">
              <a:solidFill>
                <a:srgbClr val="1A1A1A"/>
              </a:solidFill>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solidFill>
                <a:srgbClr val="1A1A1A"/>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p:txBody>
      </p:sp>
      <p:sp>
        <p:nvSpPr>
          <p:cNvPr id="7" name="Rectangle 4">
            <a:extLst>
              <a:ext uri="{FF2B5EF4-FFF2-40B4-BE49-F238E27FC236}">
                <a16:creationId xmlns:a16="http://schemas.microsoft.com/office/drawing/2014/main" id="{EDE7C403-7CEB-40E1-93EB-B045FB6C53C8}"/>
              </a:ext>
            </a:extLst>
          </p:cNvPr>
          <p:cNvSpPr>
            <a:spLocks noChangeArrowheads="1"/>
          </p:cNvSpPr>
          <p:nvPr/>
        </p:nvSpPr>
        <p:spPr bwMode="auto">
          <a:xfrm>
            <a:off x="0" y="-415498"/>
            <a:ext cx="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Oval 16">
            <a:extLst>
              <a:ext uri="{FF2B5EF4-FFF2-40B4-BE49-F238E27FC236}">
                <a16:creationId xmlns:a16="http://schemas.microsoft.com/office/drawing/2014/main" id="{6081EAB3-D719-4BD5-8024-127CB140E88F}"/>
              </a:ext>
            </a:extLst>
          </p:cNvPr>
          <p:cNvSpPr/>
          <p:nvPr/>
        </p:nvSpPr>
        <p:spPr>
          <a:xfrm>
            <a:off x="2224047" y="1470728"/>
            <a:ext cx="1755409" cy="828593"/>
          </a:xfrm>
          <a:prstGeom prst="ellipse">
            <a:avLst/>
          </a:prstGeom>
          <a:solidFill>
            <a:schemeClr val="accent4">
              <a:lumMod val="60000"/>
              <a:lumOff val="40000"/>
            </a:schemeClr>
          </a:solidFill>
          <a:ln>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t>MOUNT</a:t>
            </a:r>
          </a:p>
        </p:txBody>
      </p:sp>
      <p:sp>
        <p:nvSpPr>
          <p:cNvPr id="18" name="Oval 17">
            <a:extLst>
              <a:ext uri="{FF2B5EF4-FFF2-40B4-BE49-F238E27FC236}">
                <a16:creationId xmlns:a16="http://schemas.microsoft.com/office/drawing/2014/main" id="{A3A9AC0A-3CAA-40F8-8918-892AFB7848D7}"/>
              </a:ext>
            </a:extLst>
          </p:cNvPr>
          <p:cNvSpPr/>
          <p:nvPr/>
        </p:nvSpPr>
        <p:spPr>
          <a:xfrm>
            <a:off x="8273505" y="1375289"/>
            <a:ext cx="1755409" cy="828593"/>
          </a:xfrm>
          <a:prstGeom prst="ellipse">
            <a:avLst/>
          </a:prstGeom>
          <a:solidFill>
            <a:schemeClr val="accent4">
              <a:lumMod val="60000"/>
              <a:lumOff val="40000"/>
            </a:schemeClr>
          </a:solidFill>
          <a:ln>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t>UPDATE</a:t>
            </a:r>
          </a:p>
        </p:txBody>
      </p:sp>
    </p:spTree>
    <p:extLst>
      <p:ext uri="{BB962C8B-B14F-4D97-AF65-F5344CB8AC3E}">
        <p14:creationId xmlns:p14="http://schemas.microsoft.com/office/powerpoint/2010/main" val="3180606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Uses of Lifecycle component</a:t>
            </a:r>
            <a:endParaRPr lang="en-IN" sz="2800" b="1" dirty="0">
              <a:solidFill>
                <a:schemeClr val="tx1"/>
              </a:solidFill>
            </a:endParaRPr>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0CE77DCF-2E3E-EAE2-E1A6-5621BB57E25D}"/>
              </a:ext>
            </a:extLst>
          </p:cNvPr>
          <p:cNvSpPr>
            <a:spLocks noChangeArrowheads="1"/>
          </p:cNvSpPr>
          <p:nvPr/>
        </p:nvSpPr>
        <p:spPr bwMode="auto">
          <a:xfrm>
            <a:off x="483476" y="1199938"/>
            <a:ext cx="11225048"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0" tIns="0" rIns="0" bIns="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err="1">
                <a:ln>
                  <a:noFill/>
                </a:ln>
                <a:solidFill>
                  <a:srgbClr val="232629"/>
                </a:solidFill>
                <a:effectLst/>
              </a:rPr>
              <a:t>componentWillMount</a:t>
            </a:r>
            <a:r>
              <a:rPr kumimoji="0" lang="en-US" altLang="en-US" sz="2400" b="0" i="0" u="none" strike="noStrike" cap="none" normalizeH="0" baseline="0" dirty="0">
                <a:ln>
                  <a:noFill/>
                </a:ln>
                <a:solidFill>
                  <a:srgbClr val="232629"/>
                </a:solidFill>
                <a:effectLst/>
              </a:rPr>
              <a:t>()</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232629"/>
                </a:solidFill>
                <a:effectLst/>
              </a:rPr>
              <a:t>This is called once on the server side, if server side rendering is present, and once the client side.</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232629"/>
                </a:solidFill>
              </a:rPr>
              <a:t>You can use it </a:t>
            </a:r>
            <a:r>
              <a:rPr kumimoji="0" lang="en-US" altLang="en-US" sz="2400" b="0" i="0" u="none" strike="noStrike" cap="none" normalizeH="0" baseline="0" dirty="0">
                <a:ln>
                  <a:noFill/>
                </a:ln>
                <a:solidFill>
                  <a:srgbClr val="232629"/>
                </a:solidFill>
                <a:effectLst/>
              </a:rPr>
              <a:t>to do </a:t>
            </a:r>
            <a:r>
              <a:rPr kumimoji="0" lang="en-US" altLang="en-US" sz="2400" b="0" i="0" u="none" strike="noStrike" cap="none" normalizeH="0" baseline="0" dirty="0" err="1">
                <a:ln>
                  <a:noFill/>
                </a:ln>
                <a:solidFill>
                  <a:srgbClr val="232629"/>
                </a:solidFill>
                <a:effectLst/>
              </a:rPr>
              <a:t>api</a:t>
            </a:r>
            <a:r>
              <a:rPr kumimoji="0" lang="en-US" altLang="en-US" sz="2400" b="0" i="0" u="none" strike="noStrike" cap="none" normalizeH="0" baseline="0" dirty="0">
                <a:ln>
                  <a:noFill/>
                </a:ln>
                <a:solidFill>
                  <a:srgbClr val="232629"/>
                </a:solidFill>
                <a:effectLst/>
              </a:rPr>
              <a:t> calls which do not have direct effect on the components, for example getting </a:t>
            </a:r>
            <a:r>
              <a:rPr kumimoji="0" lang="en-US" altLang="en-US" sz="2400" b="0" i="0" u="none" strike="noStrike" cap="none" normalizeH="0" baseline="0" dirty="0" err="1">
                <a:ln>
                  <a:noFill/>
                </a:ln>
                <a:solidFill>
                  <a:srgbClr val="232629"/>
                </a:solidFill>
                <a:effectLst/>
              </a:rPr>
              <a:t>oAuth</a:t>
            </a:r>
            <a:r>
              <a:rPr kumimoji="0" lang="en-US" altLang="en-US" sz="2400" b="0" i="0" u="none" strike="noStrike" cap="none" normalizeH="0" baseline="0" dirty="0">
                <a:ln>
                  <a:noFill/>
                </a:ln>
                <a:solidFill>
                  <a:srgbClr val="232629"/>
                </a:solidFill>
                <a:effectLst/>
              </a:rPr>
              <a:t> tokens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err="1">
                <a:ln>
                  <a:noFill/>
                </a:ln>
                <a:solidFill>
                  <a:srgbClr val="232629"/>
                </a:solidFill>
                <a:effectLst/>
              </a:rPr>
              <a:t>componentDidMount</a:t>
            </a:r>
            <a:r>
              <a:rPr kumimoji="0" lang="en-US" altLang="en-US" sz="2400" b="0" i="0" u="none" strike="noStrike" cap="none" normalizeH="0" baseline="0" dirty="0">
                <a:ln>
                  <a:noFill/>
                </a:ln>
                <a:solidFill>
                  <a:srgbClr val="232629"/>
                </a:solidFill>
                <a:effectLst/>
              </a:rPr>
              <a:t>()</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232629"/>
                </a:solidFill>
                <a:effectLst/>
              </a:rPr>
              <a:t>This function is mostly used for calling API's.</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232629"/>
                </a:solidFill>
                <a:effectLst/>
              </a:rPr>
              <a:t>Components state initializations which are based on the props passed by parents.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err="1">
                <a:ln>
                  <a:noFill/>
                </a:ln>
                <a:solidFill>
                  <a:srgbClr val="232629"/>
                </a:solidFill>
                <a:effectLst/>
              </a:rPr>
              <a:t>shouldComponentUpdate</a:t>
            </a:r>
            <a:r>
              <a:rPr kumimoji="0" lang="en-US" altLang="en-US" sz="2400" b="0" i="0" u="none" strike="noStrike" cap="none" normalizeH="0" baseline="0" dirty="0">
                <a:ln>
                  <a:noFill/>
                </a:ln>
                <a:solidFill>
                  <a:srgbClr val="232629"/>
                </a:solidFill>
                <a:effectLst/>
              </a:rPr>
              <a:t>(</a:t>
            </a:r>
            <a:r>
              <a:rPr kumimoji="0" lang="en-US" altLang="en-US" sz="2400" b="0" i="0" u="none" strike="noStrike" cap="none" normalizeH="0" baseline="0" dirty="0" err="1">
                <a:ln>
                  <a:noFill/>
                </a:ln>
                <a:solidFill>
                  <a:srgbClr val="232629"/>
                </a:solidFill>
                <a:effectLst/>
              </a:rPr>
              <a:t>nextProps</a:t>
            </a:r>
            <a:r>
              <a:rPr kumimoji="0" lang="en-US" altLang="en-US" sz="2400" b="0" i="0" u="none" strike="noStrike" cap="none" normalizeH="0" baseline="0" dirty="0">
                <a:ln>
                  <a:noFill/>
                </a:ln>
                <a:solidFill>
                  <a:srgbClr val="232629"/>
                </a:solidFill>
                <a:effectLst/>
              </a:rPr>
              <a:t>, </a:t>
            </a:r>
            <a:r>
              <a:rPr kumimoji="0" lang="en-US" altLang="en-US" sz="2400" b="0" i="0" u="none" strike="noStrike" cap="none" normalizeH="0" baseline="0" dirty="0" err="1">
                <a:ln>
                  <a:noFill/>
                </a:ln>
                <a:solidFill>
                  <a:srgbClr val="232629"/>
                </a:solidFill>
                <a:effectLst/>
              </a:rPr>
              <a:t>nextState</a:t>
            </a:r>
            <a:r>
              <a:rPr kumimoji="0" lang="en-US" altLang="en-US" sz="2400" b="0" i="0" u="none" strike="noStrike" cap="none" normalizeH="0" baseline="0" dirty="0">
                <a:ln>
                  <a:noFill/>
                </a:ln>
                <a:solidFill>
                  <a:srgbClr val="232629"/>
                </a:solidFill>
                <a:effectLst/>
              </a:rPr>
              <a:t>)</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232629"/>
                </a:solidFill>
                <a:effectLst/>
              </a:rPr>
              <a:t>This method is invoked before the render happens when new props or states are received. Here we can return false if the re-render is not required.</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232629"/>
                </a:solidFill>
              </a:rPr>
              <a:t>We can see this</a:t>
            </a:r>
            <a:r>
              <a:rPr kumimoji="0" lang="en-US" altLang="en-US" sz="2400" b="0" i="0" u="none" strike="noStrike" cap="none" normalizeH="0" baseline="0" dirty="0">
                <a:ln>
                  <a:noFill/>
                </a:ln>
                <a:solidFill>
                  <a:srgbClr val="232629"/>
                </a:solidFill>
                <a:effectLst/>
              </a:rPr>
              <a:t> as a performance </a:t>
            </a:r>
            <a:r>
              <a:rPr kumimoji="0" lang="en-US" altLang="en-US" sz="2400" b="0" i="0" u="none" strike="noStrike" cap="none" normalizeH="0" baseline="0" dirty="0" err="1">
                <a:ln>
                  <a:noFill/>
                </a:ln>
                <a:solidFill>
                  <a:srgbClr val="232629"/>
                </a:solidFill>
                <a:effectLst/>
              </a:rPr>
              <a:t>optimisation</a:t>
            </a:r>
            <a:r>
              <a:rPr kumimoji="0" lang="en-US" altLang="en-US" sz="2400" b="0" i="0" u="none" strike="noStrike" cap="none" normalizeH="0" baseline="0" dirty="0">
                <a:ln>
                  <a:noFill/>
                </a:ln>
                <a:solidFill>
                  <a:srgbClr val="232629"/>
                </a:solidFill>
                <a:effectLst/>
              </a:rPr>
              <a:t> tool. In case of frequent re-rendering of parent component this method should be used to avoid unnecessary update to current component</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579802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Uses of Lifecycle component</a:t>
            </a:r>
            <a:endParaRPr lang="en-IN" sz="2400" b="1" dirty="0">
              <a:solidFill>
                <a:schemeClr val="tx1"/>
              </a:solidFill>
            </a:endParaRPr>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0CE77DCF-2E3E-EAE2-E1A6-5621BB57E25D}"/>
              </a:ext>
            </a:extLst>
          </p:cNvPr>
          <p:cNvSpPr>
            <a:spLocks noChangeArrowheads="1"/>
          </p:cNvSpPr>
          <p:nvPr/>
        </p:nvSpPr>
        <p:spPr bwMode="auto">
          <a:xfrm>
            <a:off x="508000" y="1396617"/>
            <a:ext cx="10773103"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0" tIns="0" rIns="0" bIns="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rgbClr val="232629"/>
                </a:solidFill>
                <a:effectLst/>
              </a:rPr>
              <a:t> </a:t>
            </a:r>
            <a:r>
              <a:rPr kumimoji="0" lang="en-US" altLang="en-US" sz="2000" b="0" i="0" u="none" strike="noStrike" cap="none" normalizeH="0" baseline="0" dirty="0" err="1">
                <a:ln>
                  <a:noFill/>
                </a:ln>
                <a:solidFill>
                  <a:srgbClr val="232629"/>
                </a:solidFill>
                <a:effectLst/>
              </a:rPr>
              <a:t>componentWillUpdate</a:t>
            </a:r>
            <a:r>
              <a:rPr kumimoji="0" lang="en-US" altLang="en-US" sz="2000" b="0" i="0" u="none" strike="noStrike" cap="none" normalizeH="0" baseline="0" dirty="0">
                <a:ln>
                  <a:noFill/>
                </a:ln>
                <a:solidFill>
                  <a:srgbClr val="232629"/>
                </a:solidFill>
                <a:effectLst/>
              </a:rPr>
              <a:t>(</a:t>
            </a:r>
            <a:r>
              <a:rPr kumimoji="0" lang="en-US" altLang="en-US" sz="2000" b="0" i="0" u="none" strike="noStrike" cap="none" normalizeH="0" baseline="0" dirty="0" err="1">
                <a:ln>
                  <a:noFill/>
                </a:ln>
                <a:solidFill>
                  <a:srgbClr val="232629"/>
                </a:solidFill>
                <a:effectLst/>
              </a:rPr>
              <a:t>nextProps,nextState</a:t>
            </a:r>
            <a:r>
              <a:rPr kumimoji="0" lang="en-US" altLang="en-US" sz="2000" b="0" i="0" u="none" strike="noStrike" cap="none" normalizeH="0" baseline="0" dirty="0">
                <a:ln>
                  <a:noFill/>
                </a:ln>
                <a:solidFill>
                  <a:srgbClr val="232629"/>
                </a:solidFill>
                <a:effectLst/>
              </a:rPr>
              <a:t>)</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32629"/>
                </a:solidFill>
                <a:effectLst/>
              </a:rPr>
              <a:t>this function is called every time a component is updated, it is not called when component mounts</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32629"/>
                </a:solidFill>
                <a:effectLst/>
              </a:rPr>
              <a:t>Carry out any data processing here. For example, when a </a:t>
            </a:r>
            <a:r>
              <a:rPr kumimoji="0" lang="en-US" altLang="en-US" sz="2000" b="0" i="0" u="none" strike="noStrike" cap="none" normalizeH="0" baseline="0" dirty="0" err="1">
                <a:ln>
                  <a:noFill/>
                </a:ln>
                <a:solidFill>
                  <a:srgbClr val="232629"/>
                </a:solidFill>
                <a:effectLst/>
              </a:rPr>
              <a:t>api</a:t>
            </a:r>
            <a:r>
              <a:rPr kumimoji="0" lang="en-US" altLang="en-US" sz="2000" b="0" i="0" u="none" strike="noStrike" cap="none" normalizeH="0" baseline="0" dirty="0">
                <a:ln>
                  <a:noFill/>
                </a:ln>
                <a:solidFill>
                  <a:srgbClr val="232629"/>
                </a:solidFill>
                <a:effectLst/>
              </a:rPr>
              <a:t> fetch returns data, modelling the raw data into props to be passed to children</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err="1">
                <a:ln>
                  <a:noFill/>
                </a:ln>
                <a:solidFill>
                  <a:srgbClr val="232629"/>
                </a:solidFill>
                <a:effectLst/>
              </a:rPr>
              <a:t>this.setState</a:t>
            </a:r>
            <a:r>
              <a:rPr kumimoji="0" lang="en-US" altLang="en-US" sz="2000" b="0" i="0" u="none" strike="noStrike" cap="none" normalizeH="0" baseline="0" dirty="0">
                <a:ln>
                  <a:noFill/>
                </a:ln>
                <a:solidFill>
                  <a:srgbClr val="232629"/>
                </a:solidFill>
                <a:effectLst/>
              </a:rPr>
              <a:t>() is not allowed in this function , it is to be done in </a:t>
            </a:r>
            <a:r>
              <a:rPr kumimoji="0" lang="en-US" altLang="en-US" sz="2000" b="0" i="0" u="none" strike="noStrike" cap="none" normalizeH="0" baseline="0" dirty="0" err="1">
                <a:ln>
                  <a:noFill/>
                </a:ln>
                <a:solidFill>
                  <a:srgbClr val="232629"/>
                </a:solidFill>
                <a:effectLst/>
              </a:rPr>
              <a:t>componentWillReceiveProps</a:t>
            </a:r>
            <a:r>
              <a:rPr kumimoji="0" lang="en-US" altLang="en-US" sz="2000" b="0" i="0" u="none" strike="noStrike" cap="none" normalizeH="0" baseline="0" dirty="0">
                <a:ln>
                  <a:noFill/>
                </a:ln>
                <a:solidFill>
                  <a:srgbClr val="232629"/>
                </a:solidFill>
                <a:effectLst/>
              </a:rPr>
              <a:t> or </a:t>
            </a:r>
            <a:r>
              <a:rPr kumimoji="0" lang="en-US" altLang="en-US" sz="2000" b="0" i="0" u="none" strike="noStrike" cap="none" normalizeH="0" baseline="0" dirty="0" err="1">
                <a:ln>
                  <a:noFill/>
                </a:ln>
                <a:solidFill>
                  <a:srgbClr val="232629"/>
                </a:solidFill>
                <a:effectLst/>
              </a:rPr>
              <a:t>componentDidUpdate</a:t>
            </a:r>
            <a:endParaRPr kumimoji="0" lang="en-US" altLang="en-US" sz="2000" b="0" i="0" u="none" strike="noStrike" cap="none" normalizeH="0" baseline="0" dirty="0">
              <a:ln>
                <a:noFill/>
              </a:ln>
              <a:solidFill>
                <a:srgbClr val="232629"/>
              </a:solidFill>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rgbClr val="232629"/>
                </a:solidFill>
                <a:effectLst/>
              </a:rPr>
              <a:t> </a:t>
            </a:r>
            <a:r>
              <a:rPr kumimoji="0" lang="en-US" altLang="en-US" sz="2000" b="0" i="0" u="none" strike="noStrike" cap="none" normalizeH="0" baseline="0" dirty="0" err="1">
                <a:ln>
                  <a:noFill/>
                </a:ln>
                <a:solidFill>
                  <a:srgbClr val="232629"/>
                </a:solidFill>
                <a:effectLst/>
              </a:rPr>
              <a:t>componentDidUpdate</a:t>
            </a:r>
            <a:r>
              <a:rPr kumimoji="0" lang="en-US" altLang="en-US" sz="2000" b="0" i="0" u="none" strike="noStrike" cap="none" normalizeH="0" baseline="0" dirty="0">
                <a:ln>
                  <a:noFill/>
                </a:ln>
                <a:solidFill>
                  <a:srgbClr val="232629"/>
                </a:solidFill>
                <a:effectLst/>
              </a:rPr>
              <a:t>(</a:t>
            </a:r>
            <a:r>
              <a:rPr kumimoji="0" lang="en-US" altLang="en-US" sz="2000" b="0" i="0" u="none" strike="noStrike" cap="none" normalizeH="0" baseline="0" dirty="0" err="1">
                <a:ln>
                  <a:noFill/>
                </a:ln>
                <a:solidFill>
                  <a:srgbClr val="232629"/>
                </a:solidFill>
                <a:effectLst/>
              </a:rPr>
              <a:t>prevProps,prevState</a:t>
            </a:r>
            <a:r>
              <a:rPr kumimoji="0" lang="en-US" altLang="en-US" sz="2000" b="0" i="0" u="none" strike="noStrike" cap="none" normalizeH="0" baseline="0" dirty="0">
                <a:ln>
                  <a:noFill/>
                </a:ln>
                <a:solidFill>
                  <a:srgbClr val="232629"/>
                </a:solidFill>
                <a:effectLst/>
              </a:rPr>
              <a:t>)</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32629"/>
                </a:solidFill>
                <a:effectLst/>
              </a:rPr>
              <a:t>Invoked right after the changes are pushed to the DOM</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solidFill>
                  <a:srgbClr val="232629"/>
                </a:solidFill>
              </a:rPr>
              <a:t>We can use </a:t>
            </a:r>
            <a:r>
              <a:rPr kumimoji="0" lang="en-US" altLang="en-US" sz="2000" b="0" i="0" u="none" strike="noStrike" cap="none" normalizeH="0" baseline="0" dirty="0">
                <a:ln>
                  <a:noFill/>
                </a:ln>
                <a:solidFill>
                  <a:srgbClr val="232629"/>
                </a:solidFill>
                <a:effectLst/>
              </a:rPr>
              <a:t>it whenever the required data is not at the first render (waiting for </a:t>
            </a:r>
            <a:r>
              <a:rPr kumimoji="0" lang="en-US" altLang="en-US" sz="2000" b="0" i="0" u="none" strike="noStrike" cap="none" normalizeH="0" baseline="0" dirty="0" err="1">
                <a:ln>
                  <a:noFill/>
                </a:ln>
                <a:solidFill>
                  <a:srgbClr val="232629"/>
                </a:solidFill>
                <a:effectLst/>
              </a:rPr>
              <a:t>api</a:t>
            </a:r>
            <a:r>
              <a:rPr kumimoji="0" lang="en-US" altLang="en-US" sz="2000" b="0" i="0" u="none" strike="noStrike" cap="none" normalizeH="0" baseline="0" dirty="0">
                <a:ln>
                  <a:noFill/>
                </a:ln>
                <a:solidFill>
                  <a:srgbClr val="232629"/>
                </a:solidFill>
                <a:effectLst/>
              </a:rPr>
              <a:t> call to come through) and DOM requires to be changed based on the data received</a:t>
            </a:r>
          </a:p>
          <a:p>
            <a:pPr marR="0" lvl="1"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232629"/>
                </a:solidFill>
                <a:effectLst/>
              </a:rPr>
              <a:t>        Example, based on the age received show the user if he is eligible for application for an event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rgbClr val="232629"/>
                </a:solidFill>
                <a:effectLst/>
              </a:rPr>
              <a:t> </a:t>
            </a:r>
            <a:r>
              <a:rPr kumimoji="0" lang="en-US" altLang="en-US" sz="2000" b="0" i="0" u="none" strike="noStrike" cap="none" normalizeH="0" baseline="0" dirty="0" err="1">
                <a:ln>
                  <a:noFill/>
                </a:ln>
                <a:solidFill>
                  <a:srgbClr val="232629"/>
                </a:solidFill>
                <a:effectLst/>
              </a:rPr>
              <a:t>componentWillUnmount</a:t>
            </a:r>
            <a:r>
              <a:rPr kumimoji="0" lang="en-US" altLang="en-US" sz="2000" b="0" i="0" u="none" strike="noStrike" cap="none" normalizeH="0" baseline="0" dirty="0">
                <a:ln>
                  <a:noFill/>
                </a:ln>
                <a:solidFill>
                  <a:srgbClr val="232629"/>
                </a:solidFill>
                <a:effectLst/>
              </a:rPr>
              <a:t>()</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32629"/>
                </a:solidFill>
                <a:effectLst/>
              </a:rPr>
              <a:t>As the official docs mentions, any event listeners or timers used in the component to be cleaned here.</a:t>
            </a:r>
          </a:p>
        </p:txBody>
      </p:sp>
    </p:spTree>
    <p:extLst>
      <p:ext uri="{BB962C8B-B14F-4D97-AF65-F5344CB8AC3E}">
        <p14:creationId xmlns:p14="http://schemas.microsoft.com/office/powerpoint/2010/main" val="3499963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Uses of Lifecycle component</a:t>
            </a:r>
            <a:endParaRPr lang="en-IN" sz="2800" b="1" dirty="0">
              <a:solidFill>
                <a:schemeClr val="tx1"/>
              </a:solidFill>
            </a:endParaRPr>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0CE77DCF-2E3E-EAE2-E1A6-5621BB57E25D}"/>
              </a:ext>
            </a:extLst>
          </p:cNvPr>
          <p:cNvSpPr>
            <a:spLocks noChangeArrowheads="1"/>
          </p:cNvSpPr>
          <p:nvPr/>
        </p:nvSpPr>
        <p:spPr bwMode="auto">
          <a:xfrm>
            <a:off x="483476" y="1015275"/>
            <a:ext cx="11225048" cy="55399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0" tIns="0" rIns="0" bIns="0" numCol="1" anchor="ctr" anchorCtr="0" compatLnSpc="1">
            <a:prstTxWarp prst="textNoShape">
              <a:avLst/>
            </a:prstTxWarp>
            <a:spAutoFit/>
          </a:bodyPr>
          <a:lstStyle/>
          <a:p>
            <a:pPr marL="457200" indent="-457200" eaLnBrk="0" fontAlgn="base" hangingPunct="0">
              <a:spcBef>
                <a:spcPct val="0"/>
              </a:spcBef>
              <a:spcAft>
                <a:spcPct val="0"/>
              </a:spcAft>
              <a:buFont typeface="+mj-lt"/>
              <a:buAutoNum type="arabicPeriod"/>
            </a:pPr>
            <a:r>
              <a:rPr kumimoji="0" lang="en-US" altLang="en-US" sz="2400" b="0" i="0" u="none" strike="noStrike" cap="none" normalizeH="0" baseline="0" dirty="0">
                <a:ln>
                  <a:noFill/>
                </a:ln>
                <a:effectLst/>
              </a:rPr>
              <a:t>static </a:t>
            </a:r>
            <a:r>
              <a:rPr kumimoji="0" lang="en-US" altLang="en-US" sz="2400" b="0" i="0" u="none" strike="noStrike" cap="none" normalizeH="0" baseline="0" dirty="0" err="1">
                <a:ln>
                  <a:noFill/>
                </a:ln>
                <a:effectLst/>
              </a:rPr>
              <a:t>getDerivedStateFromProps</a:t>
            </a:r>
            <a:r>
              <a:rPr kumimoji="0" lang="en-US" altLang="en-US" sz="2400" b="0" i="0" u="none" strike="noStrike" cap="none" normalizeH="0" baseline="0" dirty="0">
                <a:ln>
                  <a:noFill/>
                </a:ln>
                <a:effectLst/>
              </a:rPr>
              <a:t> is a new React lifecycle method as of React 17 designed to replace </a:t>
            </a:r>
            <a:r>
              <a:rPr kumimoji="0" lang="en-US" altLang="en-US" sz="2400" b="0" i="0" u="none" strike="noStrike" cap="none" normalizeH="0" baseline="0" dirty="0" err="1">
                <a:ln>
                  <a:noFill/>
                </a:ln>
                <a:effectLst/>
              </a:rPr>
              <a:t>componentWillReceiveProps</a:t>
            </a:r>
            <a:r>
              <a:rPr kumimoji="0" lang="en-US" altLang="en-US" sz="2400" b="0" i="0" u="none" strike="noStrike" cap="none" normalizeH="0" baseline="0" dirty="0">
                <a:ln>
                  <a:noFill/>
                </a:ln>
                <a:effectLst/>
              </a:rPr>
              <a:t>. </a:t>
            </a:r>
          </a:p>
          <a:p>
            <a:pPr lvl="1"/>
            <a:r>
              <a:rPr lang="en-US" sz="2400" b="0" i="0" dirty="0">
                <a:effectLst/>
              </a:rPr>
              <a:t>Its main function is to ensure that the state and props are in sync for when it’s required.</a:t>
            </a:r>
          </a:p>
          <a:p>
            <a:pPr lvl="1"/>
            <a:br>
              <a:rPr lang="en-US" sz="2400" dirty="0"/>
            </a:br>
            <a:r>
              <a:rPr kumimoji="0" lang="en-US" altLang="en-US" sz="2400" b="0" i="0" u="none" strike="noStrike" cap="none" normalizeH="0" baseline="0" dirty="0">
                <a:ln>
                  <a:noFill/>
                </a:ln>
                <a:effectLst/>
              </a:rPr>
              <a:t>static </a:t>
            </a:r>
            <a:r>
              <a:rPr kumimoji="0" lang="en-US" altLang="en-US" sz="2400" b="0" i="0" u="none" strike="noStrike" cap="none" normalizeH="0" baseline="0" dirty="0" err="1">
                <a:ln>
                  <a:noFill/>
                </a:ln>
                <a:effectLst/>
              </a:rPr>
              <a:t>getDerivedStateFromProps</a:t>
            </a:r>
            <a:r>
              <a:rPr kumimoji="0" lang="en-US" altLang="en-US" sz="2400" b="0" i="0" u="none" strike="noStrike" cap="none" normalizeH="0" baseline="0" dirty="0">
                <a:ln>
                  <a:noFill/>
                </a:ln>
                <a:effectLst/>
              </a:rPr>
              <a:t>(props, state) { </a:t>
            </a:r>
          </a:p>
          <a:p>
            <a:pPr lvl="1"/>
            <a:r>
              <a:rPr kumimoji="0" lang="en-US" altLang="en-US" sz="2400" b="0" i="0" u="none" strike="noStrike" cap="none" normalizeH="0" baseline="0" dirty="0">
                <a:ln>
                  <a:noFill/>
                </a:ln>
                <a:effectLst/>
              </a:rPr>
              <a:t>return { name: </a:t>
            </a:r>
            <a:r>
              <a:rPr lang="en-US" altLang="en-US" sz="2400" dirty="0"/>
              <a:t>‘</a:t>
            </a:r>
            <a:r>
              <a:rPr lang="en-US" altLang="en-US" sz="2400" dirty="0" err="1"/>
              <a:t>alina</a:t>
            </a:r>
            <a:r>
              <a:rPr lang="en-US" altLang="en-US" sz="2400" dirty="0"/>
              <a:t>’</a:t>
            </a:r>
            <a:r>
              <a:rPr kumimoji="0" lang="en-US" altLang="en-US" sz="2400" b="0" i="0" u="none" strike="noStrike" cap="none" normalizeH="0" baseline="0" dirty="0">
                <a:ln>
                  <a:noFill/>
                </a:ln>
                <a:effectLst/>
              </a:rPr>
              <a:t>}</a:t>
            </a:r>
          </a:p>
          <a:p>
            <a:pPr lvl="1"/>
            <a:r>
              <a:rPr kumimoji="0" lang="en-US" altLang="en-US" sz="2400" b="0" i="0" u="none" strike="noStrike" cap="none" normalizeH="0" baseline="0" dirty="0">
                <a:ln>
                  <a:noFill/>
                </a:ln>
                <a:effectLst/>
              </a:rPr>
              <a:t> } </a:t>
            </a:r>
          </a:p>
          <a:p>
            <a:pPr lvl="1"/>
            <a:endParaRPr lang="en-US" altLang="en-US" sz="2400" dirty="0"/>
          </a:p>
          <a:p>
            <a:pPr lvl="1"/>
            <a:r>
              <a:rPr kumimoji="0" lang="en-US" altLang="en-US" sz="2400" b="0" i="0" u="none" strike="noStrike" cap="none" normalizeH="0" baseline="0" dirty="0">
                <a:ln>
                  <a:noFill/>
                </a:ln>
                <a:effectLst/>
              </a:rPr>
              <a:t>static </a:t>
            </a:r>
            <a:r>
              <a:rPr kumimoji="0" lang="en-US" altLang="en-US" sz="2400" b="0" i="0" u="none" strike="noStrike" cap="none" normalizeH="0" baseline="0" dirty="0" err="1">
                <a:ln>
                  <a:noFill/>
                </a:ln>
                <a:effectLst/>
              </a:rPr>
              <a:t>getDerivedStateFromProps</a:t>
            </a:r>
            <a:r>
              <a:rPr kumimoji="0" lang="en-US" altLang="en-US" sz="2400" b="0" i="0" u="none" strike="noStrike" cap="none" normalizeH="0" baseline="0" dirty="0">
                <a:ln>
                  <a:noFill/>
                </a:ln>
                <a:effectLst/>
              </a:rPr>
              <a:t>(props, state) { </a:t>
            </a:r>
          </a:p>
          <a:p>
            <a:pPr lvl="1"/>
            <a:r>
              <a:rPr kumimoji="0" lang="en-US" altLang="en-US" sz="2400" b="0" i="0" u="none" strike="noStrike" cap="none" normalizeH="0" baseline="0" dirty="0">
                <a:ln>
                  <a:noFill/>
                </a:ln>
                <a:effectLst/>
              </a:rPr>
              <a:t>return null</a:t>
            </a:r>
            <a:r>
              <a:rPr lang="en-US" altLang="en-US" sz="2400" dirty="0"/>
              <a:t>;</a:t>
            </a:r>
            <a:endParaRPr kumimoji="0" lang="en-US" altLang="en-US" sz="2400" b="0" i="0" u="none" strike="noStrike" cap="none" normalizeH="0" baseline="0" dirty="0">
              <a:ln>
                <a:noFill/>
              </a:ln>
              <a:effectLst/>
            </a:endParaRPr>
          </a:p>
          <a:p>
            <a:pPr lvl="1"/>
            <a:r>
              <a:rPr kumimoji="0" lang="en-US" altLang="en-US" sz="2400" b="0" i="0" u="none" strike="noStrike" cap="none" normalizeH="0" baseline="0" dirty="0">
                <a:ln>
                  <a:noFill/>
                </a:ln>
                <a:effectLst/>
              </a:rPr>
              <a:t> } </a:t>
            </a:r>
          </a:p>
          <a:p>
            <a:endParaRPr kumimoji="0" lang="en-US" altLang="en-US" sz="2400" b="0" i="0" u="none" strike="noStrike" cap="none" normalizeH="0" baseline="0" dirty="0">
              <a:ln>
                <a:noFill/>
              </a:ln>
              <a:effectLst/>
            </a:endParaRPr>
          </a:p>
          <a:p>
            <a:endParaRPr kumimoji="0" lang="en-US" altLang="en-US" sz="2400" b="0" i="0" u="none" strike="noStrike" cap="none" normalizeH="0" baseline="0" dirty="0">
              <a:ln>
                <a:noFill/>
              </a:ln>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400" b="0" i="0" u="none" strike="noStrike" cap="none" normalizeH="0" baseline="0" dirty="0">
              <a:ln>
                <a:noFill/>
              </a:ln>
              <a:effectLst/>
            </a:endParaRPr>
          </a:p>
        </p:txBody>
      </p:sp>
      <p:sp>
        <p:nvSpPr>
          <p:cNvPr id="4" name="Rectangle 2">
            <a:extLst>
              <a:ext uri="{FF2B5EF4-FFF2-40B4-BE49-F238E27FC236}">
                <a16:creationId xmlns:a16="http://schemas.microsoft.com/office/drawing/2014/main" id="{263701A7-E932-0BB7-DB1A-0644FB5DF0FE}"/>
              </a:ext>
            </a:extLst>
          </p:cNvPr>
          <p:cNvSpPr>
            <a:spLocks noChangeArrowheads="1"/>
          </p:cNvSpPr>
          <p:nvPr/>
        </p:nvSpPr>
        <p:spPr bwMode="auto">
          <a:xfrm>
            <a:off x="0" y="43934"/>
            <a:ext cx="184731" cy="369332"/>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52BCB9CE-93BE-0D7E-7F70-4E0E85A90028}"/>
              </a:ext>
            </a:extLst>
          </p:cNvPr>
          <p:cNvSpPr>
            <a:spLocks noChangeArrowheads="1"/>
          </p:cNvSpPr>
          <p:nvPr/>
        </p:nvSpPr>
        <p:spPr bwMode="auto">
          <a:xfrm>
            <a:off x="0" y="67017"/>
            <a:ext cx="184731" cy="323165"/>
          </a:xfrm>
          <a:prstGeom prst="rect">
            <a:avLst/>
          </a:prstGeom>
          <a:solidFill>
            <a:srgbClr val="EDEDE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5068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1096</TotalTime>
  <Words>1025</Words>
  <Application>Microsoft Office PowerPoint</Application>
  <PresentationFormat>Widescreen</PresentationFormat>
  <Paragraphs>135</Paragraphs>
  <Slides>15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Garamond</vt:lpstr>
      <vt:lpstr>inherit</vt:lpstr>
      <vt:lpstr>Wingdings</vt:lpstr>
      <vt:lpstr>Office Theme</vt:lpstr>
      <vt:lpstr> HTML </vt:lpstr>
      <vt:lpstr>HTML</vt:lpstr>
      <vt:lpstr>PowerPoint Presentation</vt:lpstr>
      <vt:lpstr>PowerPoint Presentation</vt:lpstr>
      <vt:lpstr>PowerPoint Presentation</vt:lpstr>
      <vt:lpstr>PowerPoint Presentation</vt:lpstr>
      <vt:lpstr>HTML</vt:lpstr>
      <vt:lpstr>HTML</vt:lpstr>
      <vt:lpstr>HTML</vt:lpstr>
      <vt:lpstr>HTML</vt:lpstr>
      <vt:lpstr>HTML</vt:lpstr>
      <vt:lpstr>HTML</vt:lpstr>
      <vt:lpstr>HTML</vt:lpstr>
      <vt:lpstr>HTML</vt:lpstr>
      <vt:lpstr>HTML</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urvashigolu29@gmail.com</dc:creator>
  <cp:lastModifiedBy>urvashi singla</cp:lastModifiedBy>
  <cp:revision>273</cp:revision>
  <dcterms:created xsi:type="dcterms:W3CDTF">2021-06-11T06:04:29Z</dcterms:created>
  <dcterms:modified xsi:type="dcterms:W3CDTF">2023-09-07T03:55:24Z</dcterms:modified>
</cp:coreProperties>
</file>