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7" r:id="rId3"/>
    <p:sldId id="283" r:id="rId4"/>
    <p:sldId id="284" r:id="rId5"/>
    <p:sldId id="290" r:id="rId6"/>
    <p:sldId id="291" r:id="rId7"/>
    <p:sldId id="280" r:id="rId8"/>
    <p:sldId id="281" r:id="rId9"/>
    <p:sldId id="274" r:id="rId10"/>
    <p:sldId id="292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1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68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61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2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87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752484" y="2190247"/>
            <a:ext cx="6687031" cy="24775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How to Update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DOM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Form &amp; Form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Inverse 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Styling </a:t>
            </a:r>
            <a:r>
              <a:rPr lang="en-IN" sz="2400" b="1" dirty="0" err="1">
                <a:solidFill>
                  <a:schemeClr val="tx1"/>
                </a:solidFill>
              </a:rPr>
              <a:t>ReactJs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D5F5D-A8AE-E6C3-F07D-DC4D8861FCA8}"/>
              </a:ext>
            </a:extLst>
          </p:cNvPr>
          <p:cNvSpPr/>
          <p:nvPr/>
        </p:nvSpPr>
        <p:spPr>
          <a:xfrm>
            <a:off x="8369299" y="5491315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783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WAYS TO ADD DESIGNING/STYLING TO WEBISTE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C604353-47CD-4D9B-8136-1E8422C7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242729"/>
            <a:ext cx="11582400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2400" dirty="0"/>
              <a:t>Add CSS to </a:t>
            </a:r>
            <a:r>
              <a:rPr lang="en-IN" altLang="en-US" sz="2400" dirty="0" err="1"/>
              <a:t>ReactJS</a:t>
            </a:r>
            <a:r>
              <a:rPr lang="en-IN" altLang="en-US" sz="2400" dirty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I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Framework: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Material UI: https://mui.com/material-ui/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- Bootstrap 5: https://getbootstrap.com/docs/5.0/getting-started/introduction/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Materialize CSS: </a:t>
            </a:r>
            <a:r>
              <a:rPr kumimoji="0" lang="en-IN" alt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https://materializecss.com/</a:t>
            </a:r>
            <a:endParaRPr lang="en-IN" altLang="en-US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dirty="0"/>
              <a:t>    - React Bootstrap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0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BUILDING BLOCKS OF REACTJS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E028C8-DF46-445B-A8A5-C5CE3CE1EC62}"/>
              </a:ext>
            </a:extLst>
          </p:cNvPr>
          <p:cNvSpPr/>
          <p:nvPr/>
        </p:nvSpPr>
        <p:spPr>
          <a:xfrm>
            <a:off x="4822456" y="2235229"/>
            <a:ext cx="2424545" cy="13651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Component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04BBED-3EDB-4738-A8B8-C3F2F0851760}"/>
              </a:ext>
            </a:extLst>
          </p:cNvPr>
          <p:cNvSpPr/>
          <p:nvPr/>
        </p:nvSpPr>
        <p:spPr>
          <a:xfrm>
            <a:off x="8349513" y="3269489"/>
            <a:ext cx="2092036" cy="13651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     </a:t>
            </a:r>
            <a:r>
              <a:rPr lang="en-IN" sz="2400" b="1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99D0F-EDFE-4A8D-81D4-B8753DF13FE2}"/>
              </a:ext>
            </a:extLst>
          </p:cNvPr>
          <p:cNvSpPr/>
          <p:nvPr/>
        </p:nvSpPr>
        <p:spPr>
          <a:xfrm>
            <a:off x="1614054" y="3269489"/>
            <a:ext cx="2092036" cy="13651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16AC99-E8D2-4154-BF71-0D101DA8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537" y="4521021"/>
            <a:ext cx="3742382" cy="15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Google Shape;141;p20">
            <a:extLst>
              <a:ext uri="{FF2B5EF4-FFF2-40B4-BE49-F238E27FC236}">
                <a16:creationId xmlns:a16="http://schemas.microsoft.com/office/drawing/2014/main" id="{97186C87-6388-427A-A518-EC7703381751}"/>
              </a:ext>
            </a:extLst>
          </p:cNvPr>
          <p:cNvSpPr/>
          <p:nvPr/>
        </p:nvSpPr>
        <p:spPr>
          <a:xfrm>
            <a:off x="1981086" y="2740970"/>
            <a:ext cx="1995181" cy="984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UI Component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App.js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1" name="Google Shape;139;p20">
            <a:extLst>
              <a:ext uri="{FF2B5EF4-FFF2-40B4-BE49-F238E27FC236}">
                <a16:creationId xmlns:a16="http://schemas.microsoft.com/office/drawing/2014/main" id="{6F06C418-B2CE-44D9-87F6-9B0E3C5A82F8}"/>
              </a:ext>
            </a:extLst>
          </p:cNvPr>
          <p:cNvSpPr/>
          <p:nvPr/>
        </p:nvSpPr>
        <p:spPr>
          <a:xfrm>
            <a:off x="3907179" y="4009020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VirtualDom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(New)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" name="Google Shape;139;p20">
            <a:extLst>
              <a:ext uri="{FF2B5EF4-FFF2-40B4-BE49-F238E27FC236}">
                <a16:creationId xmlns:a16="http://schemas.microsoft.com/office/drawing/2014/main" id="{EAE3A695-8B63-453A-94C5-82B9DFFEE458}"/>
              </a:ext>
            </a:extLst>
          </p:cNvPr>
          <p:cNvSpPr/>
          <p:nvPr/>
        </p:nvSpPr>
        <p:spPr>
          <a:xfrm>
            <a:off x="5955083" y="4005191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VirtualDom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(Current)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7" name="Google Shape;139;p20">
            <a:extLst>
              <a:ext uri="{FF2B5EF4-FFF2-40B4-BE49-F238E27FC236}">
                <a16:creationId xmlns:a16="http://schemas.microsoft.com/office/drawing/2014/main" id="{68510263-FEBA-464A-B50A-A996C14A8C53}"/>
              </a:ext>
            </a:extLst>
          </p:cNvPr>
          <p:cNvSpPr/>
          <p:nvPr/>
        </p:nvSpPr>
        <p:spPr>
          <a:xfrm>
            <a:off x="8146892" y="2620581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Browser 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DOM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8" name="Google Shape;146;p20">
            <a:extLst>
              <a:ext uri="{FF2B5EF4-FFF2-40B4-BE49-F238E27FC236}">
                <a16:creationId xmlns:a16="http://schemas.microsoft.com/office/drawing/2014/main" id="{CECC0252-FEA7-450A-B6BD-B42DCCAF235E}"/>
              </a:ext>
            </a:extLst>
          </p:cNvPr>
          <p:cNvCxnSpPr/>
          <p:nvPr/>
        </p:nvCxnSpPr>
        <p:spPr>
          <a:xfrm flipV="1">
            <a:off x="4819031" y="5275812"/>
            <a:ext cx="1669874" cy="53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oogle Shape;143;p20">
            <a:extLst>
              <a:ext uri="{FF2B5EF4-FFF2-40B4-BE49-F238E27FC236}">
                <a16:creationId xmlns:a16="http://schemas.microsoft.com/office/drawing/2014/main" id="{E3584452-5CDF-4873-A912-AA6E8456A8F2}"/>
              </a:ext>
            </a:extLst>
          </p:cNvPr>
          <p:cNvCxnSpPr/>
          <p:nvPr/>
        </p:nvCxnSpPr>
        <p:spPr>
          <a:xfrm>
            <a:off x="4819031" y="4963235"/>
            <a:ext cx="0" cy="312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44;p20">
            <a:extLst>
              <a:ext uri="{FF2B5EF4-FFF2-40B4-BE49-F238E27FC236}">
                <a16:creationId xmlns:a16="http://schemas.microsoft.com/office/drawing/2014/main" id="{4CC63E4A-BBD8-4997-B086-9DA37AF1F4DD}"/>
              </a:ext>
            </a:extLst>
          </p:cNvPr>
          <p:cNvCxnSpPr/>
          <p:nvPr/>
        </p:nvCxnSpPr>
        <p:spPr>
          <a:xfrm>
            <a:off x="6456764" y="4944591"/>
            <a:ext cx="12854" cy="3081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49;p20">
            <a:extLst>
              <a:ext uri="{FF2B5EF4-FFF2-40B4-BE49-F238E27FC236}">
                <a16:creationId xmlns:a16="http://schemas.microsoft.com/office/drawing/2014/main" id="{EA65CFA9-5DAC-4F36-885C-3DC2A16D3A0C}"/>
              </a:ext>
            </a:extLst>
          </p:cNvPr>
          <p:cNvCxnSpPr/>
          <p:nvPr/>
        </p:nvCxnSpPr>
        <p:spPr>
          <a:xfrm>
            <a:off x="8962969" y="3561752"/>
            <a:ext cx="0" cy="21062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oogle Shape;148;p20">
            <a:extLst>
              <a:ext uri="{FF2B5EF4-FFF2-40B4-BE49-F238E27FC236}">
                <a16:creationId xmlns:a16="http://schemas.microsoft.com/office/drawing/2014/main" id="{1A571046-DAC6-459B-8BDC-C9B83551055F}"/>
              </a:ext>
            </a:extLst>
          </p:cNvPr>
          <p:cNvCxnSpPr/>
          <p:nvPr/>
        </p:nvCxnSpPr>
        <p:spPr>
          <a:xfrm>
            <a:off x="5653968" y="5695813"/>
            <a:ext cx="33090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oogle Shape;147;p20">
            <a:extLst>
              <a:ext uri="{FF2B5EF4-FFF2-40B4-BE49-F238E27FC236}">
                <a16:creationId xmlns:a16="http://schemas.microsoft.com/office/drawing/2014/main" id="{773CFA29-BE48-452E-BEF4-D61D37EF8157}"/>
              </a:ext>
            </a:extLst>
          </p:cNvPr>
          <p:cNvCxnSpPr/>
          <p:nvPr/>
        </p:nvCxnSpPr>
        <p:spPr>
          <a:xfrm>
            <a:off x="5653968" y="5275813"/>
            <a:ext cx="0" cy="42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145;p20">
            <a:extLst>
              <a:ext uri="{FF2B5EF4-FFF2-40B4-BE49-F238E27FC236}">
                <a16:creationId xmlns:a16="http://schemas.microsoft.com/office/drawing/2014/main" id="{7E89F563-F659-44F6-97D1-E8366C156AF8}"/>
              </a:ext>
            </a:extLst>
          </p:cNvPr>
          <p:cNvCxnSpPr/>
          <p:nvPr/>
        </p:nvCxnSpPr>
        <p:spPr>
          <a:xfrm>
            <a:off x="2981739" y="4488191"/>
            <a:ext cx="92237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oogle Shape;142;p20">
            <a:extLst>
              <a:ext uri="{FF2B5EF4-FFF2-40B4-BE49-F238E27FC236}">
                <a16:creationId xmlns:a16="http://schemas.microsoft.com/office/drawing/2014/main" id="{3C9B7A4D-3563-4733-ABED-E8CEE49D0D8F}"/>
              </a:ext>
            </a:extLst>
          </p:cNvPr>
          <p:cNvCxnSpPr/>
          <p:nvPr/>
        </p:nvCxnSpPr>
        <p:spPr>
          <a:xfrm>
            <a:off x="2978677" y="3728921"/>
            <a:ext cx="0" cy="759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52;p20">
            <a:extLst>
              <a:ext uri="{FF2B5EF4-FFF2-40B4-BE49-F238E27FC236}">
                <a16:creationId xmlns:a16="http://schemas.microsoft.com/office/drawing/2014/main" id="{FA2FAD1E-D666-4DCB-AEE8-DE4E8DAB9BF0}"/>
              </a:ext>
            </a:extLst>
          </p:cNvPr>
          <p:cNvSpPr txBox="1"/>
          <p:nvPr/>
        </p:nvSpPr>
        <p:spPr>
          <a:xfrm>
            <a:off x="6533444" y="5275813"/>
            <a:ext cx="2987424" cy="37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Difference Updated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51;p20">
            <a:extLst>
              <a:ext uri="{FF2B5EF4-FFF2-40B4-BE49-F238E27FC236}">
                <a16:creationId xmlns:a16="http://schemas.microsoft.com/office/drawing/2014/main" id="{5AEA3EE9-D23B-472D-8DBB-876662915D31}"/>
              </a:ext>
            </a:extLst>
          </p:cNvPr>
          <p:cNvSpPr txBox="1"/>
          <p:nvPr/>
        </p:nvSpPr>
        <p:spPr>
          <a:xfrm>
            <a:off x="3151280" y="4065517"/>
            <a:ext cx="71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JSX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369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SPA VS MPA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289D6-90C0-4FD2-A825-978306F72F42}"/>
              </a:ext>
            </a:extLst>
          </p:cNvPr>
          <p:cNvSpPr txBox="1"/>
          <p:nvPr/>
        </p:nvSpPr>
        <p:spPr>
          <a:xfrm>
            <a:off x="508000" y="1199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SPA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6F6A7-4162-4946-8642-717B1C2B5420}"/>
              </a:ext>
            </a:extLst>
          </p:cNvPr>
          <p:cNvSpPr txBox="1"/>
          <p:nvPr/>
        </p:nvSpPr>
        <p:spPr>
          <a:xfrm>
            <a:off x="508000" y="3721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BA553-D378-4E5A-920B-1B600A28417E}"/>
              </a:ext>
            </a:extLst>
          </p:cNvPr>
          <p:cNvSpPr txBox="1"/>
          <p:nvPr/>
        </p:nvSpPr>
        <p:spPr>
          <a:xfrm>
            <a:off x="431693" y="1512282"/>
            <a:ext cx="1285903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A SPA is an app that works inside a browser and does not require page reloading during use.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ea typeface="Georgia"/>
                <a:cs typeface="Georgia"/>
                <a:sym typeface="Georgia"/>
              </a:rPr>
              <a:t>It is just one web page that you visit which then loads all other content using JavaScript — which they heavily depend on.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600" dirty="0">
                <a:ea typeface="Georgia"/>
                <a:cs typeface="Georgia"/>
                <a:sym typeface="Georgia"/>
              </a:rPr>
              <a:t>SPA requests the markup and data independently and renders pages straight in the browser.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600" dirty="0">
                <a:ea typeface="Georgia"/>
                <a:cs typeface="Georgia"/>
                <a:sym typeface="Georgia"/>
              </a:rPr>
              <a:t>Typically it has only one reactDOM.render() call because we have one root app component which hosts other react component</a:t>
            </a:r>
            <a:endParaRPr lang="en" sz="1600" dirty="0">
              <a:sym typeface="Georgi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Used By </a:t>
            </a:r>
            <a:r>
              <a:rPr lang="en" sz="1600" dirty="0">
                <a:ea typeface="Georgia"/>
                <a:cs typeface="Georgia"/>
                <a:sym typeface="Georgia"/>
              </a:rPr>
              <a:t>Gmail, Google Maps, Facebook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ea typeface="Georgia"/>
              <a:cs typeface="Georgia"/>
              <a:sym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D82C7-736B-4A75-B35F-15818C29F17F}"/>
              </a:ext>
            </a:extLst>
          </p:cNvPr>
          <p:cNvSpPr txBox="1"/>
          <p:nvPr/>
        </p:nvSpPr>
        <p:spPr>
          <a:xfrm>
            <a:off x="431693" y="4038444"/>
            <a:ext cx="11465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MPA is considered a more classical approach to app development. The multi-page design pattern requires a page reload every time the content changes.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Every Change i.e. displaying the data or submit data back to server requests rendering a new page from the server.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ea typeface="Georgia"/>
                <a:cs typeface="Georgia"/>
                <a:sym typeface="Georgia"/>
              </a:rPr>
              <a:t>Before deploying a web application, you need to consider the goal of it. If you know you need multiple categories — use a multi-page site.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Used By extensive product portfolios, for example, e-commerce businesses.</a:t>
            </a:r>
            <a:endParaRPr lang="en-IN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759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Factories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26035-C377-DE78-8D51-2DB570AD3F14}"/>
              </a:ext>
            </a:extLst>
          </p:cNvPr>
          <p:cNvSpPr txBox="1"/>
          <p:nvPr/>
        </p:nvSpPr>
        <p:spPr>
          <a:xfrm>
            <a:off x="694862" y="1438799"/>
            <a:ext cx="410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With JSX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6259E-A309-A5FC-8A98-F4B21B38CC7B}"/>
              </a:ext>
            </a:extLst>
          </p:cNvPr>
          <p:cNvSpPr txBox="1"/>
          <p:nvPr/>
        </p:nvSpPr>
        <p:spPr>
          <a:xfrm>
            <a:off x="928542" y="4008405"/>
            <a:ext cx="397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Without JSX</a:t>
            </a:r>
            <a:endParaRPr lang="en-IN" sz="2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85C031-33D1-76EB-8F74-666D384E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82" y="2036790"/>
            <a:ext cx="4041236" cy="16256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88CEF-A0D1-5E04-1BA1-9F6469E2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80" y="4950507"/>
            <a:ext cx="5568872" cy="14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JSX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3AE3A-2853-09F0-6C8B-9082492EDE5F}"/>
              </a:ext>
            </a:extLst>
          </p:cNvPr>
          <p:cNvSpPr txBox="1"/>
          <p:nvPr/>
        </p:nvSpPr>
        <p:spPr>
          <a:xfrm>
            <a:off x="508000" y="1199938"/>
            <a:ext cx="105359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Fundamentally, JSX just provides syntactic sugar for the </a:t>
            </a:r>
            <a:r>
              <a:rPr lang="en-US" sz="2400" dirty="0" err="1">
                <a:effectLst/>
              </a:rPr>
              <a:t>React.createElement</a:t>
            </a:r>
            <a:r>
              <a:rPr lang="en-US" sz="2400" dirty="0">
                <a:effectLst/>
              </a:rPr>
              <a:t>(component, props, ...children)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Using Dot Notation for JSX Type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User-Defined Components Must Be Capitalized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</a:rPr>
              <a:t>JSX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JSX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</a:rPr>
              <a:t>Passing props via </a:t>
            </a:r>
            <a:r>
              <a:rPr lang="en-IN" sz="2400" i="0">
                <a:effectLst/>
              </a:rPr>
              <a:t>HTML attribute</a:t>
            </a:r>
            <a:endParaRPr lang="en-IN" sz="2400" i="0" dirty="0">
              <a:effectLst/>
            </a:endParaRPr>
          </a:p>
          <a:p>
            <a:endParaRPr lang="en-US" sz="2400" i="0" dirty="0">
              <a:effectLst/>
            </a:endParaRPr>
          </a:p>
          <a:p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38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WHY REACTJS?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1D3AB-B942-4D0F-8FD9-F7B95161BCE1}"/>
              </a:ext>
            </a:extLst>
          </p:cNvPr>
          <p:cNvSpPr/>
          <p:nvPr/>
        </p:nvSpPr>
        <p:spPr>
          <a:xfrm>
            <a:off x="2795304" y="2041804"/>
            <a:ext cx="6638923" cy="52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Virtual 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9AB4-D6BE-4CEF-863B-012D29A4BDDC}"/>
              </a:ext>
            </a:extLst>
          </p:cNvPr>
          <p:cNvSpPr/>
          <p:nvPr/>
        </p:nvSpPr>
        <p:spPr>
          <a:xfrm>
            <a:off x="2795306" y="3493784"/>
            <a:ext cx="6638923" cy="501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Unidirectional Data Flow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0C4C-4334-4CE7-89EE-349295F68ECA}"/>
              </a:ext>
            </a:extLst>
          </p:cNvPr>
          <p:cNvSpPr/>
          <p:nvPr/>
        </p:nvSpPr>
        <p:spPr>
          <a:xfrm>
            <a:off x="2795306" y="4929234"/>
            <a:ext cx="6614973" cy="528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Component Based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E3798-B26B-41B8-8D0C-3D10C1C0DB26}"/>
              </a:ext>
            </a:extLst>
          </p:cNvPr>
          <p:cNvSpPr/>
          <p:nvPr/>
        </p:nvSpPr>
        <p:spPr>
          <a:xfrm>
            <a:off x="2795306" y="4208144"/>
            <a:ext cx="6614973" cy="50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just"/>
            <a:r>
              <a:rPr lang="en-IN" sz="2000" b="1" dirty="0">
                <a:solidFill>
                  <a:schemeClr val="tx1"/>
                </a:solidFill>
              </a:rPr>
              <a:t>        </a:t>
            </a:r>
            <a:r>
              <a:rPr lang="en-IN" sz="2400" b="1" dirty="0">
                <a:solidFill>
                  <a:schemeClr val="tx1"/>
                </a:solidFill>
              </a:rPr>
              <a:t>JSX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7A3EC-F033-481D-A60E-B6AEE864A689}"/>
              </a:ext>
            </a:extLst>
          </p:cNvPr>
          <p:cNvSpPr/>
          <p:nvPr/>
        </p:nvSpPr>
        <p:spPr>
          <a:xfrm>
            <a:off x="2795305" y="2779424"/>
            <a:ext cx="6638923" cy="501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SPA VS MPA </a:t>
            </a:r>
          </a:p>
        </p:txBody>
      </p:sp>
    </p:spTree>
    <p:extLst>
      <p:ext uri="{BB962C8B-B14F-4D97-AF65-F5344CB8AC3E}">
        <p14:creationId xmlns:p14="http://schemas.microsoft.com/office/powerpoint/2010/main" val="39855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AND FORM VALIDATION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C6503D-3704-43C7-9A24-3F925ACF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22579"/>
            <a:ext cx="10928637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React uses forms to allow users to interact with the web page.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is a set of input values, enter by the user.</a:t>
            </a:r>
            <a:endParaRPr 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It’s like user is inputting the value.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Form Validation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Front-end Validation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checks input by the user is correct or not.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What validation need to be checked is decided by the developer/according to the application requirement.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need events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Regex: 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40752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Inverse Data Flow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29980-CB9D-227D-8C7A-A0DEBF33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223332"/>
            <a:ext cx="11299371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In React, inverse data flow allows us to send data between parent and child components as props. However, components that are cousins or siblings cannot directly communicate with each other.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171717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171717"/>
                </a:solidFill>
              </a:rPr>
              <a:t>Steps to </a:t>
            </a:r>
            <a:r>
              <a:rPr lang="en-US" sz="2400" b="1" i="0" dirty="0">
                <a:solidFill>
                  <a:srgbClr val="171717"/>
                </a:solidFill>
                <a:effectLst/>
              </a:rPr>
              <a:t>create inverse data flow.</a:t>
            </a:r>
            <a:endParaRPr lang="en-US" altLang="en-US" sz="2400" b="1" dirty="0">
              <a:solidFill>
                <a:srgbClr val="171717"/>
              </a:solidFill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Define the function in the parent component.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1717"/>
                </a:solidFill>
              </a:rPr>
              <a:t>Send function via HTML attribute.</a:t>
            </a:r>
            <a:endParaRPr lang="en-US" sz="2400" b="0" i="0" dirty="0">
              <a:solidFill>
                <a:srgbClr val="171717"/>
              </a:solidFill>
              <a:effectLst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Invoke the function in the child.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71717"/>
                </a:solidFill>
                <a:effectLst/>
              </a:rPr>
              <a:t>Send data back up to the parent as props.</a:t>
            </a:r>
          </a:p>
        </p:txBody>
      </p:sp>
    </p:spTree>
    <p:extLst>
      <p:ext uri="{BB962C8B-B14F-4D97-AF65-F5344CB8AC3E}">
        <p14:creationId xmlns:p14="http://schemas.microsoft.com/office/powerpoint/2010/main" val="203821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532</Words>
  <Application>Microsoft Office PowerPoint</Application>
  <PresentationFormat>Widescreen</PresentationFormat>
  <Paragraphs>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Lato</vt:lpstr>
      <vt:lpstr>Wingdings</vt:lpstr>
      <vt:lpstr>Office Theme</vt:lpstr>
      <vt:lpstr> HTML 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215</cp:revision>
  <dcterms:created xsi:type="dcterms:W3CDTF">2021-06-11T06:04:29Z</dcterms:created>
  <dcterms:modified xsi:type="dcterms:W3CDTF">2023-09-06T04:06:14Z</dcterms:modified>
</cp:coreProperties>
</file>