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71" r:id="rId4"/>
    <p:sldId id="273" r:id="rId5"/>
    <p:sldId id="275" r:id="rId6"/>
    <p:sldId id="276" r:id="rId7"/>
    <p:sldId id="277" r:id="rId8"/>
    <p:sldId id="285" r:id="rId9"/>
    <p:sldId id="279" r:id="rId10"/>
    <p:sldId id="281" r:id="rId11"/>
    <p:sldId id="282" r:id="rId12"/>
    <p:sldId id="286" r:id="rId13"/>
    <p:sldId id="280" r:id="rId14"/>
    <p:sldId id="287" r:id="rId15"/>
    <p:sldId id="283" r:id="rId16"/>
    <p:sldId id="284" r:id="rId17"/>
    <p:sldId id="288" r:id="rId18"/>
    <p:sldId id="289" r:id="rId19"/>
    <p:sldId id="274" r:id="rId20"/>
    <p:sldId id="278" r:id="rId21"/>
    <p:sldId id="290" r:id="rId22"/>
    <p:sldId id="291" r:id="rId23"/>
    <p:sldId id="2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24-08-2023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24-08-2023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02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1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8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1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24-08-2023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1769375"/>
            <a:ext cx="6687031" cy="3319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Installation Node, NPM,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Introduction, Versions, Features, 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Installation, Browser extensions, VS Code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508000" y="1242729"/>
            <a:ext cx="1004304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Step 1</a:t>
            </a:r>
            <a:r>
              <a:rPr lang="en-IN" sz="20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2</a:t>
            </a:r>
            <a:r>
              <a:rPr lang="en-IN" sz="20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3</a:t>
            </a:r>
            <a:r>
              <a:rPr lang="en-IN" sz="20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              </a:t>
            </a:r>
            <a:r>
              <a:rPr lang="en-IN" sz="2000" dirty="0" err="1"/>
              <a:t>npm</a:t>
            </a:r>
            <a:r>
              <a:rPr lang="en-IN" sz="2000" dirty="0"/>
              <a:t> start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react@17 react-dom@17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Browser Extension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908" y="1282514"/>
            <a:ext cx="110539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React Version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508000" y="1261271"/>
            <a:ext cx="105396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29 May 2013, First React version was released React 0.3.0  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April 2016,  React version was released React 15.0</a:t>
            </a:r>
            <a:endParaRPr lang="en-US" sz="24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September 26, 2017, React 16.0 was released to the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February 16, 2019, React 16.8 was released to the public. The release introduced React Hooks.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August 10, 2020, React v17.0, notable as the first major release without major changes to the React developer-facing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March 29, 2022, React 18 </a:t>
            </a:r>
            <a:r>
              <a:rPr lang="en-US" sz="2400" dirty="0"/>
              <a:t>was released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WHY REACTJS?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795304" y="2041804"/>
            <a:ext cx="6638923" cy="52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795306" y="349378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795306" y="4929234"/>
            <a:ext cx="6614973" cy="528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795306" y="4208144"/>
            <a:ext cx="6614973" cy="50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2000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795305" y="277942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BUILDING BLOCKS OF REACTJS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028C8-DF46-445B-A8A5-C5CE3CE1EC62}"/>
              </a:ext>
            </a:extLst>
          </p:cNvPr>
          <p:cNvSpPr/>
          <p:nvPr/>
        </p:nvSpPr>
        <p:spPr>
          <a:xfrm>
            <a:off x="4822456" y="2235229"/>
            <a:ext cx="2424545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Component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04BBED-3EDB-4738-A8B8-C3F2F0851760}"/>
              </a:ext>
            </a:extLst>
          </p:cNvPr>
          <p:cNvSpPr/>
          <p:nvPr/>
        </p:nvSpPr>
        <p:spPr>
          <a:xfrm>
            <a:off x="8349513" y="3269489"/>
            <a:ext cx="2092036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     </a:t>
            </a:r>
            <a:r>
              <a:rPr lang="en-IN" sz="2400" b="1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9D0F-EDFE-4A8D-81D4-B8753DF13FE2}"/>
              </a:ext>
            </a:extLst>
          </p:cNvPr>
          <p:cNvSpPr/>
          <p:nvPr/>
        </p:nvSpPr>
        <p:spPr>
          <a:xfrm>
            <a:off x="1614054" y="3269489"/>
            <a:ext cx="2092036" cy="13651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6AC99-E8D2-4154-BF71-0D101DA8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537" y="4521021"/>
            <a:ext cx="3742382" cy="15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981086" y="2740970"/>
            <a:ext cx="1995181" cy="984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UI Component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App.js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3907179" y="4009020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(New)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5955083" y="400519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(Current)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8146892" y="262058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Browser 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DOM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4819031" y="5275812"/>
            <a:ext cx="1669874" cy="53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4819031" y="4963235"/>
            <a:ext cx="0" cy="312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6456764" y="4944591"/>
            <a:ext cx="12854" cy="3081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8962969" y="3561752"/>
            <a:ext cx="0" cy="2106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5653968" y="5695813"/>
            <a:ext cx="33090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5653968" y="5275813"/>
            <a:ext cx="0" cy="42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981739" y="4488191"/>
            <a:ext cx="92237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978677" y="3728921"/>
            <a:ext cx="0" cy="759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6533444" y="5275813"/>
            <a:ext cx="2987424" cy="37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3151280" y="4065517"/>
            <a:ext cx="71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508000" y="1199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508000" y="3721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431693" y="1512282"/>
            <a:ext cx="128590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A SPA is an app that works inside a browser and does not require page reloading during use.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600" dirty="0">
              <a:sym typeface="Georgi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</a:t>
            </a:r>
            <a:r>
              <a:rPr lang="en" sz="16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431693" y="4038444"/>
            <a:ext cx="11465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MPA is considered a more classical approach to app development. The multi-page design pattern requires a page reload every time the content changes.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Every Change i.e. displaying the data or submit data back to server requests rendering a new page from the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extensive product portfolios, for example, e-commerce businesses.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TYPES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6BDB5-A950-4821-A2CB-71DFD07A0011}"/>
              </a:ext>
            </a:extLst>
          </p:cNvPr>
          <p:cNvSpPr txBox="1"/>
          <p:nvPr/>
        </p:nvSpPr>
        <p:spPr>
          <a:xfrm>
            <a:off x="1690345" y="2430254"/>
            <a:ext cx="410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UI/Stateless/Function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F18FF-A50B-4346-9AB7-20D4A38E0B5E}"/>
              </a:ext>
            </a:extLst>
          </p:cNvPr>
          <p:cNvSpPr txBox="1"/>
          <p:nvPr/>
        </p:nvSpPr>
        <p:spPr>
          <a:xfrm>
            <a:off x="6317982" y="2430254"/>
            <a:ext cx="3970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Class/ Container/State Component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454FC-BD51-411F-8545-A626152166E2}"/>
              </a:ext>
            </a:extLst>
          </p:cNvPr>
          <p:cNvCxnSpPr/>
          <p:nvPr/>
        </p:nvCxnSpPr>
        <p:spPr>
          <a:xfrm flipH="1">
            <a:off x="6018532" y="2630309"/>
            <a:ext cx="1764" cy="255129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795743-C7E3-45A3-AEED-C88ED84524D4}"/>
              </a:ext>
            </a:extLst>
          </p:cNvPr>
          <p:cNvSpPr txBox="1"/>
          <p:nvPr/>
        </p:nvSpPr>
        <p:spPr>
          <a:xfrm>
            <a:off x="6579239" y="3094147"/>
            <a:ext cx="3711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Contain state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Contain Lifecycle Methods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Not concerned with the UI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Use Class to 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2C972-DBE6-4DB0-9B1C-9781BDF1E48B}"/>
              </a:ext>
            </a:extLst>
          </p:cNvPr>
          <p:cNvSpPr txBox="1"/>
          <p:nvPr/>
        </p:nvSpPr>
        <p:spPr>
          <a:xfrm>
            <a:off x="1824673" y="3094147"/>
            <a:ext cx="3839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Doesn’t contain state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Receive data from props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Only concerned with the UI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Use Function to create</a:t>
            </a:r>
          </a:p>
        </p:txBody>
      </p:sp>
    </p:spTree>
    <p:extLst>
      <p:ext uri="{BB962C8B-B14F-4D97-AF65-F5344CB8AC3E}">
        <p14:creationId xmlns:p14="http://schemas.microsoft.com/office/powerpoint/2010/main" val="38311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8FADB-F66B-5FAF-BD4E-28834807D9A3}"/>
              </a:ext>
            </a:extLst>
          </p:cNvPr>
          <p:cNvSpPr/>
          <p:nvPr/>
        </p:nvSpPr>
        <p:spPr>
          <a:xfrm>
            <a:off x="4561840" y="1684069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F8C7F-68BB-9432-413F-92FC69B10552}"/>
              </a:ext>
            </a:extLst>
          </p:cNvPr>
          <p:cNvSpPr/>
          <p:nvPr/>
        </p:nvSpPr>
        <p:spPr>
          <a:xfrm>
            <a:off x="1950720" y="3007361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B469F-A618-B0B8-3C72-01D8D2A58B0B}"/>
              </a:ext>
            </a:extLst>
          </p:cNvPr>
          <p:cNvSpPr/>
          <p:nvPr/>
        </p:nvSpPr>
        <p:spPr>
          <a:xfrm>
            <a:off x="1148080" y="4592320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DisplayData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4A89A-5F4A-3EAB-C67A-644B8C1A2BE4}"/>
              </a:ext>
            </a:extLst>
          </p:cNvPr>
          <p:cNvCxnSpPr>
            <a:stCxn id="2" idx="1"/>
            <a:endCxn id="4" idx="0"/>
          </p:cNvCxnSpPr>
          <p:nvPr/>
        </p:nvCxnSpPr>
        <p:spPr>
          <a:xfrm flipH="1">
            <a:off x="3418840" y="2227629"/>
            <a:ext cx="1143000" cy="7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E1835-8E2B-2B21-89E2-A70E276F530F}"/>
              </a:ext>
            </a:extLst>
          </p:cNvPr>
          <p:cNvCxnSpPr/>
          <p:nvPr/>
        </p:nvCxnSpPr>
        <p:spPr>
          <a:xfrm flipH="1">
            <a:off x="2372360" y="3864101"/>
            <a:ext cx="1046480" cy="7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96627-F844-E3FC-A643-5396DA21BE91}"/>
              </a:ext>
            </a:extLst>
          </p:cNvPr>
          <p:cNvSpPr/>
          <p:nvPr/>
        </p:nvSpPr>
        <p:spPr>
          <a:xfrm>
            <a:off x="7305040" y="3161410"/>
            <a:ext cx="293624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DisplayTwo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2126B2-8EEA-44F0-4EEC-5F33422DA2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98080" y="2193606"/>
            <a:ext cx="1275080" cy="96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1D471-A6A1-49C9-883B-995DAA35FDAF}"/>
              </a:ext>
            </a:extLst>
          </p:cNvPr>
          <p:cNvSpPr/>
          <p:nvPr/>
        </p:nvSpPr>
        <p:spPr>
          <a:xfrm>
            <a:off x="421629" y="1282649"/>
            <a:ext cx="10661432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Collection of data that resides inside your component.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State is used so that a component can keep track of information in between any renders that it does.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States are the objects which determine components rendering and </a:t>
            </a:r>
            <a:r>
              <a:rPr lang="en-IN" sz="2400" dirty="0" err="1"/>
              <a:t>behavior</a:t>
            </a:r>
            <a:r>
              <a:rPr lang="en-IN" sz="2400" dirty="0"/>
              <a:t>. 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They are mutable unlike the props and create dynamic and interactive components. 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IN" sz="2400" dirty="0"/>
              <a:t>They are accessed via </a:t>
            </a:r>
            <a:r>
              <a:rPr lang="en-IN" sz="2400" dirty="0" err="1"/>
              <a:t>this.state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565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 E</a:t>
            </a:r>
            <a:r>
              <a:rPr lang="en-IN" sz="2800" b="1" dirty="0"/>
              <a:t>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22579"/>
            <a:ext cx="110539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W</a:t>
            </a:r>
            <a:r>
              <a:rPr lang="en-US" sz="2400" cap="none" dirty="0">
                <a:latin typeface="+mn-lt"/>
              </a:rPr>
              <a:t>hat is JavaScript Engine: </a:t>
            </a:r>
            <a:r>
              <a:rPr lang="en-IN" sz="2400" cap="none" dirty="0">
                <a:latin typeface="+mn-lt"/>
              </a:rPr>
              <a:t>Computer do not understand the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+mn-lt"/>
              </a:rPr>
              <a:t>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engine takes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, and converts it into something it does   	  understand- machine code.</a:t>
            </a:r>
            <a:endParaRPr lang="en-US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+mn-lt"/>
              </a:rPr>
              <a:t>  Types of JavaScript Runtime engine.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cap="none" dirty="0">
                <a:latin typeface="+mn-lt"/>
              </a:rPr>
              <a:t>    e.g.    Chrome: V8 engine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latin typeface="+mn-lt"/>
              </a:rPr>
              <a:t>	     Mozilla: </a:t>
            </a:r>
            <a:r>
              <a:rPr lang="en-US" sz="2400" cap="none" dirty="0" err="1">
                <a:latin typeface="+mn-lt"/>
              </a:rPr>
              <a:t>SpiderMonkey</a:t>
            </a:r>
            <a:endParaRPr lang="en-US" sz="2400" cap="none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Factories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9D02-0BD8-144C-136B-5CB6D008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821684"/>
            <a:ext cx="4501873" cy="17925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F9B561-F137-ED4B-8924-736D619218AF}"/>
              </a:ext>
            </a:extLst>
          </p:cNvPr>
          <p:cNvSpPr/>
          <p:nvPr/>
        </p:nvSpPr>
        <p:spPr>
          <a:xfrm>
            <a:off x="421629" y="1282649"/>
            <a:ext cx="1066143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2400" dirty="0"/>
              <a:t>This is React 0.12.</a:t>
            </a:r>
          </a:p>
          <a:p>
            <a:pPr marL="488950" lvl="0" indent="-342900">
              <a:lnSpc>
                <a:spcPct val="150000"/>
              </a:lnSpc>
              <a:buSzPts val="1300"/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1FC9-DBEF-E6E1-EAFA-C42AEC4C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56" y="3925260"/>
            <a:ext cx="4695825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75EAF-446F-B40B-1A48-B3D37E526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445" y="5420093"/>
            <a:ext cx="2590800" cy="6762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ADD589-AA27-E2E8-D27C-86A118E85743}"/>
              </a:ext>
            </a:extLst>
          </p:cNvPr>
          <p:cNvCxnSpPr/>
          <p:nvPr/>
        </p:nvCxnSpPr>
        <p:spPr>
          <a:xfrm>
            <a:off x="5588000" y="2803289"/>
            <a:ext cx="1178560" cy="98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F35B1-0ADF-61F8-4E46-E73BED8CA8A4}"/>
              </a:ext>
            </a:extLst>
          </p:cNvPr>
          <p:cNvCxnSpPr>
            <a:cxnSpLocks/>
          </p:cNvCxnSpPr>
          <p:nvPr/>
        </p:nvCxnSpPr>
        <p:spPr>
          <a:xfrm flipH="1">
            <a:off x="5612245" y="4801560"/>
            <a:ext cx="1270000" cy="65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5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Factories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26035-C377-DE78-8D51-2DB570AD3F14}"/>
              </a:ext>
            </a:extLst>
          </p:cNvPr>
          <p:cNvSpPr txBox="1"/>
          <p:nvPr/>
        </p:nvSpPr>
        <p:spPr>
          <a:xfrm>
            <a:off x="694862" y="1438799"/>
            <a:ext cx="410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With JSX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259E-A309-A5FC-8A98-F4B21B38CC7B}"/>
              </a:ext>
            </a:extLst>
          </p:cNvPr>
          <p:cNvSpPr txBox="1"/>
          <p:nvPr/>
        </p:nvSpPr>
        <p:spPr>
          <a:xfrm>
            <a:off x="928542" y="4008405"/>
            <a:ext cx="397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Without JSX</a:t>
            </a:r>
            <a:endParaRPr lang="en-IN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85C031-33D1-76EB-8F74-666D384E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82" y="2036790"/>
            <a:ext cx="4041236" cy="16256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88CEF-A0D1-5E04-1BA1-9F6469E2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80" y="4950507"/>
            <a:ext cx="5568872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JSX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3AE3A-2853-09F0-6C8B-9082492EDE5F}"/>
              </a:ext>
            </a:extLst>
          </p:cNvPr>
          <p:cNvSpPr txBox="1"/>
          <p:nvPr/>
        </p:nvSpPr>
        <p:spPr>
          <a:xfrm>
            <a:off x="508000" y="1199938"/>
            <a:ext cx="105359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Fundamentally, JSX just provides syntactic sugar for the </a:t>
            </a:r>
            <a:r>
              <a:rPr lang="en-US" sz="2400" dirty="0" err="1">
                <a:effectLst/>
              </a:rPr>
              <a:t>React.createElement</a:t>
            </a:r>
            <a:r>
              <a:rPr lang="en-US" sz="2400" dirty="0">
                <a:effectLst/>
              </a:rPr>
              <a:t>(component, props, ...children)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Using Dot Notation for JSX Type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User-Defined Components Must Be Capitalized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JSX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JSX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</a:rPr>
              <a:t>Passing props</a:t>
            </a:r>
          </a:p>
          <a:p>
            <a:endParaRPr lang="en-US" sz="2400" i="0" dirty="0">
              <a:effectLst/>
            </a:endParaRPr>
          </a:p>
          <a:p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38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12419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an open-source, cross-platform runtime environment  that is built on Google Chrome's JavaScript Engine(V8)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the platform needed for the React.js development.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 bundles a React application into a single file for easy  compilation using webpack.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 Link: </a:t>
            </a:r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NPM: NODE PACKAGE MANAGER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423373" y="1122579"/>
            <a:ext cx="1105396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Essential JavaScript development tools that help you build powerful applications using modern open source code.</a:t>
            </a:r>
            <a:endParaRPr lang="en-IN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Site Link: https://www.npmjs.com/</a:t>
            </a:r>
            <a:endParaRPr lang="en-US" sz="2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344525"/>
            <a:ext cx="1105396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Use Dependency Management tool (</a:t>
            </a:r>
            <a:r>
              <a:rPr lang="en-IN" sz="2400" dirty="0" err="1"/>
              <a:t>npm</a:t>
            </a:r>
            <a:r>
              <a:rPr lang="en-IN" sz="2400" dirty="0"/>
              <a:t> or yarn) 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We need a bundler (webpack)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Babel (</a:t>
            </a:r>
            <a:r>
              <a:rPr lang="en-IN" sz="2400" dirty="0" err="1"/>
              <a:t>Transcompiler</a:t>
            </a:r>
            <a:r>
              <a:rPr lang="en-IN" sz="2400" dirty="0"/>
              <a:t>) 	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Development Server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71241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 JavaScript library for building dynamic UI.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is an open-source, component-based front end library responsible only for the view layer of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ReactJS works as views using a component based system.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Building block of </a:t>
            </a:r>
            <a:r>
              <a:rPr lang="en-IN" sz="2400" dirty="0" err="1"/>
              <a:t>ReactJs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Basic Concepts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hlinkClick r:id="rId3"/>
              </a:rPr>
              <a:t>https://reactjs.org/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32195"/>
            <a:ext cx="110539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came into existence in 2011, when a software engineer(Jordan </a:t>
            </a:r>
            <a:r>
              <a:rPr lang="en-IN" sz="2400" dirty="0" err="1"/>
              <a:t>Walke</a:t>
            </a:r>
            <a:r>
              <a:rPr lang="en-IN" sz="2400" dirty="0"/>
              <a:t>) at  Facebook created the library </a:t>
            </a:r>
            <a:r>
              <a:rPr lang="en-IN" sz="2400" dirty="0" err="1"/>
              <a:t>ReactJs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Facebook decided to make it open source in May 2013.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 encapsulated components that manage their own state, then compose them to make complex UIs.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was initially developed and maintained by Facebook and was later used in its products like WhatsApp &amp; Instagram.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2755" y="2898867"/>
            <a:ext cx="57200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  REACT DOM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3298499" y="2327330"/>
            <a:ext cx="6302701" cy="1666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Install Visual Studio Code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939</Words>
  <Application>Microsoft Office PowerPoint</Application>
  <PresentationFormat>Widescreen</PresentationFormat>
  <Paragraphs>142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Lato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  <vt:lpstr>PowerPoint Presentation</vt:lpstr>
      <vt:lpstr>PowerPoint Presentation</vt:lpstr>
      <vt:lpstr>PowerPoint Presentation</vt:lpstr>
      <vt:lpstr>HTML</vt:lpstr>
      <vt:lpstr>HTML</vt:lpstr>
      <vt:lpstr>HTML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202</cp:revision>
  <dcterms:created xsi:type="dcterms:W3CDTF">2021-06-11T06:04:29Z</dcterms:created>
  <dcterms:modified xsi:type="dcterms:W3CDTF">2023-08-24T03:47:43Z</dcterms:modified>
</cp:coreProperties>
</file>