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2" r:id="rId3"/>
    <p:sldId id="273" r:id="rId4"/>
    <p:sldId id="272" r:id="rId5"/>
    <p:sldId id="292" r:id="rId6"/>
    <p:sldId id="280" r:id="rId7"/>
    <p:sldId id="282" r:id="rId8"/>
    <p:sldId id="277" r:id="rId9"/>
    <p:sldId id="283" r:id="rId10"/>
    <p:sldId id="290" r:id="rId11"/>
    <p:sldId id="291" r:id="rId12"/>
    <p:sldId id="2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94660"/>
  </p:normalViewPr>
  <p:slideViewPr>
    <p:cSldViewPr snapToGrid="0">
      <p:cViewPr>
        <p:scale>
          <a:sx n="66" d="100"/>
          <a:sy n="66" d="100"/>
        </p:scale>
        <p:origin x="39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25-08-2023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25-08-2023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23933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28961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98641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62472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839735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5561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05609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8994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25579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25-08-2023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25-08-2023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25-08-2023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25-08-2023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25-08-2023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25-08-2023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25-08-2023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25-08-2023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25-08-2023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25-08-2023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25-08-2023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25-08-2023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2156460"/>
            <a:ext cx="6302701" cy="25450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n-US" sz="2800" b="1" dirty="0">
              <a:solidFill>
                <a:schemeClr val="tx1"/>
              </a:solidFill>
            </a:endParaRPr>
          </a:p>
          <a:p>
            <a:pPr>
              <a:lnSpc>
                <a:spcPct val="150000"/>
              </a:lnSpc>
            </a:pPr>
            <a:r>
              <a:rPr lang="en-US" sz="2800" b="1" dirty="0">
                <a:solidFill>
                  <a:schemeClr val="tx1"/>
                </a:solidFill>
              </a:rPr>
              <a:t>Today’s Topics</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Intro Webpack</a:t>
            </a:r>
          </a:p>
          <a:p>
            <a:pPr marL="285750" indent="-285750">
              <a:buClr>
                <a:schemeClr val="tx1"/>
              </a:buClr>
              <a:buFont typeface="Arial" panose="020B0604020202020204" pitchFamily="34" charset="0"/>
              <a:buChar char="•"/>
            </a:pPr>
            <a:r>
              <a:rPr lang="en-IN" sz="2800" b="1" dirty="0">
                <a:solidFill>
                  <a:schemeClr val="tx1"/>
                </a:solidFill>
              </a:rPr>
              <a:t>List, Keys, Fragments</a:t>
            </a:r>
          </a:p>
          <a:p>
            <a:pPr marL="285750" indent="-285750">
              <a:buFont typeface="Arial" panose="020B0604020202020204" pitchFamily="34" charset="0"/>
              <a:buChar char="•"/>
            </a:pPr>
            <a:r>
              <a:rPr lang="en-IN" sz="2800" b="1" dirty="0">
                <a:solidFill>
                  <a:schemeClr val="tx1"/>
                </a:solidFill>
              </a:rPr>
              <a:t>React – Props</a:t>
            </a:r>
          </a:p>
          <a:p>
            <a:pPr marL="285750" indent="-285750">
              <a:buFont typeface="Arial" panose="020B0604020202020204" pitchFamily="34" charset="0"/>
              <a:buChar char="•"/>
            </a:pPr>
            <a:r>
              <a:rPr lang="en-IN" sz="2800" b="1" dirty="0">
                <a:solidFill>
                  <a:schemeClr val="tx1"/>
                </a:solidFill>
              </a:rPr>
              <a:t>Prop Validation</a:t>
            </a:r>
          </a:p>
          <a:p>
            <a:pPr marL="342900" indent="-342900" algn="ctr">
              <a:buFont typeface="Arial" panose="020B0604020202020204" pitchFamily="34" charset="0"/>
              <a:buChar char="•"/>
            </a:pP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latin typeface="Calibri" panose="020F0502020204030204" pitchFamily="34" charset="0"/>
                <a:cs typeface="Calibri" panose="020F0502020204030204" pitchFamily="34" charset="0"/>
              </a:rPr>
              <a:t>Webpack Loaders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282391"/>
          </a:xfrm>
          <a:prstGeom prst="rect">
            <a:avLst/>
          </a:prstGeom>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apple-system"/>
              </a:rPr>
              <a:t>Loaders are what webpack uses to handle and process different file types. Loaders dictate how certain file types should be preprocessed as they are imported/loaded.</a:t>
            </a:r>
          </a:p>
          <a:p>
            <a:pPr marL="342900" indent="-342900">
              <a:buFont typeface="Arial" panose="020B0604020202020204" pitchFamily="34" charset="0"/>
              <a:buChar char="•"/>
            </a:pPr>
            <a:endParaRPr lang="en-US"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i="0" dirty="0">
                <a:solidFill>
                  <a:srgbClr val="000000"/>
                </a:solidFill>
                <a:effectLst/>
                <a:latin typeface="-apple-system"/>
              </a:rPr>
              <a:t>babel-loader </a:t>
            </a:r>
            <a:r>
              <a:rPr lang="en-IN" sz="2400" b="0" i="0" dirty="0" err="1">
                <a:solidFill>
                  <a:srgbClr val="000000"/>
                </a:solidFill>
                <a:effectLst/>
                <a:latin typeface="-apple-system"/>
              </a:rPr>
              <a:t>transpiles</a:t>
            </a:r>
            <a:r>
              <a:rPr lang="en-IN" sz="2400" b="0" i="0" dirty="0">
                <a:solidFill>
                  <a:srgbClr val="000000"/>
                </a:solidFill>
                <a:effectLst/>
                <a:latin typeface="-apple-system"/>
              </a:rPr>
              <a:t> JavaScript code, sass-loader compiles SASS files to CSS, style-loader adds CSS to the DOM using style tags, etc.</a:t>
            </a:r>
          </a:p>
          <a:p>
            <a:pPr marL="342900" indent="-342900">
              <a:buFont typeface="Arial" panose="020B0604020202020204" pitchFamily="34" charset="0"/>
              <a:buChar char="•"/>
            </a:pPr>
            <a:endParaRPr lang="en-IN"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dirty="0">
                <a:solidFill>
                  <a:srgbClr val="000000"/>
                </a:solidFill>
                <a:effectLst/>
                <a:latin typeface="-apple-system"/>
                <a:cs typeface="Calibri" panose="020F0502020204030204" pitchFamily="34" charset="0"/>
              </a:rPr>
              <a:t>Read more on: https://dev.to/riyanegi/setting-up-webpack-5-with-react-and-babel-from-scratch-2021-271l</a:t>
            </a:r>
            <a:br>
              <a:rPr lang="en-US" sz="2400" b="0" dirty="0">
                <a:effectLst/>
                <a:latin typeface="Calibri" panose="020F0502020204030204" pitchFamily="34" charset="0"/>
                <a:cs typeface="Calibri" panose="020F0502020204030204" pitchFamily="34" charset="0"/>
              </a:rPr>
            </a:br>
            <a:endParaRPr lang="en-US" sz="2400" b="0" dirty="0">
              <a:effectLst/>
              <a:latin typeface="Calibri" panose="020F0502020204030204" pitchFamily="34" charset="0"/>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77686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LIST, KEYS, FRAGMENTS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Rectangle 7">
            <a:extLst>
              <a:ext uri="{FF2B5EF4-FFF2-40B4-BE49-F238E27FC236}">
                <a16:creationId xmlns:a16="http://schemas.microsoft.com/office/drawing/2014/main" id="{AE86662C-3033-4C99-9EBD-997FF7543EF8}"/>
              </a:ext>
            </a:extLst>
          </p:cNvPr>
          <p:cNvSpPr/>
          <p:nvPr/>
        </p:nvSpPr>
        <p:spPr>
          <a:xfrm>
            <a:off x="508000" y="1122579"/>
            <a:ext cx="11052319" cy="5170646"/>
          </a:xfrm>
          <a:prstGeom prst="rect">
            <a:avLst/>
          </a:prstGeom>
        </p:spPr>
        <p:txBody>
          <a:bodyPr wrap="square">
            <a:spAutoFit/>
          </a:bodyPr>
          <a:lstStyle/>
          <a:p>
            <a:r>
              <a:rPr lang="en-IN" sz="2200" b="1" dirty="0">
                <a:solidFill>
                  <a:srgbClr val="000000"/>
                </a:solidFill>
              </a:rPr>
              <a:t>List:</a:t>
            </a:r>
          </a:p>
          <a:p>
            <a:r>
              <a:rPr lang="en-IN" sz="2200" dirty="0">
                <a:solidFill>
                  <a:srgbClr val="000000"/>
                </a:solidFill>
              </a:rPr>
              <a:t>Lists are used to display data in an ordered format.</a:t>
            </a:r>
          </a:p>
          <a:p>
            <a:endParaRPr lang="en-IN" sz="2200" dirty="0">
              <a:solidFill>
                <a:srgbClr val="000000"/>
              </a:solidFill>
            </a:endParaRPr>
          </a:p>
          <a:p>
            <a:r>
              <a:rPr lang="en-IN" sz="2200" b="1" dirty="0">
                <a:solidFill>
                  <a:srgbClr val="000000"/>
                </a:solidFill>
              </a:rPr>
              <a:t>Key:</a:t>
            </a:r>
          </a:p>
          <a:p>
            <a:r>
              <a:rPr lang="en-IN" sz="2200" dirty="0"/>
              <a:t>A key is a unique identifier. In React, it is used to identify which items have changed, updated, or deleted from the Lists. It is useful when we dynamically create components or when the users alter the lists. It also helps to determine which components in a collection needs to be re-rendered instead of re-rendering the entire set of components every time.</a:t>
            </a:r>
          </a:p>
          <a:p>
            <a:endParaRPr lang="en-IN" sz="2200" dirty="0"/>
          </a:p>
          <a:p>
            <a:r>
              <a:rPr lang="en-IN" sz="2200" b="1" dirty="0"/>
              <a:t>Fragment:</a:t>
            </a:r>
          </a:p>
          <a:p>
            <a:r>
              <a:rPr lang="en-IN" sz="2200" dirty="0"/>
              <a:t>Fragments allow you to group a list of children without adding extra nodes to the DOM. It makes the execution of code faster as compared to the div tag. It takes less memory. Key is the only attributes that can be passed with the Fragments.</a:t>
            </a:r>
          </a:p>
          <a:p>
            <a:endParaRPr lang="en-IN" sz="2200" dirty="0"/>
          </a:p>
          <a:p>
            <a:endParaRPr lang="en-IN" sz="2200" b="1" dirty="0"/>
          </a:p>
        </p:txBody>
      </p:sp>
    </p:spTree>
    <p:extLst>
      <p:ext uri="{BB962C8B-B14F-4D97-AF65-F5344CB8AC3E}">
        <p14:creationId xmlns:p14="http://schemas.microsoft.com/office/powerpoint/2010/main" val="243760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PROPS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6" name="Rectangle 15">
            <a:extLst>
              <a:ext uri="{FF2B5EF4-FFF2-40B4-BE49-F238E27FC236}">
                <a16:creationId xmlns:a16="http://schemas.microsoft.com/office/drawing/2014/main" id="{3EA7F1A7-2186-413E-9272-4667D9A3413D}"/>
              </a:ext>
            </a:extLst>
          </p:cNvPr>
          <p:cNvSpPr/>
          <p:nvPr/>
        </p:nvSpPr>
        <p:spPr>
          <a:xfrm>
            <a:off x="508000" y="1242729"/>
            <a:ext cx="10661432" cy="3359061"/>
          </a:xfrm>
          <a:prstGeom prst="rect">
            <a:avLst/>
          </a:prstGeom>
        </p:spPr>
        <p:txBody>
          <a:bodyPr wrap="square">
            <a:spAutoFit/>
          </a:bodyPr>
          <a:lstStyle/>
          <a:p>
            <a:pPr marL="457200" lvl="0" indent="-311150">
              <a:lnSpc>
                <a:spcPct val="150000"/>
              </a:lnSpc>
              <a:buSzPts val="1300"/>
              <a:buChar char="●"/>
            </a:pPr>
            <a:r>
              <a:rPr lang="en-IN" sz="2400" dirty="0"/>
              <a:t>Props are basically properties passed as an argument in React Component.</a:t>
            </a:r>
          </a:p>
          <a:p>
            <a:pPr marL="457200" lvl="0" indent="-311150">
              <a:lnSpc>
                <a:spcPct val="150000"/>
              </a:lnSpc>
              <a:buSzPts val="1300"/>
              <a:buChar char="●"/>
            </a:pPr>
            <a:r>
              <a:rPr lang="en-IN" sz="2400" dirty="0"/>
              <a:t>This simply is shorthand for properties. </a:t>
            </a:r>
          </a:p>
          <a:p>
            <a:pPr marL="457200" lvl="0" indent="-311150">
              <a:lnSpc>
                <a:spcPct val="150000"/>
              </a:lnSpc>
              <a:buSzPts val="1300"/>
              <a:buChar char="●"/>
            </a:pPr>
            <a:r>
              <a:rPr lang="en-IN" sz="2400" dirty="0"/>
              <a:t>Props are how components talk/communicates to each other.</a:t>
            </a:r>
          </a:p>
          <a:p>
            <a:pPr marL="457200" lvl="0" indent="-311150">
              <a:lnSpc>
                <a:spcPct val="150000"/>
              </a:lnSpc>
              <a:buSzPts val="1300"/>
              <a:buChar char="●"/>
            </a:pPr>
            <a:r>
              <a:rPr lang="en-IN" sz="2400" dirty="0"/>
              <a:t>Props flow downwards from the parent component.</a:t>
            </a:r>
          </a:p>
          <a:p>
            <a:pPr marL="457200" lvl="0" indent="-311150">
              <a:lnSpc>
                <a:spcPct val="150000"/>
              </a:lnSpc>
              <a:buSzPts val="1300"/>
              <a:buChar char="●"/>
            </a:pPr>
            <a:r>
              <a:rPr lang="en-IN" sz="2400" dirty="0"/>
              <a:t>They are passed via HTML Attribute.</a:t>
            </a:r>
          </a:p>
          <a:p>
            <a:pPr marL="457200" lvl="0" indent="-311150">
              <a:lnSpc>
                <a:spcPct val="150000"/>
              </a:lnSpc>
              <a:buSzPts val="1300"/>
              <a:buChar char="●"/>
            </a:pPr>
            <a:r>
              <a:rPr lang="en-IN" sz="2400" dirty="0"/>
              <a:t>Props are immutable(not changing)</a:t>
            </a:r>
          </a:p>
        </p:txBody>
      </p:sp>
    </p:spTree>
    <p:extLst>
      <p:ext uri="{BB962C8B-B14F-4D97-AF65-F5344CB8AC3E}">
        <p14:creationId xmlns:p14="http://schemas.microsoft.com/office/powerpoint/2010/main" val="139048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STATE VS PROPS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CB31E51-5F49-4017-BBC2-A31A5CA814D2}"/>
              </a:ext>
            </a:extLst>
          </p:cNvPr>
          <p:cNvSpPr txBox="1"/>
          <p:nvPr/>
        </p:nvSpPr>
        <p:spPr>
          <a:xfrm>
            <a:off x="3307533" y="1834653"/>
            <a:ext cx="1009312" cy="461665"/>
          </a:xfrm>
          <a:prstGeom prst="rect">
            <a:avLst/>
          </a:prstGeom>
          <a:noFill/>
        </p:spPr>
        <p:txBody>
          <a:bodyPr wrap="square" rtlCol="0">
            <a:spAutoFit/>
          </a:bodyPr>
          <a:lstStyle/>
          <a:p>
            <a:r>
              <a:rPr lang="en-IN" sz="2400" b="1" dirty="0"/>
              <a:t>State</a:t>
            </a:r>
          </a:p>
        </p:txBody>
      </p:sp>
      <p:sp>
        <p:nvSpPr>
          <p:cNvPr id="11" name="TextBox 10">
            <a:extLst>
              <a:ext uri="{FF2B5EF4-FFF2-40B4-BE49-F238E27FC236}">
                <a16:creationId xmlns:a16="http://schemas.microsoft.com/office/drawing/2014/main" id="{340DC699-0396-4FC5-AD86-6C4A71399799}"/>
              </a:ext>
            </a:extLst>
          </p:cNvPr>
          <p:cNvSpPr txBox="1"/>
          <p:nvPr/>
        </p:nvSpPr>
        <p:spPr>
          <a:xfrm>
            <a:off x="7374607" y="1838748"/>
            <a:ext cx="1016571" cy="461665"/>
          </a:xfrm>
          <a:prstGeom prst="rect">
            <a:avLst/>
          </a:prstGeom>
          <a:noFill/>
        </p:spPr>
        <p:txBody>
          <a:bodyPr wrap="square" rtlCol="0">
            <a:spAutoFit/>
          </a:bodyPr>
          <a:lstStyle/>
          <a:p>
            <a:r>
              <a:rPr lang="en-IN" sz="2400" b="1" dirty="0"/>
              <a:t>Props</a:t>
            </a:r>
          </a:p>
        </p:txBody>
      </p:sp>
      <p:sp>
        <p:nvSpPr>
          <p:cNvPr id="17" name="TextBox 16">
            <a:extLst>
              <a:ext uri="{FF2B5EF4-FFF2-40B4-BE49-F238E27FC236}">
                <a16:creationId xmlns:a16="http://schemas.microsoft.com/office/drawing/2014/main" id="{50C990DC-235E-4BF8-A6BA-FCF7F0AC3A98}"/>
              </a:ext>
            </a:extLst>
          </p:cNvPr>
          <p:cNvSpPr txBox="1"/>
          <p:nvPr/>
        </p:nvSpPr>
        <p:spPr>
          <a:xfrm>
            <a:off x="1375056" y="2456097"/>
            <a:ext cx="5297714"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t>They are mutable.</a:t>
            </a:r>
          </a:p>
          <a:p>
            <a:pPr marL="342900" lvl="0" indent="-342900">
              <a:lnSpc>
                <a:spcPct val="150000"/>
              </a:lnSpc>
              <a:buFont typeface="Wingdings" panose="05000000000000000000" pitchFamily="2" charset="2"/>
              <a:buChar char="Ø"/>
            </a:pPr>
            <a:r>
              <a:rPr lang="en-IN" sz="2000" dirty="0"/>
              <a:t>Collection data that resides inside your component.</a:t>
            </a:r>
          </a:p>
          <a:p>
            <a:pPr marL="342900" lvl="0" indent="-342900">
              <a:lnSpc>
                <a:spcPct val="150000"/>
              </a:lnSpc>
              <a:buFont typeface="Wingdings" panose="05000000000000000000" pitchFamily="2" charset="2"/>
              <a:buChar char="Ø"/>
            </a:pPr>
            <a:r>
              <a:rPr lang="en-IN" sz="2000" dirty="0"/>
              <a:t>States are the objects which determine components rendering and behaviour. </a:t>
            </a:r>
          </a:p>
          <a:p>
            <a:pPr marL="342900" lvl="0" indent="-342900">
              <a:lnSpc>
                <a:spcPct val="150000"/>
              </a:lnSpc>
              <a:buFont typeface="Wingdings" panose="05000000000000000000" pitchFamily="2" charset="2"/>
              <a:buChar char="Ø"/>
            </a:pPr>
            <a:r>
              <a:rPr lang="en-IN" sz="2000" dirty="0"/>
              <a:t>They are accessed via </a:t>
            </a:r>
            <a:r>
              <a:rPr lang="en-IN" sz="2000" dirty="0" err="1"/>
              <a:t>this.state</a:t>
            </a:r>
            <a:endParaRPr lang="en-IN" sz="2000" dirty="0"/>
          </a:p>
        </p:txBody>
      </p:sp>
      <p:sp>
        <p:nvSpPr>
          <p:cNvPr id="18" name="TextBox 17">
            <a:extLst>
              <a:ext uri="{FF2B5EF4-FFF2-40B4-BE49-F238E27FC236}">
                <a16:creationId xmlns:a16="http://schemas.microsoft.com/office/drawing/2014/main" id="{99E8DEEF-E884-4C46-81D9-159FFEFD168F}"/>
              </a:ext>
            </a:extLst>
          </p:cNvPr>
          <p:cNvSpPr txBox="1"/>
          <p:nvPr/>
        </p:nvSpPr>
        <p:spPr>
          <a:xfrm>
            <a:off x="6672770" y="2493456"/>
            <a:ext cx="4989165"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t>They are immutable.</a:t>
            </a:r>
          </a:p>
          <a:p>
            <a:pPr marL="342900" lvl="0" indent="-342900">
              <a:lnSpc>
                <a:spcPct val="150000"/>
              </a:lnSpc>
              <a:buFont typeface="Wingdings" panose="05000000000000000000" pitchFamily="2" charset="2"/>
              <a:buChar char="Ø"/>
            </a:pPr>
            <a:r>
              <a:rPr lang="en-IN" sz="2000" dirty="0"/>
              <a:t>Medium through which components talk/communicates to each other.</a:t>
            </a:r>
          </a:p>
          <a:p>
            <a:pPr marL="342900" lvl="0" indent="-342900">
              <a:lnSpc>
                <a:spcPct val="150000"/>
              </a:lnSpc>
              <a:buFont typeface="Wingdings" panose="05000000000000000000" pitchFamily="2" charset="2"/>
              <a:buChar char="Ø"/>
            </a:pPr>
            <a:r>
              <a:rPr lang="en-IN" sz="2000" dirty="0"/>
              <a:t>Props flow downwards from the parent component.</a:t>
            </a:r>
          </a:p>
          <a:p>
            <a:pPr marL="342900" lvl="0" indent="-342900">
              <a:lnSpc>
                <a:spcPct val="150000"/>
              </a:lnSpc>
              <a:buFont typeface="Wingdings" panose="05000000000000000000" pitchFamily="2" charset="2"/>
              <a:buChar char="Ø"/>
            </a:pPr>
            <a:r>
              <a:rPr lang="en-IN" sz="2000" dirty="0"/>
              <a:t>They are passed via HTML Attribute.</a:t>
            </a:r>
          </a:p>
        </p:txBody>
      </p:sp>
      <p:cxnSp>
        <p:nvCxnSpPr>
          <p:cNvPr id="20" name="Straight Connector 19">
            <a:extLst>
              <a:ext uri="{FF2B5EF4-FFF2-40B4-BE49-F238E27FC236}">
                <a16:creationId xmlns:a16="http://schemas.microsoft.com/office/drawing/2014/main" id="{27185A67-9DBD-4B09-8F7E-8E3CF536FA68}"/>
              </a:ext>
            </a:extLst>
          </p:cNvPr>
          <p:cNvCxnSpPr/>
          <p:nvPr/>
        </p:nvCxnSpPr>
        <p:spPr>
          <a:xfrm>
            <a:off x="6193914" y="2344819"/>
            <a:ext cx="29029" cy="332616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01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TYPECHECKING</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
            <a:extLst>
              <a:ext uri="{FF2B5EF4-FFF2-40B4-BE49-F238E27FC236}">
                <a16:creationId xmlns:a16="http://schemas.microsoft.com/office/drawing/2014/main" id="{0188D785-1207-41BB-A5C3-0F6216DCC5EF}"/>
              </a:ext>
            </a:extLst>
          </p:cNvPr>
          <p:cNvSpPr>
            <a:spLocks noChangeArrowheads="1"/>
          </p:cNvSpPr>
          <p:nvPr/>
        </p:nvSpPr>
        <p:spPr bwMode="auto">
          <a:xfrm>
            <a:off x="508000" y="1199938"/>
            <a:ext cx="10928637" cy="280076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IN" sz="2400" dirty="0"/>
              <a:t>As your app grows, you can catch a lot of bugs with </a:t>
            </a:r>
            <a:r>
              <a:rPr lang="en-IN" sz="2400" dirty="0" err="1"/>
              <a:t>typechecking</a:t>
            </a:r>
            <a:r>
              <a:rPr lang="en-IN" sz="2400" dirty="0"/>
              <a:t>. </a:t>
            </a:r>
            <a:r>
              <a:rPr lang="en-IN" sz="2400" dirty="0">
                <a:solidFill>
                  <a:srgbClr val="000000"/>
                </a:solidFill>
                <a:latin typeface="-apple-system"/>
              </a:rPr>
              <a:t>React has some built-in </a:t>
            </a:r>
            <a:r>
              <a:rPr lang="en-IN" sz="2400" dirty="0" err="1">
                <a:solidFill>
                  <a:srgbClr val="000000"/>
                </a:solidFill>
                <a:latin typeface="-apple-system"/>
              </a:rPr>
              <a:t>typechecking</a:t>
            </a:r>
            <a:r>
              <a:rPr lang="en-IN" sz="2400" dirty="0">
                <a:solidFill>
                  <a:srgbClr val="000000"/>
                </a:solidFill>
                <a:latin typeface="-apple-system"/>
              </a:rPr>
              <a:t> abilities.</a:t>
            </a:r>
            <a:endParaRPr lang="en-IN" sz="2400" dirty="0"/>
          </a:p>
          <a:p>
            <a:pPr lvl="0" defTabSz="914400" eaLnBrk="0" fontAlgn="base" hangingPunct="0">
              <a:spcBef>
                <a:spcPct val="0"/>
              </a:spcBef>
              <a:spcAft>
                <a:spcPct val="0"/>
              </a:spcAft>
            </a:pP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IN" sz="2400" dirty="0" err="1"/>
              <a:t>PropTypes</a:t>
            </a: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IN" sz="2400" dirty="0"/>
              <a:t>Default Prop Values</a:t>
            </a:r>
          </a:p>
          <a:p>
            <a:pPr marL="342900" indent="-342900" defTabSz="914400" eaLnBrk="0" fontAlgn="base" hangingPunct="0">
              <a:spcBef>
                <a:spcPct val="0"/>
              </a:spcBef>
              <a:spcAft>
                <a:spcPct val="0"/>
              </a:spcAft>
              <a:buFont typeface="Arial" panose="020B0604020202020204" pitchFamily="34" charset="0"/>
              <a:buChar char="•"/>
            </a:pPr>
            <a:endParaRPr lang="en-IN" sz="2400" dirty="0"/>
          </a:p>
          <a:p>
            <a:pPr lvl="0" defTabSz="914400" eaLnBrk="0" fontAlgn="base" hangingPunct="0">
              <a:spcBef>
                <a:spcPct val="0"/>
              </a:spcBef>
              <a:spcAft>
                <a:spcPct val="0"/>
              </a:spcAft>
            </a:pPr>
            <a:endParaRPr kumimoji="0" lang="en-US" altLang="en-US" sz="3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4275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PROPS VALIDATION</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a:extLst>
              <a:ext uri="{FF2B5EF4-FFF2-40B4-BE49-F238E27FC236}">
                <a16:creationId xmlns:a16="http://schemas.microsoft.com/office/drawing/2014/main" id="{5C1363CF-FDFF-46EA-A13B-E2C29C6A43B6}"/>
              </a:ext>
            </a:extLst>
          </p:cNvPr>
          <p:cNvSpPr>
            <a:spLocks noChangeArrowheads="1"/>
          </p:cNvSpPr>
          <p:nvPr/>
        </p:nvSpPr>
        <p:spPr bwMode="auto">
          <a:xfrm>
            <a:off x="508000" y="1351507"/>
            <a:ext cx="10813142" cy="415498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IN" altLang="en-US" sz="2400" dirty="0"/>
              <a:t>It check the types of the properties that we pass to the component.</a:t>
            </a:r>
            <a:endParaRPr lang="en-US" altLang="en-US" sz="2400" dirty="0"/>
          </a:p>
          <a:p>
            <a:pPr lvl="0" defTabSz="914400" eaLnBrk="0" fontAlgn="base" hangingPunct="0">
              <a:spcBef>
                <a:spcPct val="0"/>
              </a:spcBef>
              <a:spcAft>
                <a:spcPct val="0"/>
              </a:spcAft>
            </a:pPr>
            <a:r>
              <a:rPr lang="en-IN" sz="2400" dirty="0"/>
              <a:t>Properties validation is a useful way to force the correct usage of the components. This will help during development to avoid future bugs and problems, once the app becomes larger. It also makes the code more readable.</a:t>
            </a:r>
          </a:p>
          <a:p>
            <a:pPr lvl="0" defTabSz="914400" eaLnBrk="0" fontAlgn="base" hangingPunct="0">
              <a:spcBef>
                <a:spcPct val="0"/>
              </a:spcBef>
              <a:spcAft>
                <a:spcPct val="0"/>
              </a:spcAft>
            </a:pPr>
            <a:endParaRPr kumimoji="0" lang="en-IN" altLang="en-US" sz="2400" b="1" i="0" u="none" strike="noStrike" cap="none" normalizeH="0" baseline="0" dirty="0">
              <a:ln>
                <a:noFill/>
              </a:ln>
              <a:solidFill>
                <a:schemeClr val="tx1"/>
              </a:solidFill>
              <a:effectLst/>
            </a:endParaRPr>
          </a:p>
          <a:p>
            <a:pPr lvl="0" defTabSz="914400" eaLnBrk="0" fontAlgn="base" hangingPunct="0">
              <a:spcBef>
                <a:spcPct val="0"/>
              </a:spcBef>
              <a:spcAft>
                <a:spcPct val="0"/>
              </a:spcAft>
            </a:pPr>
            <a:r>
              <a:rPr lang="en-IN" sz="2400" b="1" dirty="0" err="1"/>
              <a:t>propTypes</a:t>
            </a:r>
            <a:r>
              <a:rPr lang="en-IN" sz="2400" dirty="0"/>
              <a:t> is used for props Validation. If some of the props aren't using the correct type that we assigned, we will get a console warning.</a:t>
            </a:r>
          </a:p>
          <a:p>
            <a:pPr lvl="0" defTabSz="914400" eaLnBrk="0" fontAlgn="base" hangingPunct="0">
              <a:spcBef>
                <a:spcPct val="0"/>
              </a:spcBef>
              <a:spcAft>
                <a:spcPct val="0"/>
              </a:spcAft>
            </a:pPr>
            <a:endParaRPr kumimoji="0" lang="en-IN" altLang="en-US" sz="2400" b="1" i="0" u="none" strike="noStrike" cap="none" normalizeH="0" baseline="0" dirty="0">
              <a:ln>
                <a:noFill/>
              </a:ln>
              <a:solidFill>
                <a:schemeClr val="tx1"/>
              </a:solidFill>
              <a:effectLst/>
            </a:endParaRPr>
          </a:p>
          <a:p>
            <a:pPr lvl="0" defTabSz="914400" eaLnBrk="0" fontAlgn="base" hangingPunct="0">
              <a:spcBef>
                <a:spcPct val="0"/>
              </a:spcBef>
              <a:spcAft>
                <a:spcPct val="0"/>
              </a:spcAft>
            </a:pPr>
            <a:r>
              <a:rPr lang="en-IN" altLang="en-US" sz="2400" b="1" dirty="0"/>
              <a:t>Install: </a:t>
            </a:r>
            <a:r>
              <a:rPr lang="en-IN" altLang="en-US" sz="2400" b="1" dirty="0" err="1"/>
              <a:t>npm</a:t>
            </a:r>
            <a:r>
              <a:rPr lang="en-IN" altLang="en-US" sz="2400" b="1" dirty="0"/>
              <a:t> install --save prop-types</a:t>
            </a:r>
          </a:p>
          <a:p>
            <a:pPr lvl="0" defTabSz="914400" eaLnBrk="0" fontAlgn="base" hangingPunct="0">
              <a:spcBef>
                <a:spcPct val="0"/>
              </a:spcBef>
              <a:spcAft>
                <a:spcPct val="0"/>
              </a:spcAft>
            </a:pPr>
            <a:endParaRPr lang="en-IN" altLang="en-US" sz="2400" b="1" dirty="0"/>
          </a:p>
          <a:p>
            <a:pPr lvl="0" defTabSz="914400" eaLnBrk="0" fontAlgn="base" hangingPunct="0">
              <a:spcBef>
                <a:spcPct val="0"/>
              </a:spcBef>
              <a:spcAft>
                <a:spcPct val="0"/>
              </a:spcAft>
            </a:pPr>
            <a:endParaRPr lang="en-IN" altLang="en-US" sz="2400" b="1" dirty="0"/>
          </a:p>
        </p:txBody>
      </p:sp>
    </p:spTree>
    <p:extLst>
      <p:ext uri="{BB962C8B-B14F-4D97-AF65-F5344CB8AC3E}">
        <p14:creationId xmlns:p14="http://schemas.microsoft.com/office/powerpoint/2010/main" val="195378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FB55247-0A76-3E65-90AF-FA84902E83D0}"/>
              </a:ext>
            </a:extLst>
          </p:cNvPr>
          <p:cNvPicPr>
            <a:picLocks noChangeAspect="1"/>
          </p:cNvPicPr>
          <p:nvPr/>
        </p:nvPicPr>
        <p:blipFill>
          <a:blip r:embed="rId3"/>
          <a:stretch>
            <a:fillRect/>
          </a:stretch>
        </p:blipFill>
        <p:spPr>
          <a:xfrm>
            <a:off x="2206366" y="1242729"/>
            <a:ext cx="7779267" cy="5178853"/>
          </a:xfrm>
          <a:prstGeom prst="rect">
            <a:avLst/>
          </a:prstGeom>
        </p:spPr>
      </p:pic>
      <p:sp>
        <p:nvSpPr>
          <p:cNvPr id="2" name="TextBox 1">
            <a:extLst>
              <a:ext uri="{FF2B5EF4-FFF2-40B4-BE49-F238E27FC236}">
                <a16:creationId xmlns:a16="http://schemas.microsoft.com/office/drawing/2014/main" id="{5FA9DE04-5D3E-7651-2E8B-2F1C92275FF4}"/>
              </a:ext>
            </a:extLst>
          </p:cNvPr>
          <p:cNvSpPr txBox="1"/>
          <p:nvPr/>
        </p:nvSpPr>
        <p:spPr>
          <a:xfrm>
            <a:off x="508000" y="556568"/>
            <a:ext cx="6563360" cy="523220"/>
          </a:xfrm>
          <a:prstGeom prst="rect">
            <a:avLst/>
          </a:prstGeom>
          <a:noFill/>
        </p:spPr>
        <p:txBody>
          <a:bodyPr wrap="square" rtlCol="0">
            <a:spAutoFit/>
          </a:bodyPr>
          <a:lstStyle/>
          <a:p>
            <a:r>
              <a:rPr lang="en-US" sz="2800" b="1" dirty="0"/>
              <a:t>PROPS VALIDATION</a:t>
            </a:r>
            <a:endParaRPr lang="en-IN" sz="2800" b="1" dirty="0"/>
          </a:p>
        </p:txBody>
      </p:sp>
    </p:spTree>
    <p:extLst>
      <p:ext uri="{BB962C8B-B14F-4D97-AF65-F5344CB8AC3E}">
        <p14:creationId xmlns:p14="http://schemas.microsoft.com/office/powerpoint/2010/main" val="381051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Why not use Create React App Tool?</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3747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i="0" dirty="0">
                <a:solidFill>
                  <a:srgbClr val="000000"/>
                </a:solidFill>
                <a:effectLst/>
              </a:rPr>
              <a:t>Create React App comes with its disadvantages. Specifically, using Create React App makes it difficult to add custom build configurations. We could eject the application (stop hiding what is installed under the hood), but that defeats the point of Create React App. Create React App also adds a lot of abstraction and it is important to understand what is required to create/run a React application</a:t>
            </a:r>
            <a:r>
              <a:rPr lang="en-US" sz="2000" i="0" dirty="0">
                <a:solidFill>
                  <a:srgbClr val="000000"/>
                </a:solidFill>
                <a:effectLst/>
              </a:rPr>
              <a:t>.</a:t>
            </a:r>
            <a:r>
              <a:rPr lang="en-US" sz="2000" i="0" dirty="0">
                <a:solidFill>
                  <a:srgbClr val="202124"/>
                </a:solidFill>
                <a:effectLst/>
              </a:rPr>
              <a:t> Create React App (CRA) ships with webpack already under the hood, </a:t>
            </a:r>
            <a:r>
              <a:rPr lang="en-US" sz="2000" b="0" i="0" dirty="0">
                <a:solidFill>
                  <a:srgbClr val="202124"/>
                </a:solidFill>
                <a:effectLst/>
              </a:rPr>
              <a:t>but usually, we would need to add more configurations as our app grows. Luckily for us, we can create a webpack. config. </a:t>
            </a:r>
            <a:r>
              <a:rPr lang="en-US" sz="2000" b="0" i="0" dirty="0" err="1">
                <a:solidFill>
                  <a:srgbClr val="202124"/>
                </a:solidFill>
                <a:effectLst/>
              </a:rPr>
              <a:t>js</a:t>
            </a:r>
            <a:r>
              <a:rPr lang="en-US" sz="2000" b="0" i="0" dirty="0">
                <a:solidFill>
                  <a:srgbClr val="202124"/>
                </a:solidFill>
                <a:effectLst/>
              </a:rPr>
              <a:t> file and put our webpack configurations in there</a:t>
            </a:r>
            <a:br>
              <a:rPr lang="en-US" sz="2400" b="0" dirty="0">
                <a:effectLst/>
                <a:cs typeface="Calibri" panose="020F0502020204030204" pitchFamily="34" charset="0"/>
              </a:rPr>
            </a:br>
            <a:endParaRPr lang="en-US" sz="2400" b="0" dirty="0">
              <a:effectLst/>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270084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What is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2805063"/>
          </a:xfrm>
          <a:prstGeom prst="rect">
            <a:avLst/>
          </a:prstGeom>
        </p:spPr>
        <p:txBody>
          <a:bodyPr wrap="square">
            <a:spAutoFit/>
          </a:bodyPr>
          <a:lstStyle/>
          <a:p>
            <a:pPr marL="146050" lvl="0">
              <a:lnSpc>
                <a:spcPct val="150000"/>
              </a:lnSpc>
              <a:buSzPts val="1300"/>
            </a:pPr>
            <a:r>
              <a:rPr lang="en-US" sz="2400" b="0" i="0" dirty="0">
                <a:solidFill>
                  <a:srgbClr val="000000"/>
                </a:solidFill>
                <a:effectLst/>
                <a:latin typeface="-apple-system"/>
              </a:rPr>
              <a:t>Webpack takes files of different types such as JavaScript and front-end asset files (HTML, CSS, images, etc.) and packages them into a group of smaller files. Webpack also creates a dependency graph to import modules that are dependent on one another in the correct order. We could use alternatives such as </a:t>
            </a:r>
            <a:r>
              <a:rPr lang="en-US" sz="2400" b="0" i="0" dirty="0" err="1">
                <a:solidFill>
                  <a:srgbClr val="000000"/>
                </a:solidFill>
                <a:effectLst/>
                <a:latin typeface="-apple-system"/>
              </a:rPr>
              <a:t>Browserify</a:t>
            </a:r>
            <a:r>
              <a:rPr lang="en-US" sz="2400" b="0" i="0" dirty="0">
                <a:solidFill>
                  <a:srgbClr val="000000"/>
                </a:solidFill>
                <a:effectLst/>
                <a:latin typeface="-apple-system"/>
              </a:rPr>
              <a:t> or Gulp but webpack is the most widely used module bundler for React.</a:t>
            </a:r>
            <a:endParaRPr lang="en-IN" sz="2400" dirty="0"/>
          </a:p>
        </p:txBody>
      </p:sp>
    </p:spTree>
    <p:extLst>
      <p:ext uri="{BB962C8B-B14F-4D97-AF65-F5344CB8AC3E}">
        <p14:creationId xmlns:p14="http://schemas.microsoft.com/office/powerpoint/2010/main" val="149501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Setup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589072"/>
          </a:xfrm>
          <a:prstGeom prst="rect">
            <a:avLst/>
          </a:prstGeom>
        </p:spPr>
        <p:txBody>
          <a:bodyPr wrap="square">
            <a:spAutoFit/>
          </a:bodyPr>
          <a:lstStyle/>
          <a:p>
            <a:pPr marL="488950" lvl="0" indent="-342900">
              <a:lnSpc>
                <a:spcPct val="150000"/>
              </a:lnSpc>
              <a:buSzPct val="100000"/>
              <a:buFont typeface="Arial" panose="020B0604020202020204" pitchFamily="34" charset="0"/>
              <a:buChar char="•"/>
            </a:pPr>
            <a:r>
              <a:rPr lang="en-US" sz="2400" b="0" i="0" dirty="0">
                <a:solidFill>
                  <a:srgbClr val="000000"/>
                </a:solidFill>
                <a:effectLst/>
              </a:rPr>
              <a:t>Please refer </a:t>
            </a:r>
            <a:r>
              <a:rPr lang="en-US" sz="2400" b="0" i="0" dirty="0" err="1">
                <a:solidFill>
                  <a:srgbClr val="000000"/>
                </a:solidFill>
                <a:effectLst/>
              </a:rPr>
              <a:t>wepack</a:t>
            </a:r>
            <a:r>
              <a:rPr lang="en-US" sz="2400" b="0" i="0" dirty="0">
                <a:solidFill>
                  <a:srgbClr val="000000"/>
                </a:solidFill>
                <a:effectLst/>
              </a:rPr>
              <a:t>-setup and webpack-setup-explanation files.</a:t>
            </a:r>
            <a:endParaRPr lang="en-IN" sz="2400" dirty="0"/>
          </a:p>
        </p:txBody>
      </p:sp>
    </p:spTree>
    <p:extLst>
      <p:ext uri="{BB962C8B-B14F-4D97-AF65-F5344CB8AC3E}">
        <p14:creationId xmlns:p14="http://schemas.microsoft.com/office/powerpoint/2010/main" val="3103084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701</Words>
  <Application>Microsoft Office PowerPoint</Application>
  <PresentationFormat>Widescreen</PresentationFormat>
  <Paragraphs>71</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Garamond</vt:lpstr>
      <vt:lpstr>Wingdings</vt:lpstr>
      <vt:lpstr>Office Theme</vt:lpstr>
      <vt:lpstr> HTML </vt:lpstr>
      <vt:lpstr>PowerPoint Presentation</vt:lpstr>
      <vt:lpstr>HTML</vt:lpstr>
      <vt:lpstr>HTML</vt:lpstr>
      <vt:lpstr>HTML</vt:lpstr>
      <vt:lpstr>HTML</vt:lpstr>
      <vt:lpstr>HTML</vt:lpstr>
      <vt:lpstr>HTML</vt:lpstr>
      <vt:lpstr>PowerPoint Presentation</vt:lpstr>
      <vt:lpstr>HTML</vt:lpstr>
      <vt:lpstr>PowerPoint Presentation</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271</cp:revision>
  <dcterms:created xsi:type="dcterms:W3CDTF">2021-06-11T06:04:29Z</dcterms:created>
  <dcterms:modified xsi:type="dcterms:W3CDTF">2023-08-25T04:34:33Z</dcterms:modified>
</cp:coreProperties>
</file>