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62" r:id="rId4"/>
    <p:sldId id="277" r:id="rId5"/>
    <p:sldId id="278" r:id="rId6"/>
    <p:sldId id="333" r:id="rId7"/>
    <p:sldId id="334" r:id="rId8"/>
    <p:sldId id="335" r:id="rId9"/>
    <p:sldId id="282" r:id="rId10"/>
    <p:sldId id="281" r:id="rId11"/>
    <p:sldId id="290" r:id="rId12"/>
    <p:sldId id="276" r:id="rId13"/>
    <p:sldId id="329" r:id="rId14"/>
    <p:sldId id="2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varScale="1">
        <p:scale>
          <a:sx n="63" d="100"/>
          <a:sy n="63"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29-08-2023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29-08-2023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154658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0934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06616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61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85017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2749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6993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22993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307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629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29-08-2023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29-08-2023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29-08-2023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29-08-2023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29-08-2023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29-08-2023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29-08-2023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29-08-2023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29-08-2023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29-08-2023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29-08-2023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29-08-2023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rus/react-material-ui-carouse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reactjs.org/docs/react-component.html#getsnapshotbeforeupdate" TargetMode="External"/><Relationship Id="rId3" Type="http://schemas.openxmlformats.org/officeDocument/2006/relationships/hyperlink" Target="https://reactjs.org/docs/react-component.html#constructor" TargetMode="External"/><Relationship Id="rId7" Type="http://schemas.openxmlformats.org/officeDocument/2006/relationships/hyperlink" Target="https://reactjs.org/docs/react-component.html#shouldcomponentupdat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reactjs.org/docs/react-component.html#componentdidmount" TargetMode="External"/><Relationship Id="rId5" Type="http://schemas.openxmlformats.org/officeDocument/2006/relationships/hyperlink" Target="https://reactjs.org/docs/react-component.html#render" TargetMode="External"/><Relationship Id="rId4" Type="http://schemas.openxmlformats.org/officeDocument/2006/relationships/hyperlink" Target="https://reactjs.org/docs/react-component.html#static-getderivedstatefromprops" TargetMode="External"/><Relationship Id="rId9" Type="http://schemas.openxmlformats.org/officeDocument/2006/relationships/hyperlink" Target="https://reactjs.org/docs/react-component.html#componentdidupdat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2605207"/>
            <a:ext cx="6302701" cy="1647586"/>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chemeClr val="tx1"/>
                </a:solidFill>
              </a:rPr>
              <a:t>Today’s Topics</a:t>
            </a:r>
          </a:p>
          <a:p>
            <a:pPr marL="285750" indent="-285750">
              <a:buFont typeface="Arial" panose="020B0604020202020204" pitchFamily="34" charset="0"/>
              <a:buChar char="•"/>
            </a:pPr>
            <a:r>
              <a:rPr lang="en-IN" sz="2800" b="1" dirty="0">
                <a:solidFill>
                  <a:schemeClr val="tx1"/>
                </a:solidFill>
              </a:rPr>
              <a:t>Lifecycle Component method</a:t>
            </a:r>
          </a:p>
          <a:p>
            <a:pPr marL="285750" indent="-285750">
              <a:buFont typeface="Arial" panose="020B0604020202020204" pitchFamily="34" charset="0"/>
              <a:buChar char="•"/>
            </a:pPr>
            <a:r>
              <a:rPr lang="en-IN" sz="2800" b="1" dirty="0">
                <a:solidFill>
                  <a:schemeClr val="tx1"/>
                </a:solidFill>
              </a:rPr>
              <a:t>JS </a:t>
            </a:r>
            <a:r>
              <a:rPr lang="en-IN" sz="2800" b="1">
                <a:solidFill>
                  <a:schemeClr val="tx1"/>
                </a:solidFill>
              </a:rPr>
              <a:t>Library Integration</a:t>
            </a: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HOOKS - </a:t>
            </a:r>
            <a:r>
              <a:rPr lang="en-IN" sz="2800" b="1" dirty="0" err="1"/>
              <a:t>useEffect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2">
            <a:extLst>
              <a:ext uri="{FF2B5EF4-FFF2-40B4-BE49-F238E27FC236}">
                <a16:creationId xmlns:a16="http://schemas.microsoft.com/office/drawing/2014/main" id="{4013D909-DC30-44B8-B283-DE04DB5DC5D4}"/>
              </a:ext>
            </a:extLst>
          </p:cNvPr>
          <p:cNvSpPr>
            <a:spLocks noChangeArrowheads="1"/>
          </p:cNvSpPr>
          <p:nvPr/>
        </p:nvSpPr>
        <p:spPr bwMode="auto">
          <a:xfrm>
            <a:off x="597234" y="1141121"/>
            <a:ext cx="9962738" cy="437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lnSpc>
                <a:spcPct val="150000"/>
              </a:lnSpc>
              <a:buFont typeface="Arial" panose="020B0604020202020204" pitchFamily="34" charset="0"/>
              <a:buChar char="•"/>
            </a:pPr>
            <a:r>
              <a:rPr lang="en-US" altLang="en-US" sz="2400" dirty="0">
                <a:latin typeface="+mn-lt"/>
              </a:rPr>
              <a:t>We don’t have lifecycle component in Function component. </a:t>
            </a:r>
            <a:r>
              <a:rPr lang="en-US" altLang="en-US" sz="2400" dirty="0" err="1">
                <a:latin typeface="+mn-lt"/>
              </a:rPr>
              <a:t>UseEffect</a:t>
            </a:r>
            <a:r>
              <a:rPr lang="en-US" altLang="en-US" sz="2400" dirty="0">
                <a:latin typeface="+mn-lt"/>
              </a:rPr>
              <a:t> is replacement of Lifecyle method for Function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err="1">
                <a:latin typeface="+mn-lt"/>
              </a:rPr>
              <a:t>u</a:t>
            </a:r>
            <a:r>
              <a:rPr kumimoji="0" lang="en-US" altLang="en-US" sz="2400" b="0" i="0" u="none" strike="noStrike" cap="none" normalizeH="0" baseline="0" dirty="0" err="1">
                <a:ln>
                  <a:noFill/>
                </a:ln>
                <a:effectLst/>
                <a:latin typeface="+mn-lt"/>
              </a:rPr>
              <a:t>seeffect</a:t>
            </a:r>
            <a:r>
              <a:rPr kumimoji="0" lang="en-US" altLang="en-US" sz="2400" b="0" i="0" u="none" strike="noStrike" cap="none" normalizeH="0" dirty="0">
                <a:ln>
                  <a:noFill/>
                </a:ln>
                <a:effectLst/>
                <a:latin typeface="+mn-lt"/>
              </a:rPr>
              <a:t> means manage the side effects. </a:t>
            </a:r>
            <a:r>
              <a:rPr lang="en-US" altLang="en-US" sz="2400" baseline="0" dirty="0">
                <a:latin typeface="+mn-lt"/>
              </a:rPr>
              <a:t>Side effect is whenever</a:t>
            </a:r>
            <a:r>
              <a:rPr lang="en-US" altLang="en-US" sz="2400" dirty="0">
                <a:latin typeface="+mn-lt"/>
              </a:rPr>
              <a:t> you do something with state of a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effectLst/>
                <a:latin typeface="+mn-lt"/>
              </a:rPr>
              <a:t>useEffect</a:t>
            </a:r>
            <a:r>
              <a:rPr kumimoji="0" lang="en-US" altLang="en-US" sz="2400" b="0" i="0" u="none" strike="noStrike" cap="none" normalizeH="0" baseline="0" dirty="0">
                <a:ln>
                  <a:noFill/>
                </a:ln>
                <a:effectLst/>
                <a:latin typeface="+mn-lt"/>
              </a:rPr>
              <a:t> is the replacement of </a:t>
            </a:r>
            <a:r>
              <a:rPr kumimoji="0" lang="en-US" altLang="en-US" sz="2400" b="0" i="0" u="none" strike="noStrike" cap="none" normalizeH="0" baseline="0" dirty="0" err="1">
                <a:ln>
                  <a:noFill/>
                </a:ln>
                <a:effectLst/>
                <a:latin typeface="+mn-lt"/>
              </a:rPr>
              <a:t>ComponentDidMount</a:t>
            </a:r>
            <a:r>
              <a:rPr kumimoji="0" lang="en-US" altLang="en-US" sz="2400" b="0" i="0" u="none" strike="noStrike" cap="none" normalizeH="0" baseline="0" dirty="0">
                <a:ln>
                  <a:noFill/>
                </a:ln>
                <a:effectLst/>
                <a:latin typeface="+mn-lt"/>
              </a:rPr>
              <a:t>, </a:t>
            </a:r>
            <a:r>
              <a:rPr kumimoji="0" lang="en-US" altLang="en-US" sz="2400" b="0" i="0" u="none" strike="noStrike" cap="none" normalizeH="0" baseline="0" dirty="0" err="1">
                <a:ln>
                  <a:noFill/>
                </a:ln>
                <a:effectLst/>
                <a:latin typeface="+mn-lt"/>
              </a:rPr>
              <a:t>ComponentDidUpdate</a:t>
            </a:r>
            <a:r>
              <a:rPr kumimoji="0" lang="en-US" altLang="en-US" sz="2400" b="0" i="0" u="none" strike="noStrike" cap="none" normalizeH="0" baseline="0" dirty="0">
                <a:ln>
                  <a:noFill/>
                </a:ln>
                <a:effectLst/>
                <a:latin typeface="+mn-lt"/>
              </a:rPr>
              <a:t>,</a:t>
            </a:r>
            <a:r>
              <a:rPr kumimoji="0" lang="en-US" altLang="en-US" sz="2400" b="0" i="0" u="none" strike="noStrike" cap="none" normalizeH="0" dirty="0">
                <a:ln>
                  <a:noFill/>
                </a:ln>
                <a:effectLst/>
                <a:latin typeface="+mn-lt"/>
              </a:rPr>
              <a:t> </a:t>
            </a:r>
            <a:r>
              <a:rPr kumimoji="0" lang="en-US" altLang="en-US" sz="2400" b="0" i="0" u="none" strike="noStrike" cap="none" normalizeH="0" dirty="0" err="1">
                <a:ln>
                  <a:noFill/>
                </a:ln>
                <a:effectLst/>
                <a:latin typeface="+mn-lt"/>
              </a:rPr>
              <a:t>ComponentWillUnmount</a:t>
            </a:r>
            <a:r>
              <a:rPr kumimoji="0" lang="en-US" altLang="en-US" sz="2400" b="0" i="0" u="none" strike="noStrike" cap="none" normalizeH="0" dirty="0">
                <a:ln>
                  <a:noFill/>
                </a:ln>
                <a:effectLst/>
                <a:latin typeface="+mn-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a:latin typeface="+mn-lt"/>
              </a:rPr>
              <a:t>Command to install </a:t>
            </a:r>
            <a:r>
              <a:rPr lang="en-US" altLang="en-US" sz="2400" dirty="0" err="1">
                <a:latin typeface="+mn-lt"/>
              </a:rPr>
              <a:t>axios</a:t>
            </a:r>
            <a:r>
              <a:rPr lang="en-US" altLang="en-US" sz="2400" dirty="0">
                <a:latin typeface="+mn-lt"/>
              </a:rPr>
              <a:t>: </a:t>
            </a:r>
            <a:r>
              <a:rPr lang="en-US" altLang="en-US" sz="2400" dirty="0" err="1">
                <a:latin typeface="+mn-lt"/>
              </a:rPr>
              <a:t>n</a:t>
            </a:r>
            <a:r>
              <a:rPr kumimoji="0" lang="en-US" altLang="en-US" sz="2400" b="0" i="0" u="none" strike="noStrike" cap="none" normalizeH="0" dirty="0" err="1">
                <a:ln>
                  <a:noFill/>
                </a:ln>
                <a:effectLst/>
                <a:latin typeface="+mn-lt"/>
              </a:rPr>
              <a:t>pm</a:t>
            </a:r>
            <a:r>
              <a:rPr kumimoji="0" lang="en-US" altLang="en-US" sz="2400" b="0" i="0" u="none" strike="noStrike" cap="none" normalizeH="0" dirty="0">
                <a:ln>
                  <a:noFill/>
                </a:ln>
                <a:effectLst/>
                <a:latin typeface="+mn-lt"/>
              </a:rPr>
              <a:t>  install --save </a:t>
            </a:r>
            <a:r>
              <a:rPr kumimoji="0" lang="en-US" altLang="en-US" sz="2400" b="0" i="0" u="none" strike="noStrike" cap="none" normalizeH="0" dirty="0" err="1">
                <a:ln>
                  <a:noFill/>
                </a:ln>
                <a:effectLst/>
                <a:latin typeface="+mn-lt"/>
              </a:rPr>
              <a:t>axios</a:t>
            </a:r>
            <a:r>
              <a:rPr kumimoji="0" lang="en-US" altLang="en-US" sz="2400" b="0" i="0" u="none" strike="noStrike" cap="none" normalizeH="0" dirty="0">
                <a:ln>
                  <a:noFill/>
                </a:ln>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p:txBody>
      </p:sp>
    </p:spTree>
    <p:extLst>
      <p:ext uri="{BB962C8B-B14F-4D97-AF65-F5344CB8AC3E}">
        <p14:creationId xmlns:p14="http://schemas.microsoft.com/office/powerpoint/2010/main" val="2490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8501246" cy="523220"/>
          </a:xfrm>
          <a:prstGeom prst="rect">
            <a:avLst/>
          </a:prstGeom>
          <a:noFill/>
        </p:spPr>
        <p:txBody>
          <a:bodyPr wrap="square" rtlCol="0">
            <a:spAutoFit/>
          </a:bodyPr>
          <a:lstStyle/>
          <a:p>
            <a:r>
              <a:rPr lang="en-US" sz="2800" b="1" dirty="0" err="1"/>
              <a:t>Axios</a:t>
            </a:r>
            <a:endParaRPr lang="en-IN" sz="2800" b="1" i="0" dirty="0">
              <a:solidFill>
                <a:schemeClr val="tx1"/>
              </a:solidFill>
              <a:effectLst/>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D489185-CE74-44C2-9E69-A2CDC7E8F01C}"/>
              </a:ext>
            </a:extLst>
          </p:cNvPr>
          <p:cNvSpPr txBox="1"/>
          <p:nvPr/>
        </p:nvSpPr>
        <p:spPr>
          <a:xfrm>
            <a:off x="623776" y="1261271"/>
            <a:ext cx="9711070" cy="2805063"/>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400" b="0" i="0" dirty="0" err="1">
                <a:solidFill>
                  <a:srgbClr val="555555"/>
                </a:solidFill>
                <a:effectLst/>
              </a:rPr>
              <a:t>Axios</a:t>
            </a:r>
            <a:r>
              <a:rPr lang="en-US" sz="2400" b="0" i="0" dirty="0">
                <a:solidFill>
                  <a:srgbClr val="555555"/>
                </a:solidFill>
                <a:effectLst/>
              </a:rPr>
              <a:t> is a modern, Promise-based HTTP client library.</a:t>
            </a:r>
          </a:p>
          <a:p>
            <a:pPr marL="342900" indent="-342900">
              <a:lnSpc>
                <a:spcPct val="150000"/>
              </a:lnSpc>
              <a:buFont typeface="Wingdings" panose="05000000000000000000" pitchFamily="2" charset="2"/>
              <a:buChar char="§"/>
            </a:pPr>
            <a:r>
              <a:rPr lang="en-US" sz="2400" b="0" i="0" dirty="0">
                <a:solidFill>
                  <a:srgbClr val="555555"/>
                </a:solidFill>
                <a:effectLst/>
              </a:rPr>
              <a:t> This means that </a:t>
            </a:r>
            <a:r>
              <a:rPr lang="en-US" sz="2400" b="0" i="0" dirty="0" err="1">
                <a:solidFill>
                  <a:srgbClr val="555555"/>
                </a:solidFill>
                <a:effectLst/>
              </a:rPr>
              <a:t>Axios</a:t>
            </a:r>
            <a:r>
              <a:rPr lang="en-US" sz="2400" b="0" i="0" dirty="0">
                <a:solidFill>
                  <a:srgbClr val="555555"/>
                </a:solidFill>
                <a:effectLst/>
              </a:rPr>
              <a:t> is used to send an HTTP request and handle their responses, all using JavaScript's promises. </a:t>
            </a:r>
          </a:p>
          <a:p>
            <a:pPr marL="342900" indent="-342900">
              <a:lnSpc>
                <a:spcPct val="150000"/>
              </a:lnSpc>
              <a:buFont typeface="Wingdings" panose="05000000000000000000" pitchFamily="2" charset="2"/>
              <a:buChar char="§"/>
            </a:pPr>
            <a:r>
              <a:rPr lang="en-US" sz="2400" b="0" i="0" dirty="0" err="1">
                <a:solidFill>
                  <a:srgbClr val="555555"/>
                </a:solidFill>
                <a:effectLst/>
              </a:rPr>
              <a:t>Axios</a:t>
            </a:r>
            <a:r>
              <a:rPr lang="en-US" sz="2400" b="0" i="0" dirty="0">
                <a:solidFill>
                  <a:srgbClr val="555555"/>
                </a:solidFill>
                <a:effectLst/>
              </a:rPr>
              <a:t> supports both Node.js and JavaScript in the browser.</a:t>
            </a:r>
          </a:p>
          <a:p>
            <a:pPr marL="342900" indent="-342900">
              <a:lnSpc>
                <a:spcPct val="150000"/>
              </a:lnSpc>
              <a:buFont typeface="Wingdings" panose="05000000000000000000" pitchFamily="2" charset="2"/>
              <a:buChar char="§"/>
            </a:pPr>
            <a:r>
              <a:rPr lang="en-US" sz="2400" dirty="0" err="1">
                <a:solidFill>
                  <a:srgbClr val="555555"/>
                </a:solidFill>
              </a:rPr>
              <a:t>npm</a:t>
            </a:r>
            <a:r>
              <a:rPr lang="en-US" sz="2400" dirty="0">
                <a:solidFill>
                  <a:srgbClr val="555555"/>
                </a:solidFill>
              </a:rPr>
              <a:t> install --save </a:t>
            </a:r>
            <a:r>
              <a:rPr lang="en-US" sz="2400" dirty="0" err="1">
                <a:solidFill>
                  <a:srgbClr val="555555"/>
                </a:solidFill>
              </a:rPr>
              <a:t>axios</a:t>
            </a:r>
            <a:endParaRPr lang="en-US" sz="2400" i="0" dirty="0">
              <a:solidFill>
                <a:srgbClr val="000000"/>
              </a:solidFill>
              <a:effectLst/>
            </a:endParaRPr>
          </a:p>
        </p:txBody>
      </p:sp>
    </p:spTree>
    <p:extLst>
      <p:ext uri="{BB962C8B-B14F-4D97-AF65-F5344CB8AC3E}">
        <p14:creationId xmlns:p14="http://schemas.microsoft.com/office/powerpoint/2010/main" val="230850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10464800" cy="523220"/>
          </a:xfrm>
          <a:prstGeom prst="rect">
            <a:avLst/>
          </a:prstGeom>
          <a:noFill/>
        </p:spPr>
        <p:txBody>
          <a:bodyPr wrap="square" rtlCol="0">
            <a:spAutoFit/>
          </a:bodyPr>
          <a:lstStyle/>
          <a:p>
            <a:r>
              <a:rPr lang="en-US" sz="2800" b="1" dirty="0">
                <a:effectLst/>
              </a:rPr>
              <a:t>JavaScript Library Integration: </a:t>
            </a:r>
            <a:r>
              <a:rPr lang="en-US" sz="2800" b="1" dirty="0" err="1">
                <a:effectLst/>
              </a:rPr>
              <a:t>Lodash</a:t>
            </a:r>
            <a:endParaRPr lang="en-US" sz="2800" b="1" dirty="0">
              <a:effectLst/>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507999" y="1339056"/>
            <a:ext cx="11389591" cy="4524315"/>
          </a:xfrm>
          <a:prstGeom prst="rect">
            <a:avLst/>
          </a:prstGeom>
          <a:noFill/>
        </p:spPr>
        <p:txBody>
          <a:bodyPr wrap="square">
            <a:spAutoFit/>
          </a:bodyPr>
          <a:lstStyle/>
          <a:p>
            <a:pPr marL="342900" indent="-342900">
              <a:buFont typeface="Arial" panose="020B0604020202020204" pitchFamily="34" charset="0"/>
              <a:buChar char="•"/>
            </a:pPr>
            <a:r>
              <a:rPr lang="en-US" sz="2400" dirty="0"/>
              <a:t>It is a superset of underscores.</a:t>
            </a:r>
          </a:p>
          <a:p>
            <a:pPr marL="342900" indent="-342900">
              <a:buFont typeface="Arial" panose="020B0604020202020204" pitchFamily="34" charset="0"/>
              <a:buChar char="•"/>
            </a:pPr>
            <a:r>
              <a:rPr lang="en-US" sz="2400" dirty="0"/>
              <a:t>It makes JavaScript easier by taking hassle out of working with arrays, numbers, strings, objects.</a:t>
            </a:r>
          </a:p>
          <a:p>
            <a:pPr marL="342900" indent="-342900">
              <a:buFont typeface="Arial" panose="020B0604020202020204" pitchFamily="34" charset="0"/>
              <a:buChar char="•"/>
            </a:pPr>
            <a:r>
              <a:rPr lang="en-US" sz="2400" dirty="0"/>
              <a:t>They are best when: Integrating, Working, Manipulating with arrays, objects, string.</a:t>
            </a:r>
          </a:p>
          <a:p>
            <a:pPr marL="342900" indent="-342900">
              <a:buFont typeface="Arial" panose="020B0604020202020204" pitchFamily="34" charset="0"/>
              <a:buChar char="•"/>
            </a:pPr>
            <a:r>
              <a:rPr lang="en-US" sz="2400" b="0" dirty="0">
                <a:effectLst/>
              </a:rPr>
              <a:t>Visit: </a:t>
            </a:r>
            <a:r>
              <a:rPr lang="en-US" sz="2400" b="0" dirty="0">
                <a:effectLst/>
                <a:hlinkClick r:id="rId3"/>
              </a:rPr>
              <a:t>https://lodash.com/</a:t>
            </a:r>
            <a:endParaRPr lang="en-US" sz="2400" dirty="0"/>
          </a:p>
          <a:p>
            <a:pPr marL="342900" indent="-342900">
              <a:buFont typeface="Arial" panose="020B0604020202020204" pitchFamily="34" charset="0"/>
              <a:buChar char="•"/>
            </a:pPr>
            <a:r>
              <a:rPr lang="en-US" sz="2400" b="0" dirty="0">
                <a:effectLst/>
              </a:rPr>
              <a:t>Install: </a:t>
            </a:r>
            <a:r>
              <a:rPr lang="en-IN" sz="2400" b="0" i="0" dirty="0" err="1">
                <a:effectLst/>
              </a:rPr>
              <a:t>npm</a:t>
            </a:r>
            <a:r>
              <a:rPr lang="en-IN" sz="2400" b="0" i="0" dirty="0">
                <a:effectLst/>
              </a:rPr>
              <a:t> </a:t>
            </a:r>
            <a:r>
              <a:rPr lang="en-IN" sz="2400" b="0" i="0" dirty="0" err="1">
                <a:effectLst/>
              </a:rPr>
              <a:t>i</a:t>
            </a:r>
            <a:r>
              <a:rPr lang="en-IN" sz="2400" b="0" i="0" dirty="0">
                <a:effectLst/>
              </a:rPr>
              <a:t> --save </a:t>
            </a:r>
            <a:r>
              <a:rPr lang="en-IN" sz="2400" b="0" i="0" dirty="0" err="1">
                <a:effectLst/>
              </a:rPr>
              <a:t>lodash</a:t>
            </a:r>
            <a:endParaRPr lang="en-IN" sz="2400" b="0" i="0" dirty="0">
              <a:effectLst/>
            </a:endParaRP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b="0" dirty="0">
              <a:effectLst/>
            </a:endParaRPr>
          </a:p>
          <a:p>
            <a:pPr marL="342900" indent="-342900">
              <a:buFont typeface="Arial" panose="020B0604020202020204" pitchFamily="34" charset="0"/>
              <a:buChar char="•"/>
            </a:pPr>
            <a:r>
              <a:rPr lang="en-IN" sz="2400" i="0" dirty="0">
                <a:solidFill>
                  <a:srgbClr val="111111"/>
                </a:solidFill>
                <a:effectLst/>
              </a:rPr>
              <a:t>React-Export-Excel: https://www.npmjs.com/package/react-export-excel</a:t>
            </a:r>
          </a:p>
          <a:p>
            <a:pPr marL="342900" indent="-342900">
              <a:buFont typeface="Arial" panose="020B0604020202020204" pitchFamily="34" charset="0"/>
              <a:buChar char="•"/>
            </a:pPr>
            <a:r>
              <a:rPr lang="en-IN" sz="2400" i="0" dirty="0">
                <a:solidFill>
                  <a:srgbClr val="111111"/>
                </a:solidFill>
                <a:effectLst/>
              </a:rPr>
              <a:t>react-image-magnify: https://ethanselzer.github.io/react-image-magnify/</a:t>
            </a:r>
          </a:p>
          <a:p>
            <a:pPr marL="342900" indent="-342900">
              <a:buFont typeface="Arial" panose="020B0604020202020204" pitchFamily="34" charset="0"/>
              <a:buChar char="•"/>
            </a:pPr>
            <a:r>
              <a:rPr lang="en-US" sz="2400" dirty="0">
                <a:effectLst/>
              </a:rPr>
              <a:t>moment.js, d3.js, recharts: https://recharts.org/?p=/en-US/examples/</a:t>
            </a:r>
            <a:br>
              <a:rPr lang="en-US" sz="2400" b="0" dirty="0">
                <a:effectLst/>
              </a:rPr>
            </a:br>
            <a:endParaRPr lang="en-US" sz="2400" b="0" dirty="0">
              <a:effectLst/>
            </a:endParaRPr>
          </a:p>
        </p:txBody>
      </p:sp>
    </p:spTree>
    <p:extLst>
      <p:ext uri="{BB962C8B-B14F-4D97-AF65-F5344CB8AC3E}">
        <p14:creationId xmlns:p14="http://schemas.microsoft.com/office/powerpoint/2010/main" val="259944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rPr>
              <a:t>Recharts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413329" y="1199938"/>
            <a:ext cx="11365341" cy="6001643"/>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02124"/>
                </a:solidFill>
                <a:effectLst/>
              </a:rPr>
              <a:t>Recharts is a Redefined chart library built with React and D3. The main purpose of this library is to help you to write charts in React applications without any pain. Main principles of Recharts are: Simply deploy with React components. Native SVG support, lightweight depending only on some D3 submodules.</a:t>
            </a:r>
          </a:p>
          <a:p>
            <a:pPr marL="342900" indent="-342900">
              <a:buFont typeface="Arial" panose="020B0604020202020204" pitchFamily="34" charset="0"/>
              <a:buChar char="•"/>
            </a:pPr>
            <a:endParaRPr lang="en-US" sz="2400" dirty="0">
              <a:solidFill>
                <a:srgbClr val="202124"/>
              </a:solidFill>
            </a:endParaRPr>
          </a:p>
          <a:p>
            <a:pPr marL="342900" indent="-342900">
              <a:buFont typeface="Arial" panose="020B0604020202020204" pitchFamily="34" charset="0"/>
              <a:buChar char="•"/>
            </a:pPr>
            <a:r>
              <a:rPr lang="en-US" sz="2400" dirty="0">
                <a:solidFill>
                  <a:srgbClr val="202124"/>
                </a:solidFill>
                <a:effectLst/>
              </a:rPr>
              <a:t>Install: </a:t>
            </a:r>
            <a:r>
              <a:rPr lang="en-IN" sz="2400" dirty="0" err="1">
                <a:solidFill>
                  <a:srgbClr val="333333"/>
                </a:solidFill>
                <a:effectLst/>
              </a:rPr>
              <a:t>npm</a:t>
            </a:r>
            <a:r>
              <a:rPr lang="en-IN" sz="2400" dirty="0">
                <a:solidFill>
                  <a:srgbClr val="333333"/>
                </a:solidFill>
                <a:effectLst/>
              </a:rPr>
              <a:t> install recharts</a:t>
            </a:r>
          </a:p>
          <a:p>
            <a:pPr marL="342900" indent="-342900">
              <a:buFont typeface="Arial" panose="020B0604020202020204" pitchFamily="34" charset="0"/>
              <a:buChar char="•"/>
            </a:pPr>
            <a:endParaRPr lang="en-IN" sz="2400" dirty="0">
              <a:solidFill>
                <a:srgbClr val="333333"/>
              </a:solidFill>
            </a:endParaRPr>
          </a:p>
          <a:p>
            <a:pPr marL="342900" indent="-342900">
              <a:buFont typeface="Arial" panose="020B0604020202020204" pitchFamily="34" charset="0"/>
              <a:buChar char="•"/>
            </a:pPr>
            <a:r>
              <a:rPr lang="en-IN" sz="2400" dirty="0">
                <a:solidFill>
                  <a:srgbClr val="333333"/>
                </a:solidFill>
              </a:rPr>
              <a:t>Carousel: </a:t>
            </a:r>
            <a:r>
              <a:rPr lang="en-US" sz="2400" b="1" dirty="0">
                <a:solidFill>
                  <a:schemeClr val="tx1"/>
                </a:solidFill>
                <a:latin typeface="Calibri" panose="020F0502020204030204" pitchFamily="34" charset="0"/>
                <a:cs typeface="Calibri" panose="020F0502020204030204" pitchFamily="34" charset="0"/>
                <a:hlinkClick r:id="rId3"/>
              </a:rPr>
              <a:t>https://github.com/Learus/react-material-ui-carousel</a:t>
            </a:r>
            <a:r>
              <a:rPr lang="en-US" sz="2400" b="1"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Canva.com</a:t>
            </a:r>
            <a:r>
              <a:rPr lang="en-US" sz="2400"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Banner Image: </a:t>
            </a:r>
            <a:r>
              <a:rPr lang="en-US" sz="2400" dirty="0">
                <a:solidFill>
                  <a:schemeClr val="tx1"/>
                </a:solidFill>
                <a:latin typeface="Calibri" panose="020F0502020204030204" pitchFamily="34" charset="0"/>
                <a:cs typeface="Calibri" panose="020F0502020204030204" pitchFamily="34" charset="0"/>
              </a:rPr>
              <a:t>(1350px * 650px)</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Card Image: 520px * 320px</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Parallex</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npm</a:t>
            </a:r>
            <a:r>
              <a:rPr lang="en-US" sz="2400" dirty="0">
                <a:latin typeface="Calibri" panose="020F0502020204030204" pitchFamily="34" charset="0"/>
                <a:cs typeface="Calibri" panose="020F0502020204030204" pitchFamily="34" charset="0"/>
              </a:rPr>
              <a:t> install –</a:t>
            </a:r>
            <a:r>
              <a:rPr lang="en-US" sz="2400" dirty="0">
                <a:cs typeface="Calibri" panose="020F0502020204030204" pitchFamily="34" charset="0"/>
              </a:rPr>
              <a:t>save </a:t>
            </a:r>
            <a:r>
              <a:rPr lang="en-IN" sz="2400" b="0" dirty="0">
                <a:effectLst/>
              </a:rPr>
              <a:t>react-parallax</a:t>
            </a:r>
          </a:p>
          <a:p>
            <a:r>
              <a:rPr lang="en-IN" sz="2400" b="0" dirty="0">
                <a:effectLst/>
              </a:rPr>
              <a:t>https://codesandbox.io/embed/r0yEkozrw?view=preview</a:t>
            </a:r>
          </a:p>
          <a:p>
            <a:pPr marL="342900" indent="-342900">
              <a:buFont typeface="Arial" panose="020B0604020202020204" pitchFamily="34" charset="0"/>
              <a:buChar char="•"/>
            </a:pPr>
            <a:endParaRPr lang="en-IN" sz="2400" b="0" dirty="0">
              <a:effectLst/>
            </a:endParaRPr>
          </a:p>
        </p:txBody>
      </p:sp>
    </p:spTree>
    <p:extLst>
      <p:ext uri="{BB962C8B-B14F-4D97-AF65-F5344CB8AC3E}">
        <p14:creationId xmlns:p14="http://schemas.microsoft.com/office/powerpoint/2010/main" val="71979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HOOKS – </a:t>
            </a:r>
            <a:r>
              <a:rPr lang="en-US" sz="2800" b="1" dirty="0" err="1"/>
              <a:t>useState</a:t>
            </a:r>
            <a:r>
              <a:rPr lang="en-US" sz="2800" b="1" dirty="0"/>
              <a: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FB8900A-8BB8-4255-8306-4546C5C835A7}"/>
              </a:ext>
            </a:extLst>
          </p:cNvPr>
          <p:cNvSpPr/>
          <p:nvPr/>
        </p:nvSpPr>
        <p:spPr>
          <a:xfrm>
            <a:off x="349139" y="1216311"/>
            <a:ext cx="11335988" cy="4467057"/>
          </a:xfrm>
          <a:prstGeom prst="rect">
            <a:avLst/>
          </a:prstGeom>
        </p:spPr>
        <p:txBody>
          <a:bodyPr wrap="square">
            <a:spAutoFit/>
          </a:bodyPr>
          <a:lstStyle/>
          <a:p>
            <a:pPr marL="457200" lvl="0" indent="-311150">
              <a:lnSpc>
                <a:spcPct val="150000"/>
              </a:lnSpc>
              <a:buSzPts val="1300"/>
              <a:buChar char="●"/>
            </a:pPr>
            <a:r>
              <a:rPr lang="en-IN" sz="2400" dirty="0"/>
              <a:t>A Hook is a special function that lets you “hook into” React features. For example, </a:t>
            </a:r>
            <a:r>
              <a:rPr lang="en-IN" sz="2400" dirty="0" err="1"/>
              <a:t>useState</a:t>
            </a:r>
            <a:r>
              <a:rPr lang="en-IN" sz="2400" dirty="0"/>
              <a:t> is a Hook that lets you add React state to function components</a:t>
            </a:r>
          </a:p>
          <a:p>
            <a:pPr marL="457200" lvl="0" indent="-311150">
              <a:lnSpc>
                <a:spcPct val="150000"/>
              </a:lnSpc>
              <a:buSzPts val="1300"/>
              <a:buChar char="●"/>
            </a:pPr>
            <a:r>
              <a:rPr lang="en-IN" sz="2400" dirty="0"/>
              <a:t> If you write a function component and realize you need to add some state to it, previously you had to convert it to a class. Now you can use a Hook inside the existing function component. </a:t>
            </a:r>
          </a:p>
          <a:p>
            <a:pPr marL="457200" lvl="0" indent="-311150">
              <a:lnSpc>
                <a:spcPct val="150000"/>
              </a:lnSpc>
              <a:buSzPts val="1300"/>
              <a:buChar char="●"/>
            </a:pPr>
            <a:r>
              <a:rPr lang="en-IN" sz="2400" b="1" dirty="0"/>
              <a:t>What does </a:t>
            </a:r>
            <a:r>
              <a:rPr lang="en-IN" sz="2400" b="1" dirty="0" err="1"/>
              <a:t>useState</a:t>
            </a:r>
            <a:r>
              <a:rPr lang="en-IN" sz="2400" b="1" dirty="0"/>
              <a:t> do:</a:t>
            </a:r>
          </a:p>
          <a:p>
            <a:pPr marL="457200" lvl="0" indent="-311150">
              <a:lnSpc>
                <a:spcPct val="150000"/>
              </a:lnSpc>
              <a:buSzPts val="1300"/>
              <a:buChar char="●"/>
            </a:pPr>
            <a:r>
              <a:rPr lang="en-IN" sz="2400" b="1" dirty="0"/>
              <a:t>What does </a:t>
            </a:r>
            <a:r>
              <a:rPr lang="en-IN" sz="2400" b="1" dirty="0" err="1"/>
              <a:t>useState</a:t>
            </a:r>
            <a:r>
              <a:rPr lang="en-IN" sz="2400" b="1" dirty="0"/>
              <a:t> return:</a:t>
            </a:r>
          </a:p>
          <a:p>
            <a:pPr marL="457200" lvl="0" indent="-311150">
              <a:lnSpc>
                <a:spcPct val="150000"/>
              </a:lnSpc>
              <a:buSzPts val="1300"/>
              <a:buChar char="●"/>
            </a:pPr>
            <a:r>
              <a:rPr lang="en-IN" sz="24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pic>
        <p:nvPicPr>
          <p:cNvPr id="8" name="Google Shape;176;p24">
            <a:extLst>
              <a:ext uri="{FF2B5EF4-FFF2-40B4-BE49-F238E27FC236}">
                <a16:creationId xmlns:a16="http://schemas.microsoft.com/office/drawing/2014/main" id="{0925F778-305B-4798-80ED-4C7A41DD5E83}"/>
              </a:ext>
            </a:extLst>
          </p:cNvPr>
          <p:cNvPicPr preferRelativeResize="0"/>
          <p:nvPr/>
        </p:nvPicPr>
        <p:blipFill>
          <a:blip r:embed="rId3">
            <a:alphaModFix/>
          </a:blip>
          <a:stretch>
            <a:fillRect/>
          </a:stretch>
        </p:blipFill>
        <p:spPr>
          <a:xfrm>
            <a:off x="581192" y="1467516"/>
            <a:ext cx="11029616" cy="4833916"/>
          </a:xfrm>
          <a:prstGeom prst="rect">
            <a:avLst/>
          </a:prstGeom>
          <a:noFill/>
          <a:ln>
            <a:noFill/>
          </a:ln>
        </p:spPr>
      </p:pic>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839573"/>
            <a:ext cx="11526345" cy="4893647"/>
          </a:xfrm>
          <a:prstGeom prst="rect">
            <a:avLst/>
          </a:prstGeom>
          <a:noFill/>
        </p:spPr>
        <p:txBody>
          <a:bodyPr wrap="square">
            <a:spAutoFit/>
          </a:bodyPr>
          <a:lstStyle/>
          <a:p>
            <a:br>
              <a:rPr lang="en-US" sz="2400" b="0" dirty="0">
                <a:effectLst/>
              </a:rPr>
            </a:br>
            <a:r>
              <a:rPr lang="en-US" sz="2400" b="0" i="0" dirty="0">
                <a:solidFill>
                  <a:srgbClr val="202124"/>
                </a:solidFill>
                <a:effectLst/>
              </a:rPr>
              <a:t>Each component in React has a lifecycle which you can </a:t>
            </a:r>
            <a:r>
              <a:rPr lang="en-US" sz="2400" i="0" dirty="0">
                <a:solidFill>
                  <a:srgbClr val="202124"/>
                </a:solidFill>
                <a:effectLst/>
              </a:rPr>
              <a:t>monitor and manipulate during its three main phases</a:t>
            </a:r>
            <a:r>
              <a:rPr lang="en-US" sz="2400" b="0" i="0" dirty="0">
                <a:solidFill>
                  <a:srgbClr val="202124"/>
                </a:solidFill>
                <a:effectLst/>
              </a:rPr>
              <a:t>. The three phases are: Mounting, Updating, and Unmounting.</a:t>
            </a:r>
          </a:p>
          <a:p>
            <a:endParaRPr lang="en-US" sz="2400" dirty="0"/>
          </a:p>
          <a:p>
            <a:r>
              <a:rPr lang="en-US" sz="2400" b="1" dirty="0">
                <a:effectLst/>
              </a:rPr>
              <a:t>Mounting</a:t>
            </a:r>
          </a:p>
          <a:p>
            <a:r>
              <a:rPr lang="en-US" sz="2400" b="0" dirty="0">
                <a:effectLst/>
              </a:rPr>
              <a:t>These methods are called in the following order when an instance of a component is being created and inserted into the DOM:</a:t>
            </a:r>
          </a:p>
          <a:p>
            <a:endParaRPr lang="en-US" sz="2400" b="0" dirty="0">
              <a:effectLst/>
            </a:endParaRPr>
          </a:p>
          <a:p>
            <a:pPr marL="342900" indent="-342900">
              <a:buFont typeface="Arial" panose="020B0604020202020204" pitchFamily="34" charset="0"/>
              <a:buChar char="•"/>
            </a:pPr>
            <a:r>
              <a:rPr lang="en-US" sz="2400" b="0" dirty="0">
                <a:effectLst/>
              </a:rPr>
              <a:t>constructor()</a:t>
            </a: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componentDidMount</a:t>
            </a:r>
            <a:r>
              <a:rPr lang="en-US" sz="2400" b="0" dirty="0">
                <a:effectLst/>
              </a:rPr>
              <a:t>()</a:t>
            </a:r>
            <a:endParaRPr lang="en-US" sz="2400" dirty="0"/>
          </a:p>
          <a:p>
            <a:endParaRPr lang="en-US" sz="2400" b="0" dirty="0">
              <a:effectLst/>
            </a:endParaRPr>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0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1141121"/>
            <a:ext cx="11526345" cy="5262979"/>
          </a:xfrm>
          <a:prstGeom prst="rect">
            <a:avLst/>
          </a:prstGeom>
          <a:noFill/>
        </p:spPr>
        <p:txBody>
          <a:bodyPr wrap="square">
            <a:spAutoFit/>
          </a:bodyPr>
          <a:lstStyle/>
          <a:p>
            <a:r>
              <a:rPr lang="en-US" sz="2400" b="1" dirty="0">
                <a:effectLst/>
              </a:rPr>
              <a:t>Updating</a:t>
            </a:r>
          </a:p>
          <a:p>
            <a:r>
              <a:rPr lang="en-US" sz="2400" b="0" dirty="0">
                <a:effectLst/>
              </a:rPr>
              <a:t>An update can be caused by changes to props or state. These methods are called in the following order when a component is being re-rendered:</a:t>
            </a:r>
          </a:p>
          <a:p>
            <a:endParaRPr lang="en-US" sz="2400" b="0" dirty="0">
              <a:effectLst/>
            </a:endParaRP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err="1">
                <a:effectLst/>
              </a:rPr>
              <a:t>shouldComponentUpdate</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getSnapshotBeforeUpdate</a:t>
            </a:r>
            <a:r>
              <a:rPr lang="en-US" sz="2400" b="0" dirty="0">
                <a:effectLst/>
              </a:rPr>
              <a:t>()</a:t>
            </a:r>
          </a:p>
          <a:p>
            <a:pPr marL="342900" indent="-342900">
              <a:buFont typeface="Arial" panose="020B0604020202020204" pitchFamily="34" charset="0"/>
              <a:buChar char="•"/>
            </a:pPr>
            <a:r>
              <a:rPr lang="en-US" sz="2400" b="0" dirty="0" err="1">
                <a:effectLst/>
              </a:rPr>
              <a:t>componentDidUpdate</a:t>
            </a:r>
            <a:r>
              <a:rPr lang="en-US" sz="2400" b="0" dirty="0">
                <a:effectLst/>
              </a:rPr>
              <a:t>()</a:t>
            </a:r>
          </a:p>
          <a:p>
            <a:endParaRPr lang="en-US" sz="2400" b="0" dirty="0">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effectLst/>
              </a:rPr>
              <a:t>Unmounting</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rPr>
              <a:t>This method is called when a component is being removed from the DOM: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effectLst/>
              </a:rPr>
              <a:t>componentWillUnmount()</a:t>
            </a:r>
            <a:endParaRPr lang="en-US" sz="2400" dirty="0">
              <a:effectLst/>
            </a:endParaRPr>
          </a:p>
          <a:p>
            <a:endParaRPr lang="en-US" sz="2400" dirty="0"/>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5" name="Rectangle 2">
            <a:extLst>
              <a:ext uri="{FF2B5EF4-FFF2-40B4-BE49-F238E27FC236}">
                <a16:creationId xmlns:a16="http://schemas.microsoft.com/office/drawing/2014/main" id="{866368FD-D35E-4D6A-A511-918365DA81B3}"/>
              </a:ext>
            </a:extLst>
          </p:cNvPr>
          <p:cNvSpPr>
            <a:spLocks noChangeArrowheads="1"/>
          </p:cNvSpPr>
          <p:nvPr/>
        </p:nvSpPr>
        <p:spPr bwMode="auto">
          <a:xfrm>
            <a:off x="1214136" y="2385428"/>
            <a:ext cx="604010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3"/>
              </a:rPr>
              <a:t>constructor()</a:t>
            </a:r>
            <a:endParaRPr kumimoji="0" lang="en-US" altLang="en-US" sz="2000" b="1" i="0" strike="noStrike" cap="none" normalizeH="0" baseline="0" dirty="0">
              <a:ln>
                <a:noFill/>
              </a:ln>
              <a:solidFill>
                <a:srgbClr val="1A1A1A"/>
              </a:solidFill>
              <a:effectLst/>
            </a:endParaRPr>
          </a:p>
          <a:p>
            <a:pPr eaLnBrk="0" fontAlgn="base" hangingPunct="0">
              <a:spcBef>
                <a:spcPct val="0"/>
              </a:spcBef>
              <a:spcAft>
                <a:spcPct val="0"/>
              </a:spcAft>
              <a:buFontTx/>
              <a:buChar char="•"/>
            </a:pPr>
            <a:r>
              <a:rPr kumimoji="0" lang="en-US" altLang="en-US" sz="2000" b="1" i="0" strike="noStrike" cap="none" normalizeH="0" baseline="0" dirty="0">
                <a:ln>
                  <a:noFill/>
                </a:ln>
                <a:solidFill>
                  <a:srgbClr val="1A1A1A"/>
                </a:solidFill>
                <a:effectLst/>
                <a:hlinkClick r:id="rId4"/>
              </a:rPr>
              <a:t>static </a:t>
            </a:r>
            <a:r>
              <a:rPr kumimoji="0" lang="en-US" altLang="en-US" sz="2000" b="1" i="0" strike="noStrike" cap="none" normalizeH="0" baseline="0" dirty="0" err="1">
                <a:ln>
                  <a:noFill/>
                </a:ln>
                <a:solidFill>
                  <a:srgbClr val="1A1A1A"/>
                </a:solidFill>
                <a:effectLst/>
                <a:hlinkClick r:id="rId4"/>
              </a:rPr>
              <a:t>getDerivedStateFromProps</a:t>
            </a:r>
            <a:r>
              <a:rPr kumimoji="0" lang="en-US" altLang="en-US" sz="2000" b="1" i="0" strike="noStrike" cap="none" normalizeH="0" baseline="0" dirty="0">
                <a:ln>
                  <a:noFill/>
                </a:ln>
                <a:solidFill>
                  <a:srgbClr val="1A1A1A"/>
                </a:solidFill>
                <a:effectLst/>
                <a:hlinkClick r:id="rId4"/>
              </a:rPr>
              <a:t>(</a:t>
            </a:r>
            <a:r>
              <a:rPr lang="en-US" altLang="en-US" sz="2000" dirty="0">
                <a:latin typeface="inherit"/>
              </a:rPr>
              <a:t>p</a:t>
            </a:r>
            <a:r>
              <a:rPr kumimoji="0" lang="en-US" altLang="en-US" sz="2000" b="0" i="0" u="none" strike="noStrike" cap="none" normalizeH="0" baseline="0" dirty="0">
                <a:ln>
                  <a:noFill/>
                </a:ln>
                <a:solidFill>
                  <a:schemeClr val="tx1"/>
                </a:solidFill>
                <a:effectLst/>
                <a:latin typeface="inherit"/>
              </a:rPr>
              <a:t>rops, </a:t>
            </a:r>
            <a:r>
              <a:rPr lang="en-US" altLang="en-US" sz="2000" dirty="0">
                <a:latin typeface="inherit"/>
              </a:rPr>
              <a:t>s</a:t>
            </a:r>
            <a:r>
              <a:rPr kumimoji="0" lang="en-US" altLang="en-US" sz="2000" b="0" i="0" u="none" strike="noStrike" cap="none" normalizeH="0" baseline="0" dirty="0">
                <a:ln>
                  <a:noFill/>
                </a:ln>
                <a:solidFill>
                  <a:schemeClr val="tx1"/>
                </a:solidFill>
                <a:effectLst/>
                <a:latin typeface="inherit"/>
              </a:rPr>
              <a:t>tate</a:t>
            </a:r>
            <a:r>
              <a:rPr kumimoji="0" lang="en-US" altLang="en-US" sz="2000" b="1" i="0" strike="noStrike" cap="none" normalizeH="0" baseline="0" dirty="0">
                <a:ln>
                  <a:noFill/>
                </a:ln>
                <a:solidFill>
                  <a:srgbClr val="1A1A1A"/>
                </a:solidFill>
                <a:effectLst/>
                <a:hlinkClick r:id="rId4"/>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5"/>
              </a:rPr>
              <a:t>render()</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err="1">
                <a:ln>
                  <a:noFill/>
                </a:ln>
                <a:solidFill>
                  <a:srgbClr val="1A1A1A"/>
                </a:solidFill>
                <a:effectLst/>
                <a:hlinkClick r:id="rId6"/>
              </a:rPr>
              <a:t>componentDidMount</a:t>
            </a:r>
            <a:r>
              <a:rPr kumimoji="0" lang="en-US" altLang="en-US" sz="2000" b="1" i="0" strike="noStrike" cap="none" normalizeH="0" baseline="0" dirty="0">
                <a:ln>
                  <a:noFill/>
                </a:ln>
                <a:solidFill>
                  <a:srgbClr val="1A1A1A"/>
                </a:solidFill>
                <a:effectLst/>
                <a:hlinkClick r:id="rId6"/>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u="sng" dirty="0">
              <a:solidFill>
                <a:srgbClr val="1A1A1A"/>
              </a:solidFill>
            </a:endParaRPr>
          </a:p>
        </p:txBody>
      </p:sp>
      <p:sp>
        <p:nvSpPr>
          <p:cNvPr id="6" name="Rectangle 3">
            <a:extLst>
              <a:ext uri="{FF2B5EF4-FFF2-40B4-BE49-F238E27FC236}">
                <a16:creationId xmlns:a16="http://schemas.microsoft.com/office/drawing/2014/main" id="{4F1FD3DE-DEDD-4AC7-9AEB-D17532C62FD9}"/>
              </a:ext>
            </a:extLst>
          </p:cNvPr>
          <p:cNvSpPr>
            <a:spLocks noChangeArrowheads="1"/>
          </p:cNvSpPr>
          <p:nvPr/>
        </p:nvSpPr>
        <p:spPr bwMode="auto">
          <a:xfrm>
            <a:off x="7388481" y="1949390"/>
            <a:ext cx="416492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4"/>
              </a:rPr>
              <a:t>static </a:t>
            </a:r>
            <a:r>
              <a:rPr kumimoji="0" lang="en-US" altLang="en-US" sz="2000" b="1" i="0" u="none" strike="noStrike" cap="none" normalizeH="0" baseline="0" dirty="0" err="1">
                <a:ln>
                  <a:noFill/>
                </a:ln>
                <a:solidFill>
                  <a:srgbClr val="1A1A1A"/>
                </a:solidFill>
                <a:effectLst/>
                <a:hlinkClick r:id="rId4"/>
              </a:rPr>
              <a:t>getDerivedStateFromProps</a:t>
            </a:r>
            <a:r>
              <a:rPr kumimoji="0" lang="en-US" altLang="en-US" sz="2000" b="1" i="0" u="none" strike="noStrike" cap="none" normalizeH="0" baseline="0" dirty="0">
                <a:ln>
                  <a:noFill/>
                </a:ln>
                <a:solidFill>
                  <a:srgbClr val="1A1A1A"/>
                </a:solidFill>
                <a:effectLst/>
                <a:hlinkClick r:id="rId4"/>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7"/>
              </a:rPr>
              <a:t>shouldComponentUpdate</a:t>
            </a:r>
            <a:r>
              <a:rPr kumimoji="0" lang="en-US" altLang="en-US" sz="2000" b="1" i="0" u="none" strike="noStrike" cap="none" normalizeH="0" baseline="0" dirty="0">
                <a:ln>
                  <a:noFill/>
                </a:ln>
                <a:solidFill>
                  <a:srgbClr val="1A1A1A"/>
                </a:solidFill>
                <a:effectLst/>
                <a:hlinkClick r:id="rId7"/>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5"/>
              </a:rPr>
              <a:t>render()</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8"/>
              </a:rPr>
              <a:t>getSnapshotBeforeUpdate</a:t>
            </a:r>
            <a:r>
              <a:rPr kumimoji="0" lang="en-US" altLang="en-US" sz="2000" b="1" i="0" u="none" strike="noStrike" cap="none" normalizeH="0" baseline="0" dirty="0">
                <a:ln>
                  <a:noFill/>
                </a:ln>
                <a:solidFill>
                  <a:srgbClr val="1A1A1A"/>
                </a:solidFill>
                <a:effectLst/>
                <a:hlinkClick r:id="rId8"/>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a:t>
            </a:r>
            <a:r>
              <a:rPr kumimoji="0" lang="en-US" altLang="en-US" sz="2000" b="1" i="0" u="none" strike="noStrike" cap="none" normalizeH="0" baseline="0" dirty="0">
                <a:ln>
                  <a:noFill/>
                </a:ln>
                <a:solidFill>
                  <a:srgbClr val="1A1A1A"/>
                </a:solidFill>
                <a:effectLst/>
                <a:hlinkClick r:id="rId8"/>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9"/>
              </a:rPr>
              <a:t>componentDidUpdate</a:t>
            </a:r>
            <a:r>
              <a:rPr kumimoji="0" lang="en-US" altLang="en-US" sz="2000" b="1" i="0" u="none" strike="noStrike" cap="none" normalizeH="0" baseline="0" dirty="0">
                <a:ln>
                  <a:noFill/>
                </a:ln>
                <a:solidFill>
                  <a:srgbClr val="1A1A1A"/>
                </a:solidFill>
                <a:effectLst/>
                <a:hlinkClick r:id="rId9"/>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prevState,snapshot</a:t>
            </a:r>
            <a:r>
              <a:rPr kumimoji="0" lang="en-US" altLang="en-US" sz="2000" b="1" i="0" u="none" strike="noStrike" cap="none" normalizeH="0" baseline="0" dirty="0">
                <a:ln>
                  <a:noFill/>
                </a:ln>
                <a:solidFill>
                  <a:srgbClr val="1A1A1A"/>
                </a:solidFill>
                <a:effectLst/>
                <a:hlinkClick r:id="rId9"/>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EDE7C403-7CEB-40E1-93EB-B045FB6C53C8}"/>
              </a:ext>
            </a:extLst>
          </p:cNvPr>
          <p:cNvSpPr>
            <a:spLocks noChangeArrowheads="1"/>
          </p:cNvSpPr>
          <p:nvPr/>
        </p:nvSpPr>
        <p:spPr bwMode="auto">
          <a:xfrm>
            <a:off x="0" y="-415498"/>
            <a:ext cx="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Oval 16">
            <a:extLst>
              <a:ext uri="{FF2B5EF4-FFF2-40B4-BE49-F238E27FC236}">
                <a16:creationId xmlns:a16="http://schemas.microsoft.com/office/drawing/2014/main" id="{6081EAB3-D719-4BD5-8024-127CB140E88F}"/>
              </a:ext>
            </a:extLst>
          </p:cNvPr>
          <p:cNvSpPr/>
          <p:nvPr/>
        </p:nvSpPr>
        <p:spPr>
          <a:xfrm>
            <a:off x="2224047" y="1470728"/>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MOUNT</a:t>
            </a:r>
          </a:p>
        </p:txBody>
      </p:sp>
      <p:sp>
        <p:nvSpPr>
          <p:cNvPr id="18" name="Oval 17">
            <a:extLst>
              <a:ext uri="{FF2B5EF4-FFF2-40B4-BE49-F238E27FC236}">
                <a16:creationId xmlns:a16="http://schemas.microsoft.com/office/drawing/2014/main" id="{A3A9AC0A-3CAA-40F8-8918-892AFB7848D7}"/>
              </a:ext>
            </a:extLst>
          </p:cNvPr>
          <p:cNvSpPr/>
          <p:nvPr/>
        </p:nvSpPr>
        <p:spPr>
          <a:xfrm>
            <a:off x="8273505" y="1375289"/>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UPDATE</a:t>
            </a:r>
          </a:p>
        </p:txBody>
      </p:sp>
    </p:spTree>
    <p:extLst>
      <p:ext uri="{BB962C8B-B14F-4D97-AF65-F5344CB8AC3E}">
        <p14:creationId xmlns:p14="http://schemas.microsoft.com/office/powerpoint/2010/main" val="31806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199938"/>
            <a:ext cx="1122504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componentWillMount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is called once on the server side, if server side rendering is present, and once the client side.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You can use it </a:t>
            </a:r>
            <a:r>
              <a:rPr kumimoji="0" lang="en-US" altLang="en-US" sz="2400" b="0" i="0" u="none" strike="noStrike" cap="none" normalizeH="0" baseline="0" dirty="0">
                <a:ln>
                  <a:noFill/>
                </a:ln>
                <a:solidFill>
                  <a:srgbClr val="232629"/>
                </a:solidFill>
                <a:effectLst/>
              </a:rPr>
              <a:t>to do </a:t>
            </a:r>
            <a:r>
              <a:rPr kumimoji="0" lang="en-US" altLang="en-US" sz="2400" b="0" i="0" u="none" strike="noStrike" cap="none" normalizeH="0" baseline="0" dirty="0" err="1">
                <a:ln>
                  <a:noFill/>
                </a:ln>
                <a:solidFill>
                  <a:srgbClr val="232629"/>
                </a:solidFill>
                <a:effectLst/>
              </a:rPr>
              <a:t>api</a:t>
            </a:r>
            <a:r>
              <a:rPr kumimoji="0" lang="en-US" altLang="en-US" sz="2400" b="0" i="0" u="none" strike="noStrike" cap="none" normalizeH="0" baseline="0" dirty="0">
                <a:ln>
                  <a:noFill/>
                </a:ln>
                <a:solidFill>
                  <a:srgbClr val="232629"/>
                </a:solidFill>
                <a:effectLst/>
              </a:rPr>
              <a:t> calls which do not have direct effect on the components, for example getting </a:t>
            </a:r>
            <a:r>
              <a:rPr kumimoji="0" lang="en-US" altLang="en-US" sz="2400" b="0" i="0" u="none" strike="noStrike" cap="none" normalizeH="0" baseline="0" dirty="0" err="1">
                <a:ln>
                  <a:noFill/>
                </a:ln>
                <a:solidFill>
                  <a:srgbClr val="232629"/>
                </a:solidFill>
                <a:effectLst/>
              </a:rPr>
              <a:t>oAuth</a:t>
            </a:r>
            <a:r>
              <a:rPr kumimoji="0" lang="en-US" altLang="en-US" sz="2400" b="0" i="0" u="none" strike="noStrike" cap="none" normalizeH="0" baseline="0" dirty="0">
                <a:ln>
                  <a:noFill/>
                </a:ln>
                <a:solidFill>
                  <a:srgbClr val="232629"/>
                </a:solidFill>
                <a:effectLst/>
              </a:rPr>
              <a:t> tokens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componentDidMount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function is mostly used for calling API's.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Components state initializations which are based on the props passed by parents.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shouldComponentUpdate</a:t>
            </a:r>
            <a:r>
              <a:rPr kumimoji="0" lang="en-US" altLang="en-US" sz="2400" b="0" i="0" u="none" strike="noStrike" cap="none" normalizeH="0" baseline="0" dirty="0">
                <a:ln>
                  <a:noFill/>
                </a:ln>
                <a:solidFill>
                  <a:srgbClr val="232629"/>
                </a:solidFill>
                <a:effectLst/>
              </a:rPr>
              <a:t>(</a:t>
            </a:r>
            <a:r>
              <a:rPr kumimoji="0" lang="en-US" altLang="en-US" sz="2400" b="0" i="0" u="none" strike="noStrike" cap="none" normalizeH="0" baseline="0" dirty="0" err="1">
                <a:ln>
                  <a:noFill/>
                </a:ln>
                <a:solidFill>
                  <a:srgbClr val="232629"/>
                </a:solidFill>
                <a:effectLst/>
              </a:rPr>
              <a:t>nextProps</a:t>
            </a:r>
            <a:r>
              <a:rPr kumimoji="0" lang="en-US" altLang="en-US" sz="2400" b="0" i="0" u="none" strike="noStrike" cap="none" normalizeH="0" baseline="0" dirty="0">
                <a:ln>
                  <a:noFill/>
                </a:ln>
                <a:solidFill>
                  <a:srgbClr val="232629"/>
                </a:solidFill>
                <a:effectLst/>
              </a:rPr>
              <a:t>, </a:t>
            </a:r>
            <a:r>
              <a:rPr kumimoji="0" lang="en-US" altLang="en-US" sz="2400" b="0" i="0" u="none" strike="noStrike" cap="none" normalizeH="0" baseline="0" dirty="0" err="1">
                <a:ln>
                  <a:noFill/>
                </a:ln>
                <a:solidFill>
                  <a:srgbClr val="232629"/>
                </a:solidFill>
                <a:effectLst/>
              </a:rPr>
              <a:t>nextState</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method is invoked before the render happens when new props or states are received. Here we can return false if the re-render is not required.</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We can see this</a:t>
            </a:r>
            <a:r>
              <a:rPr kumimoji="0" lang="en-US" altLang="en-US" sz="2400" b="0" i="0" u="none" strike="noStrike" cap="none" normalizeH="0" baseline="0" dirty="0">
                <a:ln>
                  <a:noFill/>
                </a:ln>
                <a:solidFill>
                  <a:srgbClr val="232629"/>
                </a:solidFill>
                <a:effectLst/>
              </a:rPr>
              <a:t> as a performance </a:t>
            </a:r>
            <a:r>
              <a:rPr kumimoji="0" lang="en-US" altLang="en-US" sz="2400" b="0" i="0" u="none" strike="noStrike" cap="none" normalizeH="0" baseline="0" dirty="0" err="1">
                <a:ln>
                  <a:noFill/>
                </a:ln>
                <a:solidFill>
                  <a:srgbClr val="232629"/>
                </a:solidFill>
                <a:effectLst/>
              </a:rPr>
              <a:t>optimisation</a:t>
            </a:r>
            <a:r>
              <a:rPr kumimoji="0" lang="en-US" altLang="en-US" sz="2400" b="0" i="0" u="none" strike="noStrike" cap="none" normalizeH="0" baseline="0" dirty="0">
                <a:ln>
                  <a:noFill/>
                </a:ln>
                <a:solidFill>
                  <a:srgbClr val="232629"/>
                </a:solidFill>
                <a:effectLst/>
              </a:rPr>
              <a:t> tool. In case of frequent re-rendering of parent component this method should be used to avoid unnecessary update to current component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98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Uses of Lifecycle component</a:t>
            </a:r>
            <a:endParaRPr lang="en-IN" sz="24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508000" y="1396617"/>
            <a:ext cx="1077310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nextProps,nextState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this function is called every time a component is updated, it is not called when component mounts</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Carry out any data processing here. For example, when a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fetch returns data, modelling the raw data into props to be passed to children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rgbClr val="232629"/>
                </a:solidFill>
                <a:effectLst/>
              </a:rPr>
              <a:t>this.setState</a:t>
            </a:r>
            <a:r>
              <a:rPr kumimoji="0" lang="en-US" altLang="en-US" sz="2000" b="0" i="0" u="none" strike="noStrike" cap="none" normalizeH="0" baseline="0" dirty="0">
                <a:ln>
                  <a:noFill/>
                </a:ln>
                <a:solidFill>
                  <a:srgbClr val="232629"/>
                </a:solidFill>
                <a:effectLst/>
              </a:rPr>
              <a:t>() is not allowed in this function , it is to be done in </a:t>
            </a:r>
            <a:r>
              <a:rPr kumimoji="0" lang="en-US" altLang="en-US" sz="2000" b="0" i="0" u="none" strike="noStrike" cap="none" normalizeH="0" baseline="0" dirty="0" err="1">
                <a:ln>
                  <a:noFill/>
                </a:ln>
                <a:solidFill>
                  <a:srgbClr val="232629"/>
                </a:solidFill>
                <a:effectLst/>
              </a:rPr>
              <a:t>componentWillReceiveProps</a:t>
            </a:r>
            <a:r>
              <a:rPr kumimoji="0" lang="en-US" altLang="en-US" sz="2000" b="0" i="0" u="none" strike="noStrike" cap="none" normalizeH="0" baseline="0" dirty="0">
                <a:ln>
                  <a:noFill/>
                </a:ln>
                <a:solidFill>
                  <a:srgbClr val="232629"/>
                </a:solidFill>
                <a:effectLst/>
              </a:rPr>
              <a:t> or </a:t>
            </a:r>
            <a:r>
              <a:rPr kumimoji="0" lang="en-US" altLang="en-US" sz="2000" b="0" i="0" u="none" strike="noStrike" cap="none" normalizeH="0" baseline="0" dirty="0" err="1">
                <a:ln>
                  <a:noFill/>
                </a:ln>
                <a:solidFill>
                  <a:srgbClr val="232629"/>
                </a:solidFill>
                <a:effectLst/>
              </a:rPr>
              <a:t>componentDidUpdate</a:t>
            </a:r>
            <a:endParaRPr kumimoji="0" lang="en-US" altLang="en-US" sz="2000" b="0" i="0" u="none" strike="noStrike" cap="none" normalizeH="0" baseline="0" dirty="0">
              <a:ln>
                <a:noFill/>
              </a:ln>
              <a:solidFill>
                <a:srgbClr val="232629"/>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componentDidUpdate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prevProps,prevState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Invoked right after the changes are pushed to the DOM</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32629"/>
                </a:solidFill>
              </a:rPr>
              <a:t>We can use </a:t>
            </a:r>
            <a:r>
              <a:rPr kumimoji="0" lang="en-US" altLang="en-US" sz="2000" b="0" i="0" u="none" strike="noStrike" cap="none" normalizeH="0" baseline="0" dirty="0">
                <a:ln>
                  <a:noFill/>
                </a:ln>
                <a:solidFill>
                  <a:srgbClr val="232629"/>
                </a:solidFill>
                <a:effectLst/>
              </a:rPr>
              <a:t>it whenever the required data is not at the first render (waiting for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call to come through) and DOM requires to be changed based on the data received</a:t>
            </a: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32629"/>
                </a:solidFill>
                <a:effectLst/>
              </a:rPr>
              <a:t>        Example, based on the age received show the user if he is eligible for application for an event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componentWillUnmount</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As the official docs mentions, any event listeners or timers used in the component to be cleaned here.</a:t>
            </a:r>
          </a:p>
        </p:txBody>
      </p:sp>
    </p:spTree>
    <p:extLst>
      <p:ext uri="{BB962C8B-B14F-4D97-AF65-F5344CB8AC3E}">
        <p14:creationId xmlns:p14="http://schemas.microsoft.com/office/powerpoint/2010/main" val="349996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015275"/>
            <a:ext cx="1122504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indent="-457200" eaLnBrk="0" fontAlgn="base" hangingPunct="0">
              <a:spcBef>
                <a:spcPct val="0"/>
              </a:spcBef>
              <a:spcAft>
                <a:spcPct val="0"/>
              </a:spcAft>
              <a:buFont typeface="+mj-lt"/>
              <a:buAutoNum type="arabicPeriod"/>
            </a:pP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 is a new React lifecycle method as of React 17 designed to replace </a:t>
            </a:r>
            <a:r>
              <a:rPr kumimoji="0" lang="en-US" altLang="en-US" sz="2400" b="0" i="0" u="none" strike="noStrike" cap="none" normalizeH="0" baseline="0" dirty="0" err="1">
                <a:ln>
                  <a:noFill/>
                </a:ln>
                <a:effectLst/>
              </a:rPr>
              <a:t>componentWillReceiveProps</a:t>
            </a:r>
            <a:r>
              <a:rPr kumimoji="0" lang="en-US" altLang="en-US" sz="2400" b="0" i="0" u="none" strike="noStrike" cap="none" normalizeH="0" baseline="0" dirty="0">
                <a:ln>
                  <a:noFill/>
                </a:ln>
                <a:effectLst/>
              </a:rPr>
              <a:t>. </a:t>
            </a:r>
          </a:p>
          <a:p>
            <a:pPr lvl="1"/>
            <a:r>
              <a:rPr lang="en-US" sz="2400" b="0" i="0" dirty="0">
                <a:effectLst/>
              </a:rPr>
              <a:t>Its main function is to ensure that the state and props are in sync for when it’s required.</a:t>
            </a:r>
          </a:p>
          <a:p>
            <a:pPr lvl="1"/>
            <a:br>
              <a:rPr lang="en-US" sz="2400" dirty="0"/>
            </a:b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 name: </a:t>
            </a:r>
            <a:r>
              <a:rPr lang="en-US" altLang="en-US" sz="2400" dirty="0"/>
              <a:t>‘</a:t>
            </a:r>
            <a:r>
              <a:rPr lang="en-US" altLang="en-US" sz="2400" dirty="0" err="1"/>
              <a:t>alina</a:t>
            </a:r>
            <a:r>
              <a:rPr lang="en-US" altLang="en-US" sz="2400" dirty="0"/>
              <a:t>’</a:t>
            </a:r>
            <a:r>
              <a:rPr kumimoji="0" lang="en-US" altLang="en-US" sz="2400" b="0" i="0" u="none" strike="noStrike" cap="none" normalizeH="0" baseline="0" dirty="0">
                <a:ln>
                  <a:noFill/>
                </a:ln>
                <a:effectLst/>
              </a:rPr>
              <a:t>}</a:t>
            </a:r>
          </a:p>
          <a:p>
            <a:pPr lvl="1"/>
            <a:r>
              <a:rPr kumimoji="0" lang="en-US" altLang="en-US" sz="2400" b="0" i="0" u="none" strike="noStrike" cap="none" normalizeH="0" baseline="0" dirty="0">
                <a:ln>
                  <a:noFill/>
                </a:ln>
                <a:effectLst/>
              </a:rPr>
              <a:t> } </a:t>
            </a:r>
          </a:p>
          <a:p>
            <a:pPr lvl="1"/>
            <a:endParaRPr lang="en-US" altLang="en-US" sz="2400" dirty="0"/>
          </a:p>
          <a:p>
            <a:pPr lvl="1"/>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null</a:t>
            </a:r>
            <a:r>
              <a:rPr lang="en-US" altLang="en-US" sz="2400" dirty="0"/>
              <a:t>;</a:t>
            </a:r>
            <a:endParaRPr kumimoji="0" lang="en-US" altLang="en-US" sz="2400" b="0" i="0" u="none" strike="noStrike" cap="none" normalizeH="0" baseline="0" dirty="0">
              <a:ln>
                <a:noFill/>
              </a:ln>
              <a:effectLst/>
            </a:endParaRPr>
          </a:p>
          <a:p>
            <a:pPr lvl="1"/>
            <a:r>
              <a:rPr kumimoji="0" lang="en-US" altLang="en-US" sz="2400" b="0" i="0" u="none" strike="noStrike" cap="none" normalizeH="0" baseline="0" dirty="0">
                <a:ln>
                  <a:noFill/>
                </a:ln>
                <a:effectLst/>
              </a:rPr>
              <a:t> } </a:t>
            </a:r>
          </a:p>
          <a:p>
            <a:endParaRPr kumimoji="0" lang="en-US" altLang="en-US" sz="2400" b="0" i="0" u="none" strike="noStrike" cap="none" normalizeH="0" baseline="0" dirty="0">
              <a:ln>
                <a:noFill/>
              </a:ln>
              <a:effectLst/>
            </a:endParaRPr>
          </a:p>
          <a:p>
            <a:endParaRPr kumimoji="0" lang="en-US" altLang="en-US" sz="2400" b="0" i="0" u="none" strike="noStrike" cap="none" normalizeH="0" baseline="0" dirty="0">
              <a:ln>
                <a:noFill/>
              </a:ln>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effectLst/>
            </a:endParaRPr>
          </a:p>
        </p:txBody>
      </p:sp>
      <p:sp>
        <p:nvSpPr>
          <p:cNvPr id="4" name="Rectangle 2">
            <a:extLst>
              <a:ext uri="{FF2B5EF4-FFF2-40B4-BE49-F238E27FC236}">
                <a16:creationId xmlns:a16="http://schemas.microsoft.com/office/drawing/2014/main" id="{263701A7-E932-0BB7-DB1A-0644FB5DF0FE}"/>
              </a:ext>
            </a:extLst>
          </p:cNvPr>
          <p:cNvSpPr>
            <a:spLocks noChangeArrowheads="1"/>
          </p:cNvSpPr>
          <p:nvPr/>
        </p:nvSpPr>
        <p:spPr bwMode="auto">
          <a:xfrm>
            <a:off x="0" y="43934"/>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2BCB9CE-93BE-0D7E-7F70-4E0E85A90028}"/>
              </a:ext>
            </a:extLst>
          </p:cNvPr>
          <p:cNvSpPr>
            <a:spLocks noChangeArrowheads="1"/>
          </p:cNvSpPr>
          <p:nvPr/>
        </p:nvSpPr>
        <p:spPr bwMode="auto">
          <a:xfrm>
            <a:off x="0" y="67017"/>
            <a:ext cx="184731" cy="323165"/>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506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914</TotalTime>
  <Words>1008</Words>
  <Application>Microsoft Office PowerPoint</Application>
  <PresentationFormat>Widescreen</PresentationFormat>
  <Paragraphs>135</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Garamond</vt:lpstr>
      <vt:lpstr>inherit</vt:lpstr>
      <vt:lpstr>Wingdings</vt:lpstr>
      <vt:lpstr>Office Theme</vt:lpstr>
      <vt:lpstr> HTML </vt:lpstr>
      <vt:lpstr>HTML</vt:lpstr>
      <vt:lpstr>PowerPoint Presentation</vt:lpstr>
      <vt:lpstr>PowerPoint Presentation</vt:lpstr>
      <vt:lpstr>PowerPoint Presentation</vt:lpstr>
      <vt:lpstr>PowerPoint Presentation</vt:lpstr>
      <vt:lpstr>HTML</vt:lpstr>
      <vt:lpstr>HTML</vt:lpstr>
      <vt:lpstr>HTML</vt:lpstr>
      <vt:lpstr>HTML</vt:lpstr>
      <vt:lpstr>HTML</vt:lpstr>
      <vt:lpstr>HTML</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269</cp:revision>
  <dcterms:created xsi:type="dcterms:W3CDTF">2021-06-11T06:04:29Z</dcterms:created>
  <dcterms:modified xsi:type="dcterms:W3CDTF">2023-08-29T04:21:46Z</dcterms:modified>
</cp:coreProperties>
</file>