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3"/>
  </p:notesMasterIdLst>
  <p:sldIdLst>
    <p:sldId id="256" r:id="rId2"/>
    <p:sldId id="332" r:id="rId3"/>
    <p:sldId id="316" r:id="rId4"/>
    <p:sldId id="319" r:id="rId5"/>
    <p:sldId id="318" r:id="rId6"/>
    <p:sldId id="322" r:id="rId7"/>
    <p:sldId id="323" r:id="rId8"/>
    <p:sldId id="330" r:id="rId9"/>
    <p:sldId id="326" r:id="rId10"/>
    <p:sldId id="264" r:id="rId11"/>
    <p:sldId id="263" r:id="rId12"/>
  </p:sldIdLst>
  <p:sldSz cx="18288000" cy="10287000"/>
  <p:notesSz cx="6858000" cy="9144000"/>
  <p:embeddedFontLst>
    <p:embeddedFont>
      <p:font typeface="Montserrat" panose="00000500000000000000" pitchFamily="2" charset="0"/>
      <p:regular r:id="rId14"/>
      <p:bold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84" autoAdjust="0"/>
    <p:restoredTop sz="94622" autoAdjust="0"/>
  </p:normalViewPr>
  <p:slideViewPr>
    <p:cSldViewPr>
      <p:cViewPr varScale="1">
        <p:scale>
          <a:sx n="42" d="100"/>
          <a:sy n="42" d="100"/>
        </p:scale>
        <p:origin x="500" y="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10.03.2025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193CF290-EC8F-8F45-71B2-609A4767F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>
            <a:extLst>
              <a:ext uri="{FF2B5EF4-FFF2-40B4-BE49-F238E27FC236}">
                <a16:creationId xmlns:a16="http://schemas.microsoft.com/office/drawing/2014/main" id="{26539C52-594B-5D37-00D4-8E4F51E33B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>
            <a:extLst>
              <a:ext uri="{FF2B5EF4-FFF2-40B4-BE49-F238E27FC236}">
                <a16:creationId xmlns:a16="http://schemas.microsoft.com/office/drawing/2014/main" id="{D7CBBB48-AC37-26E3-1785-5F98C913FC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451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623400" y="890050"/>
            <a:ext cx="17041200" cy="114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623400" y="2304950"/>
            <a:ext cx="17041200" cy="683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914400" lvl="0" indent="-6858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828800" lvl="1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2pPr>
            <a:lvl3pPr marL="2743200" lvl="2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3pPr>
            <a:lvl4pPr marL="3657600" lvl="3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4pPr>
            <a:lvl5pPr marL="4572000" lvl="4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5pPr>
            <a:lvl6pPr marL="5486400" lvl="5" indent="-635000">
              <a:spcBef>
                <a:spcPts val="3200"/>
              </a:spcBef>
              <a:spcAft>
                <a:spcPts val="0"/>
              </a:spcAft>
              <a:buSzPts val="1400"/>
              <a:buChar char="■"/>
              <a:defRPr/>
            </a:lvl6pPr>
            <a:lvl7pPr marL="6400800" lvl="6" indent="-635000">
              <a:spcBef>
                <a:spcPts val="3200"/>
              </a:spcBef>
              <a:spcAft>
                <a:spcPts val="0"/>
              </a:spcAft>
              <a:buSzPts val="1400"/>
              <a:buChar char="●"/>
              <a:defRPr/>
            </a:lvl7pPr>
            <a:lvl8pPr marL="7315200" lvl="7" indent="-635000">
              <a:spcBef>
                <a:spcPts val="3200"/>
              </a:spcBef>
              <a:spcAft>
                <a:spcPts val="0"/>
              </a:spcAft>
              <a:buSzPts val="1400"/>
              <a:buChar char="○"/>
              <a:defRPr/>
            </a:lvl8pPr>
            <a:lvl9pPr marL="8229600" lvl="8" indent="-635000">
              <a:spcBef>
                <a:spcPts val="3200"/>
              </a:spcBef>
              <a:spcAft>
                <a:spcPts val="32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6944916" y="9326434"/>
            <a:ext cx="1097400" cy="78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756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0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30" name="Google Shape;130;p30"/>
          <p:cNvSpPr txBox="1"/>
          <p:nvPr/>
        </p:nvSpPr>
        <p:spPr>
          <a:xfrm>
            <a:off x="893800" y="2376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 dirty="0">
                <a:solidFill>
                  <a:schemeClr val="bg1"/>
                </a:solidFill>
              </a:rPr>
              <a:t>Welcome to </a:t>
            </a:r>
            <a:endParaRPr sz="9600" b="1" dirty="0">
              <a:solidFill>
                <a:schemeClr val="bg1"/>
              </a:solidFill>
            </a:endParaRPr>
          </a:p>
        </p:txBody>
      </p:sp>
      <p:sp>
        <p:nvSpPr>
          <p:cNvPr id="132" name="Google Shape;132;p30"/>
          <p:cNvSpPr txBox="1"/>
          <p:nvPr/>
        </p:nvSpPr>
        <p:spPr>
          <a:xfrm>
            <a:off x="1033950" y="7307850"/>
            <a:ext cx="13090800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3400" b="1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051551" y="4075601"/>
            <a:ext cx="7518054" cy="1479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13019684" y="8403660"/>
            <a:ext cx="4218744" cy="8924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3400" b="1" dirty="0" err="1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3400" b="1" dirty="0">
                <a:solidFill>
                  <a:schemeClr val="bg1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3400" b="1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386C79ED-E84A-CB59-D59D-781B8F4FC5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205" name="Google Shape;205;p38"/>
          <p:cNvSpPr txBox="1"/>
          <p:nvPr/>
        </p:nvSpPr>
        <p:spPr>
          <a:xfrm>
            <a:off x="893800" y="3551400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rgbClr val="FFFFFF"/>
                </a:solidFill>
              </a:rPr>
              <a:t>Q &amp; </a:t>
            </a:r>
            <a:r>
              <a:rPr lang="en-GB" sz="9600" b="1">
                <a:solidFill>
                  <a:srgbClr val="F00037"/>
                </a:solidFill>
              </a:rPr>
              <a:t>A</a:t>
            </a:r>
            <a:endParaRPr sz="96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31;p30">
            <a:extLst>
              <a:ext uri="{FF2B5EF4-FFF2-40B4-BE49-F238E27FC236}">
                <a16:creationId xmlns:a16="http://schemas.microsoft.com/office/drawing/2014/main" id="{C861F3F1-8C1B-5CAB-CBE0-0D696F2C9FEC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198" name="Google Shape;198;p37"/>
          <p:cNvSpPr txBox="1"/>
          <p:nvPr/>
        </p:nvSpPr>
        <p:spPr>
          <a:xfrm>
            <a:off x="893800" y="3551401"/>
            <a:ext cx="8762400" cy="16988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355600" indent="-355600">
              <a:lnSpc>
                <a:spcPct val="90000"/>
              </a:lnSpc>
            </a:pPr>
            <a:r>
              <a:rPr lang="en-GB" sz="9600" b="1">
                <a:solidFill>
                  <a:schemeClr val="bg1"/>
                </a:solidFill>
              </a:rPr>
              <a:t>Thank You</a:t>
            </a:r>
            <a:endParaRPr sz="9600" b="1">
              <a:solidFill>
                <a:schemeClr val="bg1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16975950" y="105150"/>
            <a:ext cx="1092000" cy="825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>
              <a:solidFill>
                <a:schemeClr val="bg1"/>
              </a:solidFill>
            </a:endParaRPr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3663090" y="8710250"/>
            <a:ext cx="4194560" cy="82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>
          <a:extLst>
            <a:ext uri="{FF2B5EF4-FFF2-40B4-BE49-F238E27FC236}">
              <a16:creationId xmlns:a16="http://schemas.microsoft.com/office/drawing/2014/main" id="{5B76CDC5-9CDD-05FE-96F3-760062079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31;p30">
            <a:extLst>
              <a:ext uri="{FF2B5EF4-FFF2-40B4-BE49-F238E27FC236}">
                <a16:creationId xmlns:a16="http://schemas.microsoft.com/office/drawing/2014/main" id="{9FFDB20C-7688-C033-7378-EE8BC6552519}"/>
              </a:ext>
            </a:extLst>
          </p:cNvPr>
          <p:cNvSpPr/>
          <p:nvPr/>
        </p:nvSpPr>
        <p:spPr>
          <a:xfrm>
            <a:off x="0" y="0"/>
            <a:ext cx="18440400" cy="10287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182850" tIns="182850" rIns="182850" bIns="182850" anchor="ctr" anchorCtr="0">
            <a:noAutofit/>
          </a:bodyPr>
          <a:lstStyle/>
          <a:p>
            <a:endParaRPr sz="3600" dirty="0">
              <a:solidFill>
                <a:schemeClr val="bg1"/>
              </a:solidFill>
            </a:endParaRPr>
          </a:p>
        </p:txBody>
      </p:sp>
      <p:sp>
        <p:nvSpPr>
          <p:cNvPr id="3" name="Google Shape;139;p31">
            <a:extLst>
              <a:ext uri="{FF2B5EF4-FFF2-40B4-BE49-F238E27FC236}">
                <a16:creationId xmlns:a16="http://schemas.microsoft.com/office/drawing/2014/main" id="{2AF9BC38-0D08-A305-2E6A-95813B34F9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800" y="951391"/>
            <a:ext cx="15347400" cy="1920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37150" tIns="68550" rIns="137150" bIns="68550" rtlCol="0" anchor="ctr" anchorCtr="0">
            <a:noAutofit/>
          </a:bodyPr>
          <a:lstStyle/>
          <a:p>
            <a:pPr marL="0" indent="0">
              <a:spcBef>
                <a:spcPts val="0"/>
              </a:spcBef>
              <a:buClr>
                <a:schemeClr val="lt1"/>
              </a:buClr>
              <a:buSzPts val="5400"/>
              <a:buNone/>
            </a:pPr>
            <a:r>
              <a:rPr lang="en-GB" sz="7200" b="1" dirty="0">
                <a:solidFill>
                  <a:srgbClr val="FF0000"/>
                </a:solidFill>
              </a:rPr>
              <a:t>Session Agenda</a:t>
            </a:r>
            <a:endParaRPr sz="7200" b="1" dirty="0">
              <a:solidFill>
                <a:srgbClr val="FF0000"/>
              </a:solidFill>
            </a:endParaRPr>
          </a:p>
        </p:txBody>
      </p:sp>
      <p:sp>
        <p:nvSpPr>
          <p:cNvPr id="4" name="Google Shape;140;p31">
            <a:extLst>
              <a:ext uri="{FF2B5EF4-FFF2-40B4-BE49-F238E27FC236}">
                <a16:creationId xmlns:a16="http://schemas.microsoft.com/office/drawing/2014/main" id="{8E42115B-02C9-FF66-C257-B44BA692F235}"/>
              </a:ext>
            </a:extLst>
          </p:cNvPr>
          <p:cNvSpPr txBox="1"/>
          <p:nvPr/>
        </p:nvSpPr>
        <p:spPr>
          <a:xfrm>
            <a:off x="1470300" y="2678550"/>
            <a:ext cx="11110800" cy="31392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182850" rIns="182850" bIns="18285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IN" sz="3600" b="1" dirty="0" err="1">
                <a:solidFill>
                  <a:schemeClr val="bg1"/>
                </a:solidFill>
              </a:rPr>
              <a:t>avaScript</a:t>
            </a:r>
            <a:r>
              <a:rPr lang="en-IN" sz="3600" b="1" dirty="0">
                <a:solidFill>
                  <a:schemeClr val="bg1"/>
                </a:solidFill>
              </a:rPr>
              <a:t> - Introduction, Language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600" b="1" dirty="0">
                <a:solidFill>
                  <a:schemeClr val="bg1"/>
                </a:solidFill>
              </a:rPr>
              <a:t>JavaScript – Variables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b="1" dirty="0">
                <a:solidFill>
                  <a:schemeClr val="bg1"/>
                </a:solidFill>
              </a:rPr>
              <a:t>J</a:t>
            </a:r>
            <a:r>
              <a:rPr lang="en-IN" sz="3600" b="1" dirty="0" err="1">
                <a:solidFill>
                  <a:schemeClr val="bg1"/>
                </a:solidFill>
              </a:rPr>
              <a:t>avaScript</a:t>
            </a:r>
            <a:r>
              <a:rPr lang="en-IN" sz="3600" b="1" dirty="0">
                <a:solidFill>
                  <a:schemeClr val="bg1"/>
                </a:solidFill>
              </a:rPr>
              <a:t> - </a:t>
            </a:r>
            <a:r>
              <a:rPr lang="en-IN" sz="3600" b="1">
                <a:solidFill>
                  <a:schemeClr val="bg1"/>
                </a:solidFill>
              </a:rPr>
              <a:t>Data Types</a:t>
            </a:r>
            <a:br>
              <a:rPr lang="en-GB" sz="3600" b="1" dirty="0">
                <a:solidFill>
                  <a:schemeClr val="bg1"/>
                </a:solidFill>
                <a:ea typeface="Montserrat"/>
                <a:cs typeface="Montserrat"/>
                <a:sym typeface="Montserrat"/>
              </a:rPr>
            </a:br>
            <a:br>
              <a:rPr lang="en-GB" sz="3600" b="1" dirty="0">
                <a:solidFill>
                  <a:schemeClr val="bg1"/>
                </a:solidFill>
                <a:ea typeface="Montserrat"/>
                <a:cs typeface="Montserrat"/>
                <a:sym typeface="Montserrat"/>
              </a:rPr>
            </a:br>
            <a:endParaRPr sz="3600" b="1" dirty="0">
              <a:solidFill>
                <a:schemeClr val="bg1"/>
              </a:solidFill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Google Shape;141;p31">
            <a:extLst>
              <a:ext uri="{FF2B5EF4-FFF2-40B4-BE49-F238E27FC236}">
                <a16:creationId xmlns:a16="http://schemas.microsoft.com/office/drawing/2014/main" id="{F9E1D5AD-75A2-84C5-2A66-E6DB7D552BC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15286904" y="424750"/>
            <a:ext cx="2570752" cy="506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1749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WHAT IS JAVASCRIPT?</a:t>
            </a:r>
            <a:endParaRPr lang="en-IN" sz="42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F017D9-C1F2-4E9C-8C87-CE6E738E1729}"/>
              </a:ext>
            </a:extLst>
          </p:cNvPr>
          <p:cNvSpPr txBox="1"/>
          <p:nvPr/>
        </p:nvSpPr>
        <p:spPr>
          <a:xfrm>
            <a:off x="1028700" y="2088879"/>
            <a:ext cx="1682496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an interactive glue between html and CSS. J</a:t>
            </a:r>
            <a:r>
              <a:rPr lang="en-US" sz="3600" dirty="0" err="1">
                <a:solidFill>
                  <a:srgbClr val="000000"/>
                </a:solidFill>
              </a:rPr>
              <a:t>avaScript</a:t>
            </a:r>
            <a:r>
              <a:rPr lang="en-US" sz="3600" dirty="0">
                <a:solidFill>
                  <a:srgbClr val="000000"/>
                </a:solidFill>
              </a:rPr>
              <a:t> is the programming language of the Web.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used to make your website dynamic and interactive.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the only programming language  that a browser can understand. All advance tech like </a:t>
            </a:r>
            <a:r>
              <a:rPr lang="en-IN" sz="3600" dirty="0" err="1"/>
              <a:t>Reactjs</a:t>
            </a:r>
            <a:r>
              <a:rPr lang="en-IN" sz="3600" dirty="0"/>
              <a:t>, </a:t>
            </a:r>
            <a:r>
              <a:rPr lang="en-IN" sz="3600" dirty="0" err="1"/>
              <a:t>Expressjs</a:t>
            </a:r>
            <a:r>
              <a:rPr lang="en-IN" sz="3600" dirty="0"/>
              <a:t>, Nodejs written over the top of </a:t>
            </a:r>
            <a:r>
              <a:rPr lang="en-IN" sz="3600" dirty="0" err="1"/>
              <a:t>js</a:t>
            </a:r>
            <a:r>
              <a:rPr lang="en-IN" sz="3600" dirty="0"/>
              <a:t>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rgbClr val="000000"/>
                </a:solidFill>
              </a:rPr>
              <a:t>JavaScript Can Change HTML Content, HTML Attribute Values, Elements, HTML Styles.</a:t>
            </a: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Without </a:t>
            </a:r>
            <a:r>
              <a:rPr lang="en-IN" sz="3600" dirty="0" err="1"/>
              <a:t>javaScript</a:t>
            </a:r>
            <a:r>
              <a:rPr lang="en-IN" sz="3600" dirty="0"/>
              <a:t> there would be no games, no dynamic html forms, no interactive maps, no Gmail, no </a:t>
            </a:r>
            <a:r>
              <a:rPr lang="en-IN" sz="3600" dirty="0" err="1"/>
              <a:t>Youtube</a:t>
            </a:r>
            <a:r>
              <a:rPr lang="en-IN" sz="3600" dirty="0"/>
              <a:t>, no Netflix.</a:t>
            </a:r>
            <a:endParaRPr lang="en-IN" sz="3600" dirty="0">
              <a:solidFill>
                <a:srgbClr val="000000"/>
              </a:solidFill>
            </a:endParaRPr>
          </a:p>
          <a:p>
            <a:pPr marL="685800" indent="-68580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8137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HISTORY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458404-DAEB-5F16-605C-82F7D06F324B}"/>
              </a:ext>
            </a:extLst>
          </p:cNvPr>
          <p:cNvSpPr txBox="1"/>
          <p:nvPr/>
        </p:nvSpPr>
        <p:spPr>
          <a:xfrm>
            <a:off x="762001" y="1972486"/>
            <a:ext cx="16109927" cy="5823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was created by Brendan </a:t>
            </a:r>
            <a:r>
              <a:rPr lang="en-IN" sz="3600" dirty="0" err="1"/>
              <a:t>Eich</a:t>
            </a:r>
            <a:r>
              <a:rPr lang="en-IN" sz="3600" dirty="0"/>
              <a:t> In 1995.  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noProof="1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Towards the end of 1996, It was standardized by </a:t>
            </a:r>
            <a:r>
              <a:rPr lang="en-IN" sz="3600" dirty="0" err="1"/>
              <a:t>Ecma</a:t>
            </a:r>
            <a:r>
              <a:rPr lang="en-IN" sz="3600" dirty="0"/>
              <a:t> as the </a:t>
            </a:r>
            <a:r>
              <a:rPr lang="en-IN" sz="3600" dirty="0" err="1"/>
              <a:t>Ecmascript</a:t>
            </a:r>
            <a:r>
              <a:rPr lang="en-IN" sz="3600" dirty="0"/>
              <a:t>.</a:t>
            </a:r>
            <a:endParaRPr lang="en-US" sz="3600" noProof="1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Java or </a:t>
            </a:r>
            <a:r>
              <a:rPr lang="en-IN" sz="3600" dirty="0" err="1"/>
              <a:t>Javascript</a:t>
            </a:r>
            <a:r>
              <a:rPr lang="en-IN" sz="3600" dirty="0"/>
              <a:t>?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519672F-D9FB-4765-7E4D-187569E3C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4525" y="3130553"/>
            <a:ext cx="3930381" cy="295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47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AB7E2A4A-1ECF-4912-7993-C4C3EE0E088A}"/>
              </a:ext>
            </a:extLst>
          </p:cNvPr>
          <p:cNvSpPr txBox="1"/>
          <p:nvPr/>
        </p:nvSpPr>
        <p:spPr>
          <a:xfrm>
            <a:off x="928112" y="2242994"/>
            <a:ext cx="1610992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What is Js Runtime and Engine?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JavaScript is already running in your browser on your computer, on your tablet, and on your smart-phone.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/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  Types of Js Runtime engine.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	e.g. Chrome: V8 engine </a:t>
            </a:r>
          </a:p>
          <a:p>
            <a:pPr>
              <a:buClr>
                <a:schemeClr val="tx1"/>
              </a:buClr>
            </a:pPr>
            <a:r>
              <a:rPr lang="en-US" sz="3600" dirty="0"/>
              <a:t>	                     Mozilla: </a:t>
            </a:r>
            <a:r>
              <a:rPr lang="en-US" sz="3600" dirty="0" err="1"/>
              <a:t>SpiderMonkey</a:t>
            </a:r>
            <a:endParaRPr lang="en-US" sz="3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900"/>
              </a:spcAft>
            </a:pPr>
            <a:r>
              <a:rPr lang="en-IN" sz="4200" b="1" dirty="0"/>
              <a:t>ENGINE &amp; RUNTINE</a:t>
            </a:r>
            <a:endParaRPr lang="ru-RU" sz="1200" b="1" dirty="0"/>
          </a:p>
        </p:txBody>
      </p:sp>
    </p:spTree>
    <p:extLst>
      <p:ext uri="{BB962C8B-B14F-4D97-AF65-F5344CB8AC3E}">
        <p14:creationId xmlns:p14="http://schemas.microsoft.com/office/powerpoint/2010/main" val="1955900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VARIABLES</a:t>
            </a:r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D2A061-DAFA-49D7-4DA7-180F7A4C6DE5}"/>
              </a:ext>
            </a:extLst>
          </p:cNvPr>
          <p:cNvSpPr txBox="1"/>
          <p:nvPr/>
        </p:nvSpPr>
        <p:spPr>
          <a:xfrm>
            <a:off x="620608" y="1619683"/>
            <a:ext cx="16109927" cy="3330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JavaScript variables are containers for storing data values.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>
                <a:solidFill>
                  <a:srgbClr val="000000"/>
                </a:solidFill>
              </a:rPr>
              <a:t>JavaScript uses the</a:t>
            </a:r>
            <a:r>
              <a:rPr lang="en-US" sz="3600" dirty="0">
                <a:solidFill>
                  <a:srgbClr val="000000"/>
                </a:solidFill>
              </a:rPr>
              <a:t> var </a:t>
            </a:r>
            <a:r>
              <a:rPr lang="en-IN" sz="3600" dirty="0">
                <a:solidFill>
                  <a:srgbClr val="000000"/>
                </a:solidFill>
              </a:rPr>
              <a:t>keyword to declare variables</a:t>
            </a: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An equal sign is used to assign values to variables.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All JavaScript variables must be identified with unique names.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924658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615643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/>
              <a:t>NAMING CONVENTION</a:t>
            </a:r>
          </a:p>
          <a:p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9D0687E-0F46-6C44-42E4-6981B9EF1920}"/>
              </a:ext>
            </a:extLst>
          </p:cNvPr>
          <p:cNvSpPr txBox="1"/>
          <p:nvPr/>
        </p:nvSpPr>
        <p:spPr>
          <a:xfrm>
            <a:off x="762001" y="1591870"/>
            <a:ext cx="16109927" cy="8316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It is a Case Sensitive Language.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	e.g. var </a:t>
            </a:r>
            <a:r>
              <a:rPr lang="en-IN" sz="3600" dirty="0" err="1"/>
              <a:t>firstName</a:t>
            </a:r>
            <a:r>
              <a:rPr lang="en-IN" sz="3600" dirty="0"/>
              <a:t>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IN" sz="3600" dirty="0"/>
              <a:t>	       var  FirstName;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Use camel case for naming variable  e.g. </a:t>
            </a:r>
            <a:r>
              <a:rPr lang="en-US" sz="3600" dirty="0" err="1"/>
              <a:t>firstName</a:t>
            </a:r>
            <a:r>
              <a:rPr lang="en-US" sz="3600" dirty="0"/>
              <a:t>.</a:t>
            </a:r>
            <a:endParaRPr lang="en-IN" sz="3600" dirty="0"/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Names Can Contain Letters, Digits, Underscores, Dollar Signs.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You Can Declare Variable Name Starting With _ And $.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3600" dirty="0"/>
              <a:t>Reserved Key Words Can’t Be Used As Variable Name.</a:t>
            </a:r>
          </a:p>
          <a:p>
            <a:pPr marL="514350" indent="-514350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/>
              <a:t>Include space around operator.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 e.g. var x = “hello”;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r>
              <a:rPr lang="en-US" sz="3600" dirty="0"/>
              <a:t>	         var x=“hello” ;</a:t>
            </a:r>
          </a:p>
        </p:txBody>
      </p:sp>
    </p:spTree>
    <p:extLst>
      <p:ext uri="{BB962C8B-B14F-4D97-AF65-F5344CB8AC3E}">
        <p14:creationId xmlns:p14="http://schemas.microsoft.com/office/powerpoint/2010/main" val="21999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6140876" cy="54571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8343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200" b="1" dirty="0">
                <a:solidFill>
                  <a:schemeClr val="tx1"/>
                </a:solidFill>
              </a:rPr>
              <a:t>Control Flow &amp; Folder Structure</a:t>
            </a:r>
          </a:p>
          <a:p>
            <a:endParaRPr lang="en-IN" sz="4200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0965A5-4A79-873C-0C7C-D02A5031DDEA}"/>
              </a:ext>
            </a:extLst>
          </p:cNvPr>
          <p:cNvSpPr txBox="1"/>
          <p:nvPr/>
        </p:nvSpPr>
        <p:spPr>
          <a:xfrm>
            <a:off x="762004" y="1799909"/>
            <a:ext cx="1610992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37" indent="-514337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JavaScript is a synchronous and a single threaded Programming and scripting language.</a:t>
            </a:r>
            <a:endParaRPr lang="en-US" sz="3600" dirty="0"/>
          </a:p>
          <a:p>
            <a:pPr marL="514337" indent="-514337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It is a case sensitive language.</a:t>
            </a:r>
          </a:p>
          <a:p>
            <a:pPr marL="514337" indent="-514337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202124"/>
                </a:solidFill>
              </a:rPr>
              <a:t>The control flow is the order in which the computer executes statements in a script.</a:t>
            </a:r>
          </a:p>
          <a:p>
            <a:pPr marL="514337" indent="-514337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9966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-19630" y="0"/>
            <a:ext cx="2327622" cy="232762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2" cstate="print">
            <a:alphaModFix amt="6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 flipH="1">
            <a:off x="16145912" y="8144912"/>
            <a:ext cx="2142088" cy="2142088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17503442" y="0"/>
            <a:ext cx="784558" cy="1829535"/>
            <a:chOff x="0" y="0"/>
            <a:chExt cx="286209" cy="66742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6209" cy="667419"/>
            </a:xfrm>
            <a:custGeom>
              <a:avLst/>
              <a:gdLst/>
              <a:ahLst/>
              <a:cxnLst/>
              <a:rect l="l" t="t" r="r" b="b"/>
              <a:pathLst>
                <a:path w="286209" h="667419">
                  <a:moveTo>
                    <a:pt x="0" y="0"/>
                  </a:moveTo>
                  <a:lnTo>
                    <a:pt x="286209" y="0"/>
                  </a:lnTo>
                  <a:lnTo>
                    <a:pt x="286209" y="667419"/>
                  </a:lnTo>
                  <a:lnTo>
                    <a:pt x="0" y="667419"/>
                  </a:lnTo>
                  <a:close/>
                </a:path>
              </a:pathLst>
            </a:custGeom>
            <a:solidFill>
              <a:srgbClr val="FF9D8F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17503442" y="8909397"/>
            <a:ext cx="784558" cy="2755206"/>
            <a:chOff x="0" y="0"/>
            <a:chExt cx="286209" cy="100510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6209" cy="1005107"/>
            </a:xfrm>
            <a:custGeom>
              <a:avLst/>
              <a:gdLst/>
              <a:ahLst/>
              <a:cxnLst/>
              <a:rect l="l" t="t" r="r" b="b"/>
              <a:pathLst>
                <a:path w="286209" h="1005107">
                  <a:moveTo>
                    <a:pt x="0" y="0"/>
                  </a:moveTo>
                  <a:lnTo>
                    <a:pt x="286209" y="0"/>
                  </a:lnTo>
                  <a:lnTo>
                    <a:pt x="286209" y="1005107"/>
                  </a:lnTo>
                  <a:lnTo>
                    <a:pt x="0" y="1005107"/>
                  </a:lnTo>
                  <a:close/>
                </a:path>
              </a:pathLst>
            </a:custGeom>
            <a:solidFill>
              <a:srgbClr val="FFEAEA"/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0" y="8494608"/>
            <a:ext cx="1795264" cy="1792392"/>
            <a:chOff x="0" y="0"/>
            <a:chExt cx="6350000" cy="633984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0" name="Group 10"/>
          <p:cNvGrpSpPr/>
          <p:nvPr/>
        </p:nvGrpSpPr>
        <p:grpSpPr>
          <a:xfrm rot="5400000">
            <a:off x="-21066" y="0"/>
            <a:ext cx="1795264" cy="1792392"/>
            <a:chOff x="0" y="0"/>
            <a:chExt cx="6350000" cy="633984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6350000" cy="6339840"/>
            </a:xfrm>
            <a:custGeom>
              <a:avLst/>
              <a:gdLst/>
              <a:ahLst/>
              <a:cxnLst/>
              <a:rect l="l" t="t" r="r" b="b"/>
              <a:pathLst>
                <a:path w="6350000" h="6339840">
                  <a:moveTo>
                    <a:pt x="6350000" y="6339840"/>
                  </a:moveTo>
                  <a:lnTo>
                    <a:pt x="0" y="6339840"/>
                  </a:lnTo>
                  <a:lnTo>
                    <a:pt x="0" y="0"/>
                  </a:lnTo>
                  <a:lnTo>
                    <a:pt x="6350000" y="6339840"/>
                  </a:lnTo>
                  <a:close/>
                </a:path>
              </a:pathLst>
            </a:custGeom>
            <a:solidFill>
              <a:srgbClr val="E6F0FF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1028700" y="1363120"/>
            <a:ext cx="7734300" cy="538098"/>
            <a:chOff x="0" y="0"/>
            <a:chExt cx="1876837" cy="166788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876837" cy="166788"/>
            </a:xfrm>
            <a:custGeom>
              <a:avLst/>
              <a:gdLst/>
              <a:ahLst/>
              <a:cxnLst/>
              <a:rect l="l" t="t" r="r" b="b"/>
              <a:pathLst>
                <a:path w="1876837" h="166788">
                  <a:moveTo>
                    <a:pt x="0" y="0"/>
                  </a:moveTo>
                  <a:lnTo>
                    <a:pt x="1876837" y="0"/>
                  </a:lnTo>
                  <a:lnTo>
                    <a:pt x="1876837" y="166788"/>
                  </a:lnTo>
                  <a:lnTo>
                    <a:pt x="0" y="166788"/>
                  </a:lnTo>
                  <a:close/>
                </a:path>
              </a:pathLst>
            </a:custGeom>
            <a:solidFill>
              <a:srgbClr val="FFCFCF"/>
            </a:solidFill>
          </p:spPr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7F97D94-3FF9-950A-FFE1-A267F491BF58}"/>
              </a:ext>
            </a:extLst>
          </p:cNvPr>
          <p:cNvSpPr txBox="1"/>
          <p:nvPr/>
        </p:nvSpPr>
        <p:spPr>
          <a:xfrm>
            <a:off x="1028700" y="887555"/>
            <a:ext cx="113919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200" b="1" dirty="0"/>
              <a:t>J</a:t>
            </a:r>
            <a:r>
              <a:rPr lang="en-IN" sz="4200" b="1" dirty="0"/>
              <a:t>AVASCRIPT - DATA TYPES</a:t>
            </a:r>
          </a:p>
          <a:p>
            <a:endParaRPr lang="en-IN" sz="4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880138-CE0B-4800-2422-21A2511B7CE9}"/>
              </a:ext>
            </a:extLst>
          </p:cNvPr>
          <p:cNvSpPr txBox="1"/>
          <p:nvPr/>
        </p:nvSpPr>
        <p:spPr>
          <a:xfrm>
            <a:off x="1089036" y="2095500"/>
            <a:ext cx="16109927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 JavaScript variables can hold many data types: numbers, strings, objects, etc.</a:t>
            </a: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US" sz="3600" dirty="0">
              <a:solidFill>
                <a:srgbClr val="000000"/>
              </a:solidFill>
            </a:endParaRPr>
          </a:p>
          <a:p>
            <a:pPr marL="514350" indent="-514350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sz="3600" dirty="0">
                <a:solidFill>
                  <a:srgbClr val="000000"/>
                </a:solidFill>
              </a:rPr>
              <a:t> Js datatypes are of two types:</a:t>
            </a:r>
          </a:p>
          <a:p>
            <a:pPr lvl="0">
              <a:buClr>
                <a:schemeClr val="tx1"/>
              </a:buClr>
            </a:pPr>
            <a:r>
              <a:rPr lang="en-US" sz="3600" dirty="0">
                <a:solidFill>
                  <a:srgbClr val="000000"/>
                </a:solidFill>
              </a:rPr>
              <a:t>	</a:t>
            </a:r>
            <a:r>
              <a:rPr lang="en-US" sz="3600" b="1" dirty="0">
                <a:solidFill>
                  <a:srgbClr val="FF0000"/>
                </a:solidFill>
              </a:rPr>
              <a:t>Primitive                     Non-Primitive</a:t>
            </a:r>
            <a:br>
              <a:rPr lang="en-US" sz="3600" dirty="0"/>
            </a:br>
            <a:r>
              <a:rPr lang="en-US" sz="3600" dirty="0"/>
              <a:t>	String                            Function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Numbers                      Objects and Arrays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Boolean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Undefined</a:t>
            </a:r>
          </a:p>
          <a:p>
            <a:pPr lvl="0">
              <a:buClr>
                <a:schemeClr val="tx1"/>
              </a:buClr>
            </a:pPr>
            <a:r>
              <a:rPr lang="en-US" sz="3600" dirty="0"/>
              <a:t>	null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634371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442</Words>
  <Application>Microsoft Office PowerPoint</Application>
  <PresentationFormat>Custom</PresentationFormat>
  <Paragraphs>67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Montserrat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SLC PPT - Content</dc:title>
  <cp:lastModifiedBy>urvashi singla</cp:lastModifiedBy>
  <cp:revision>63</cp:revision>
  <dcterms:created xsi:type="dcterms:W3CDTF">2006-08-16T00:00:00Z</dcterms:created>
  <dcterms:modified xsi:type="dcterms:W3CDTF">2025-03-10T16:16:59Z</dcterms:modified>
  <dc:identifier>DAFBHbFhJSU</dc:identifier>
</cp:coreProperties>
</file>