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83" r:id="rId5"/>
    <p:sldId id="282" r:id="rId6"/>
    <p:sldId id="284" r:id="rId7"/>
    <p:sldId id="285" r:id="rId8"/>
    <p:sldId id="264" r:id="rId9"/>
    <p:sldId id="26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49B6-5D60-2459-4524-863696AC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E7F77E-E6FE-7ACA-CEAD-45FB82633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B467E-2E44-CE65-D920-22C56DE9B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62A54FB-9411-0FC0-5DF6-810701B03E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5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418EF-0061-B036-9264-FD4FFA15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D5A42-88B3-0F24-DA2C-416079102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2C4A5-EC60-36A5-EA10-1BEAAA55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D66FF96-FFE5-A89A-2457-CD985516379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3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04-01-2025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Introduction to DBMS &amp; Backend Development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Types of Databases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3 Tier Architecture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Database Languages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4633-02B9-2927-87A9-F9A15A89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66D1A1-9BD2-28CF-E247-C50FEC041C14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6000F-5656-9081-FBDF-BC98954B5F1F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5DE6B-E5D0-04E9-A395-B6D702E2AAF1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94CFA9-0983-BFEE-1788-61DE01D4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>
                <a:latin typeface="+mn-lt"/>
              </a:rPr>
            </a:br>
            <a:endParaRPr lang="en-US" altLang="en-US" sz="135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503CE-A618-48CD-7F09-D1F51CBEDEDC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+mn-lt"/>
              </a:rPr>
              <a:t>Workflow</a:t>
            </a:r>
          </a:p>
        </p:txBody>
      </p:sp>
      <p:sp>
        <p:nvSpPr>
          <p:cNvPr id="2" name="Google Shape;140;p22">
            <a:extLst>
              <a:ext uri="{FF2B5EF4-FFF2-40B4-BE49-F238E27FC236}">
                <a16:creationId xmlns:a16="http://schemas.microsoft.com/office/drawing/2014/main" id="{3FC50CBB-B61C-ADE5-DC59-D6720294A779}"/>
              </a:ext>
            </a:extLst>
          </p:cNvPr>
          <p:cNvSpPr txBox="1">
            <a:spLocks/>
          </p:cNvSpPr>
          <p:nvPr/>
        </p:nvSpPr>
        <p:spPr>
          <a:xfrm>
            <a:off x="638010" y="10595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dirty="0">
              <a:latin typeface="+mn-lt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D9EBF099-0AB4-F2D1-77B4-D7FE2CCB8A01}"/>
              </a:ext>
            </a:extLst>
          </p:cNvPr>
          <p:cNvSpPr/>
          <p:nvPr/>
        </p:nvSpPr>
        <p:spPr>
          <a:xfrm>
            <a:off x="3578970" y="1839750"/>
            <a:ext cx="1884300" cy="146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7" name="Google Shape;143;p22">
            <a:extLst>
              <a:ext uri="{FF2B5EF4-FFF2-40B4-BE49-F238E27FC236}">
                <a16:creationId xmlns:a16="http://schemas.microsoft.com/office/drawing/2014/main" id="{32299BB4-6C62-252E-585A-28F0D82B484E}"/>
              </a:ext>
            </a:extLst>
          </p:cNvPr>
          <p:cNvSpPr/>
          <p:nvPr/>
        </p:nvSpPr>
        <p:spPr>
          <a:xfrm>
            <a:off x="6671370" y="1641250"/>
            <a:ext cx="1222225" cy="18333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    Database</a:t>
            </a:r>
            <a:endParaRPr dirty="0">
              <a:latin typeface="+mn-lt"/>
            </a:endParaRPr>
          </a:p>
        </p:txBody>
      </p:sp>
      <p:sp>
        <p:nvSpPr>
          <p:cNvPr id="8" name="Google Shape;144;p22">
            <a:extLst>
              <a:ext uri="{FF2B5EF4-FFF2-40B4-BE49-F238E27FC236}">
                <a16:creationId xmlns:a16="http://schemas.microsoft.com/office/drawing/2014/main" id="{7BBCC069-9D90-86AF-D113-D703930FACCB}"/>
              </a:ext>
            </a:extLst>
          </p:cNvPr>
          <p:cNvSpPr/>
          <p:nvPr/>
        </p:nvSpPr>
        <p:spPr>
          <a:xfrm>
            <a:off x="712995" y="1330575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Front-end</a:t>
            </a:r>
            <a:endParaRPr>
              <a:latin typeface="+mn-lt"/>
            </a:endParaRPr>
          </a:p>
        </p:txBody>
      </p:sp>
      <p:sp>
        <p:nvSpPr>
          <p:cNvPr id="10" name="Google Shape;145;p22">
            <a:extLst>
              <a:ext uri="{FF2B5EF4-FFF2-40B4-BE49-F238E27FC236}">
                <a16:creationId xmlns:a16="http://schemas.microsoft.com/office/drawing/2014/main" id="{6105AB6C-DC83-5992-FD08-AC6C2DD59DBE}"/>
              </a:ext>
            </a:extLst>
          </p:cNvPr>
          <p:cNvSpPr/>
          <p:nvPr/>
        </p:nvSpPr>
        <p:spPr>
          <a:xfrm>
            <a:off x="3967320" y="2304150"/>
            <a:ext cx="1107600" cy="535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Amaranth"/>
                <a:cs typeface="Amaranth"/>
                <a:sym typeface="Amaranth"/>
              </a:rPr>
              <a:t>Server</a:t>
            </a:r>
            <a:endParaRPr dirty="0">
              <a:latin typeface="+mn-lt"/>
              <a:ea typeface="Amaranth"/>
              <a:cs typeface="Amaranth"/>
              <a:sym typeface="Amaranth"/>
            </a:endParaRPr>
          </a:p>
        </p:txBody>
      </p:sp>
      <p:sp>
        <p:nvSpPr>
          <p:cNvPr id="13" name="Google Shape;147;p22">
            <a:extLst>
              <a:ext uri="{FF2B5EF4-FFF2-40B4-BE49-F238E27FC236}">
                <a16:creationId xmlns:a16="http://schemas.microsoft.com/office/drawing/2014/main" id="{CF7D6F1B-177D-7378-5AAC-3F3A4AD3B6ED}"/>
              </a:ext>
            </a:extLst>
          </p:cNvPr>
          <p:cNvSpPr/>
          <p:nvPr/>
        </p:nvSpPr>
        <p:spPr>
          <a:xfrm>
            <a:off x="712995" y="2374350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Mobile App</a:t>
            </a:r>
            <a:endParaRPr>
              <a:latin typeface="+mn-lt"/>
            </a:endParaRPr>
          </a:p>
        </p:txBody>
      </p:sp>
      <p:sp>
        <p:nvSpPr>
          <p:cNvPr id="15" name="Google Shape;148;p22">
            <a:extLst>
              <a:ext uri="{FF2B5EF4-FFF2-40B4-BE49-F238E27FC236}">
                <a16:creationId xmlns:a16="http://schemas.microsoft.com/office/drawing/2014/main" id="{52133598-B9AC-9AFE-CEC2-0DA271CA8833}"/>
              </a:ext>
            </a:extLst>
          </p:cNvPr>
          <p:cNvSpPr/>
          <p:nvPr/>
        </p:nvSpPr>
        <p:spPr>
          <a:xfrm>
            <a:off x="712995" y="3474575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Other Websites</a:t>
            </a:r>
            <a:endParaRPr>
              <a:latin typeface="+mn-lt"/>
            </a:endParaRPr>
          </a:p>
        </p:txBody>
      </p:sp>
      <p:cxnSp>
        <p:nvCxnSpPr>
          <p:cNvPr id="16" name="Google Shape;149;p22">
            <a:extLst>
              <a:ext uri="{FF2B5EF4-FFF2-40B4-BE49-F238E27FC236}">
                <a16:creationId xmlns:a16="http://schemas.microsoft.com/office/drawing/2014/main" id="{81EB31EC-F372-4CF2-20DD-B0A81A2C7FE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693395" y="1676925"/>
            <a:ext cx="1885500" cy="8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50;p22">
            <a:extLst>
              <a:ext uri="{FF2B5EF4-FFF2-40B4-BE49-F238E27FC236}">
                <a16:creationId xmlns:a16="http://schemas.microsoft.com/office/drawing/2014/main" id="{CF70BAAF-0FDB-4CE3-1A5F-04E237966495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rot="10800000" flipH="1">
            <a:off x="1693395" y="2571900"/>
            <a:ext cx="1885500" cy="1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51;p22">
            <a:extLst>
              <a:ext uri="{FF2B5EF4-FFF2-40B4-BE49-F238E27FC236}">
                <a16:creationId xmlns:a16="http://schemas.microsoft.com/office/drawing/2014/main" id="{07248AB0-3AB7-6CCC-EB85-9D40C6AFA92B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rot="10800000" flipH="1">
            <a:off x="1693395" y="2571725"/>
            <a:ext cx="1885500" cy="12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52;p22">
            <a:extLst>
              <a:ext uri="{FF2B5EF4-FFF2-40B4-BE49-F238E27FC236}">
                <a16:creationId xmlns:a16="http://schemas.microsoft.com/office/drawing/2014/main" id="{60C1550C-5213-DC59-36C7-D3C737EDD533}"/>
              </a:ext>
            </a:extLst>
          </p:cNvPr>
          <p:cNvCxnSpPr>
            <a:cxnSpLocks/>
            <a:stCxn id="5" idx="3"/>
          </p:cNvCxnSpPr>
          <p:nvPr/>
        </p:nvCxnSpPr>
        <p:spPr>
          <a:xfrm rot="10800000" flipH="1">
            <a:off x="5463270" y="2557950"/>
            <a:ext cx="1208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53;p22">
            <a:extLst>
              <a:ext uri="{FF2B5EF4-FFF2-40B4-BE49-F238E27FC236}">
                <a16:creationId xmlns:a16="http://schemas.microsoft.com/office/drawing/2014/main" id="{B169C8B0-AE64-52BC-633A-F9DF9CD281C1}"/>
              </a:ext>
            </a:extLst>
          </p:cNvPr>
          <p:cNvSpPr txBox="1"/>
          <p:nvPr/>
        </p:nvSpPr>
        <p:spPr>
          <a:xfrm rot="1602463">
            <a:off x="1807973" y="1971880"/>
            <a:ext cx="2316887" cy="25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  <a:ea typeface="Lato"/>
                <a:cs typeface="Lato"/>
                <a:sym typeface="Lato"/>
              </a:rPr>
              <a:t>GET  /api/somedata</a:t>
            </a:r>
            <a:endParaRPr>
              <a:latin typeface="+mn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83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Oracle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SQL Server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Postgress</a:t>
            </a:r>
            <a:r>
              <a:rPr lang="en-US" sz="1800" dirty="0"/>
              <a:t> SQL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Cassandra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MongoDB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5C10F-6484-CAAB-05ED-00479C1266BF}"/>
              </a:ext>
            </a:extLst>
          </p:cNvPr>
          <p:cNvSpPr txBox="1"/>
          <p:nvPr/>
        </p:nvSpPr>
        <p:spPr>
          <a:xfrm>
            <a:off x="255356" y="2571750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800" b="1" dirty="0"/>
              <a:t>Types</a:t>
            </a:r>
            <a:endParaRPr lang="en-US" sz="1800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Relational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NoSQL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OODBMS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Hierarchical – parent child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Network DBMS 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89F78-C19C-B8D6-2D21-73F333C626CD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 Languages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55356" y="953648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Definition Language (DDL)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Manipulation Language (DML)</a:t>
            </a:r>
            <a:endParaRPr lang="en-IN" sz="1600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Control Language (DCL)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Transactional Control Language (TCL)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84A7-A0C7-E186-352A-EA4B7D0C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AA3AAA-DD2B-A995-1801-F657410485F5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3663E-6217-87A9-F48E-238238E6120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F224C-CE57-6DB6-2FC3-48FA188A9B4B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BDAB3A-845A-4DAD-450D-E6B94149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2ADAE-E759-45A5-B4A5-FDAA7ED362AE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 Languages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EC7A5-348E-C2FC-F3B6-163297B1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4" r="3066"/>
          <a:stretch/>
        </p:blipFill>
        <p:spPr>
          <a:xfrm>
            <a:off x="2152649" y="932047"/>
            <a:ext cx="4838701" cy="41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98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</vt:lpstr>
      <vt:lpstr>Wingdings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188</cp:revision>
  <dcterms:modified xsi:type="dcterms:W3CDTF">2025-01-04T14:26:05Z</dcterms:modified>
</cp:coreProperties>
</file>