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0.xml" ContentType="application/vnd.openxmlformats-officedocument.presentationml.notesSlide+xml"/>
  <Override PartName="/ppt/notesSlides/notesSlide2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7.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82" r:id="rId7"/>
    <p:sldId id="261" r:id="rId8"/>
    <p:sldId id="28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jbyOpkxBtJDDHpG3xW3Zx/fuuUc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customschemas.google.com/relationships/presentationmetadata" Target="metadata"/><Relationship Id="rId35" Type="http://schemas.openxmlformats.org/officeDocument/2006/relationships/customXml" Target="../customXml/item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 name="Google Shape;42;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1" name="Google Shape;141;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5" name="Google Shape;205;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3" name="Google Shape;213;p1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4" name="Google Shape;234;p1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2" name="Google Shape;252;p1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7" name="Google Shape;267;p1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 name="Google Shape;51;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p1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8" name="Google Shape;298;p1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7" name="Google Shape;307;p1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1" name="Google Shape;321;p1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7" name="Google Shape;327;p2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2" name="Google Shape;342;p2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8" name="Google Shape;348;p2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743ebf93c7_1_2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743ebf93c7_1_2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9" name="Google Shape;69;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3250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2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2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6584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4"/>
          <p:cNvSpPr txBox="1">
            <a:spLocks noGrp="1"/>
          </p:cNvSpPr>
          <p:nvPr>
            <p:ph type="title"/>
          </p:nvPr>
        </p:nvSpPr>
        <p:spPr>
          <a:xfrm>
            <a:off x="4361180" y="2054097"/>
            <a:ext cx="3469640" cy="57403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600" b="1" i="0">
                <a:solidFill>
                  <a:srgbClr val="C55A1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4"/>
          <p:cNvSpPr txBox="1">
            <a:spLocks noGrp="1"/>
          </p:cNvSpPr>
          <p:nvPr>
            <p:ph type="body" idx="1"/>
          </p:nvPr>
        </p:nvSpPr>
        <p:spPr>
          <a:xfrm>
            <a:off x="287832" y="1320501"/>
            <a:ext cx="11616334" cy="21463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 name="Google Shape;14;p2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7"/>
        <p:cNvGrpSpPr/>
        <p:nvPr/>
      </p:nvGrpSpPr>
      <p:grpSpPr>
        <a:xfrm>
          <a:off x="0" y="0"/>
          <a:ext cx="0" cy="0"/>
          <a:chOff x="0" y="0"/>
          <a:chExt cx="0" cy="0"/>
        </a:xfrm>
      </p:grpSpPr>
      <p:sp>
        <p:nvSpPr>
          <p:cNvPr id="18" name="Google Shape;18;p25"/>
          <p:cNvSpPr txBox="1">
            <a:spLocks noGrp="1"/>
          </p:cNvSpPr>
          <p:nvPr>
            <p:ph type="title"/>
          </p:nvPr>
        </p:nvSpPr>
        <p:spPr>
          <a:xfrm>
            <a:off x="4361180" y="2054097"/>
            <a:ext cx="3469640" cy="57403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600" b="1" i="0">
                <a:solidFill>
                  <a:srgbClr val="C55A1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22"/>
        <p:cNvGrpSpPr/>
        <p:nvPr/>
      </p:nvGrpSpPr>
      <p:grpSpPr>
        <a:xfrm>
          <a:off x="0" y="0"/>
          <a:ext cx="0" cy="0"/>
          <a:chOff x="0" y="0"/>
          <a:chExt cx="0" cy="0"/>
        </a:xfrm>
      </p:grpSpPr>
      <p:sp>
        <p:nvSpPr>
          <p:cNvPr id="23" name="Google Shape;23;p26"/>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 name="Google Shape;24;p2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7"/>
        <p:cNvGrpSpPr/>
        <p:nvPr/>
      </p:nvGrpSpPr>
      <p:grpSpPr>
        <a:xfrm>
          <a:off x="0" y="0"/>
          <a:ext cx="0" cy="0"/>
          <a:chOff x="0" y="0"/>
          <a:chExt cx="0" cy="0"/>
        </a:xfrm>
      </p:grpSpPr>
      <p:sp>
        <p:nvSpPr>
          <p:cNvPr id="28" name="Google Shape;28;p27"/>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7"/>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3"/>
        <p:cNvGrpSpPr/>
        <p:nvPr/>
      </p:nvGrpSpPr>
      <p:grpSpPr>
        <a:xfrm>
          <a:off x="0" y="0"/>
          <a:ext cx="0" cy="0"/>
          <a:chOff x="0" y="0"/>
          <a:chExt cx="0" cy="0"/>
        </a:xfrm>
      </p:grpSpPr>
      <p:sp>
        <p:nvSpPr>
          <p:cNvPr id="34" name="Google Shape;34;p28"/>
          <p:cNvSpPr txBox="1">
            <a:spLocks noGrp="1"/>
          </p:cNvSpPr>
          <p:nvPr>
            <p:ph type="title"/>
          </p:nvPr>
        </p:nvSpPr>
        <p:spPr>
          <a:xfrm>
            <a:off x="4361180" y="2054097"/>
            <a:ext cx="3469640" cy="57403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600" b="1" i="0">
                <a:solidFill>
                  <a:srgbClr val="C55A1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8"/>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 name="Google Shape;36;p28"/>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 name="Google Shape;37;p2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4361180" y="2054097"/>
            <a:ext cx="3469640" cy="574039"/>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3600" b="1" i="0" u="none" strike="noStrike" cap="none">
                <a:solidFill>
                  <a:srgbClr val="C55A1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3"/>
          <p:cNvSpPr txBox="1">
            <a:spLocks noGrp="1"/>
          </p:cNvSpPr>
          <p:nvPr>
            <p:ph type="body" idx="1"/>
          </p:nvPr>
        </p:nvSpPr>
        <p:spPr>
          <a:xfrm>
            <a:off x="287832" y="1320501"/>
            <a:ext cx="11616334" cy="21463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p2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2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2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mailto:surabhinarayan@pes.edu"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3"/>
        <p:cNvGrpSpPr/>
        <p:nvPr/>
      </p:nvGrpSpPr>
      <p:grpSpPr>
        <a:xfrm>
          <a:off x="0" y="0"/>
          <a:ext cx="0" cy="0"/>
          <a:chOff x="0" y="0"/>
          <a:chExt cx="0" cy="0"/>
        </a:xfrm>
      </p:grpSpPr>
      <p:sp>
        <p:nvSpPr>
          <p:cNvPr id="44" name="Google Shape;44;p1"/>
          <p:cNvSpPr txBox="1">
            <a:spLocks noGrp="1"/>
          </p:cNvSpPr>
          <p:nvPr>
            <p:ph type="title"/>
          </p:nvPr>
        </p:nvSpPr>
        <p:spPr>
          <a:xfrm>
            <a:off x="4504690" y="1713738"/>
            <a:ext cx="6887845" cy="11208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SzPts val="1400"/>
              <a:buNone/>
            </a:pPr>
            <a:r>
              <a:rPr lang="en-US" dirty="0"/>
              <a:t>GRAPH THEORY and its APPLICATIONS </a:t>
            </a:r>
            <a:r>
              <a:rPr lang="en-US" u="sng" dirty="0"/>
              <a:t>	</a:t>
            </a:r>
            <a:endParaRPr dirty="0"/>
          </a:p>
        </p:txBody>
      </p:sp>
      <p:sp>
        <p:nvSpPr>
          <p:cNvPr id="45" name="Google Shape;45;p1"/>
          <p:cNvSpPr txBox="1"/>
          <p:nvPr/>
        </p:nvSpPr>
        <p:spPr>
          <a:xfrm>
            <a:off x="4617142" y="3205862"/>
            <a:ext cx="5977890" cy="832900"/>
          </a:xfrm>
          <a:prstGeom prst="rect">
            <a:avLst/>
          </a:prstGeom>
          <a:noFill/>
          <a:ln>
            <a:noFill/>
          </a:ln>
        </p:spPr>
        <p:txBody>
          <a:bodyPr spcFirstLastPara="1" wrap="square" lIns="0" tIns="55225" rIns="0" bIns="0" anchor="t" anchorCtr="0">
            <a:spAutoFit/>
          </a:bodyPr>
          <a:lstStyle/>
          <a:p>
            <a:pPr marL="99695" marR="0" lvl="0" indent="0" algn="l" rtl="0">
              <a:lnSpc>
                <a:spcPct val="100000"/>
              </a:lnSpc>
              <a:spcBef>
                <a:spcPts val="0"/>
              </a:spcBef>
              <a:spcAft>
                <a:spcPts val="0"/>
              </a:spcAft>
              <a:buClr>
                <a:srgbClr val="000000"/>
              </a:buClr>
              <a:buSzPts val="2400"/>
              <a:buFont typeface="Arial"/>
              <a:buNone/>
            </a:pPr>
            <a:r>
              <a:rPr lang="en-US" sz="2400" b="1" dirty="0">
                <a:latin typeface="Calibri"/>
                <a:ea typeface="Calibri"/>
                <a:cs typeface="Calibri"/>
                <a:sym typeface="Calibri"/>
              </a:rPr>
              <a:t>Course Instructor: Dr. Arti Arya</a:t>
            </a:r>
            <a:endParaRPr sz="2400" b="0" i="0" u="none" strike="noStrike" cap="none" dirty="0">
              <a:solidFill>
                <a:srgbClr val="000000"/>
              </a:solidFill>
              <a:latin typeface="Calibri"/>
              <a:ea typeface="Calibri"/>
              <a:cs typeface="Calibri"/>
              <a:sym typeface="Calibri"/>
            </a:endParaRPr>
          </a:p>
          <a:p>
            <a:pPr marL="12700" marR="0" lvl="0" indent="0" algn="l" rtl="0">
              <a:lnSpc>
                <a:spcPct val="100000"/>
              </a:lnSpc>
              <a:spcBef>
                <a:spcPts val="335"/>
              </a:spcBef>
              <a:spcAft>
                <a:spcPts val="0"/>
              </a:spcAft>
              <a:buClr>
                <a:srgbClr val="000000"/>
              </a:buClr>
              <a:buSzPts val="2400"/>
              <a:buFont typeface="Arial"/>
              <a:buNone/>
            </a:pPr>
            <a:r>
              <a:rPr lang="en-US" sz="2400" b="0" i="0" u="none" strike="noStrike" cap="none" dirty="0">
                <a:solidFill>
                  <a:srgbClr val="000000"/>
                </a:solidFill>
                <a:latin typeface="Calibri"/>
                <a:ea typeface="Calibri"/>
                <a:cs typeface="Calibri"/>
                <a:sym typeface="Calibri"/>
              </a:rPr>
              <a:t>Department of Computer Science &amp; Engineering</a:t>
            </a:r>
            <a:endParaRPr sz="2400" b="0" i="0" u="none" strike="noStrike" cap="none" dirty="0">
              <a:solidFill>
                <a:srgbClr val="000000"/>
              </a:solidFill>
              <a:latin typeface="Calibri"/>
              <a:ea typeface="Calibri"/>
              <a:cs typeface="Calibri"/>
              <a:sym typeface="Calibri"/>
            </a:endParaRPr>
          </a:p>
        </p:txBody>
      </p:sp>
      <p:sp>
        <p:nvSpPr>
          <p:cNvPr id="46" name="Google Shape;46;p1"/>
          <p:cNvSpPr/>
          <p:nvPr/>
        </p:nvSpPr>
        <p:spPr>
          <a:xfrm>
            <a:off x="313944" y="5489447"/>
            <a:ext cx="1066800" cy="1079500"/>
          </a:xfrm>
          <a:custGeom>
            <a:avLst/>
            <a:gdLst/>
            <a:ahLst/>
            <a:cxnLst/>
            <a:rect l="l" t="t" r="r" b="b"/>
            <a:pathLst>
              <a:path w="1066800" h="1079500" extrusionOk="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7" name="Google Shape;47;p1"/>
          <p:cNvSpPr/>
          <p:nvPr/>
        </p:nvSpPr>
        <p:spPr>
          <a:xfrm>
            <a:off x="10855452" y="266699"/>
            <a:ext cx="1066800" cy="1077595"/>
          </a:xfrm>
          <a:custGeom>
            <a:avLst/>
            <a:gdLst/>
            <a:ahLst/>
            <a:cxnLst/>
            <a:rect l="l" t="t" r="r" b="b"/>
            <a:pathLst>
              <a:path w="1066800" h="1077595" extrusionOk="0">
                <a:moveTo>
                  <a:pt x="1066800" y="0"/>
                </a:moveTo>
                <a:lnTo>
                  <a:pt x="0" y="0"/>
                </a:lnTo>
                <a:lnTo>
                  <a:pt x="0" y="45720"/>
                </a:lnTo>
                <a:lnTo>
                  <a:pt x="1021080" y="45720"/>
                </a:lnTo>
                <a:lnTo>
                  <a:pt x="1021080" y="1077468"/>
                </a:lnTo>
                <a:lnTo>
                  <a:pt x="1066800" y="1077468"/>
                </a:lnTo>
                <a:lnTo>
                  <a:pt x="1066800" y="45720"/>
                </a:lnTo>
                <a:lnTo>
                  <a:pt x="1066800" y="10668"/>
                </a:lnTo>
                <a:lnTo>
                  <a:pt x="1066800"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48" name="Google Shape;48;p1"/>
          <p:cNvPicPr preferRelativeResize="0"/>
          <p:nvPr/>
        </p:nvPicPr>
        <p:blipFill rotWithShape="1">
          <a:blip r:embed="rId3">
            <a:alphaModFix/>
          </a:blip>
          <a:srcRect/>
          <a:stretch/>
        </p:blipFill>
        <p:spPr>
          <a:xfrm>
            <a:off x="1596968" y="1205171"/>
            <a:ext cx="2238671" cy="36676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a:solidFill>
                  <a:srgbClr val="2E5496"/>
                </a:solidFill>
              </a:rPr>
              <a:t>Graph Theory, Applications and Combinatorics  </a:t>
            </a:r>
            <a:r>
              <a:rPr lang="en-US" sz="2400"/>
              <a:t>Planar Graphs</a:t>
            </a:r>
            <a:endParaRPr sz="2400"/>
          </a:p>
        </p:txBody>
      </p:sp>
      <p:grpSp>
        <p:nvGrpSpPr>
          <p:cNvPr id="144" name="Google Shape;144;p6"/>
          <p:cNvGrpSpPr/>
          <p:nvPr/>
        </p:nvGrpSpPr>
        <p:grpSpPr>
          <a:xfrm>
            <a:off x="0" y="1290827"/>
            <a:ext cx="10576559" cy="2065020"/>
            <a:chOff x="0" y="1290827"/>
            <a:chExt cx="10576559" cy="2065020"/>
          </a:xfrm>
        </p:grpSpPr>
        <p:sp>
          <p:nvSpPr>
            <p:cNvPr id="145" name="Google Shape;145;p6"/>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46" name="Google Shape;146;p6"/>
            <p:cNvPicPr preferRelativeResize="0"/>
            <p:nvPr/>
          </p:nvPicPr>
          <p:blipFill rotWithShape="1">
            <a:blip r:embed="rId3">
              <a:alphaModFix/>
            </a:blip>
            <a:srcRect/>
            <a:stretch/>
          </p:blipFill>
          <p:spPr>
            <a:xfrm>
              <a:off x="7501128" y="1290827"/>
              <a:ext cx="3075431" cy="2065020"/>
            </a:xfrm>
            <a:prstGeom prst="rect">
              <a:avLst/>
            </a:prstGeom>
            <a:noFill/>
            <a:ln>
              <a:noFill/>
            </a:ln>
          </p:spPr>
        </p:pic>
        <p:pic>
          <p:nvPicPr>
            <p:cNvPr id="147" name="Google Shape;147;p6"/>
            <p:cNvPicPr preferRelativeResize="0"/>
            <p:nvPr/>
          </p:nvPicPr>
          <p:blipFill rotWithShape="1">
            <a:blip r:embed="rId4">
              <a:alphaModFix/>
            </a:blip>
            <a:srcRect/>
            <a:stretch/>
          </p:blipFill>
          <p:spPr>
            <a:xfrm>
              <a:off x="7598409" y="2549397"/>
              <a:ext cx="142240" cy="152907"/>
            </a:xfrm>
            <a:prstGeom prst="rect">
              <a:avLst/>
            </a:prstGeom>
            <a:noFill/>
            <a:ln>
              <a:noFill/>
            </a:ln>
          </p:spPr>
        </p:pic>
        <p:pic>
          <p:nvPicPr>
            <p:cNvPr id="148" name="Google Shape;148;p6"/>
            <p:cNvPicPr preferRelativeResize="0"/>
            <p:nvPr/>
          </p:nvPicPr>
          <p:blipFill rotWithShape="1">
            <a:blip r:embed="rId5">
              <a:alphaModFix/>
            </a:blip>
            <a:srcRect/>
            <a:stretch/>
          </p:blipFill>
          <p:spPr>
            <a:xfrm>
              <a:off x="8046466" y="2720086"/>
              <a:ext cx="142239" cy="152908"/>
            </a:xfrm>
            <a:prstGeom prst="rect">
              <a:avLst/>
            </a:prstGeom>
            <a:noFill/>
            <a:ln>
              <a:noFill/>
            </a:ln>
          </p:spPr>
        </p:pic>
        <p:pic>
          <p:nvPicPr>
            <p:cNvPr id="149" name="Google Shape;149;p6"/>
            <p:cNvPicPr preferRelativeResize="0"/>
            <p:nvPr/>
          </p:nvPicPr>
          <p:blipFill rotWithShape="1">
            <a:blip r:embed="rId4">
              <a:alphaModFix/>
            </a:blip>
            <a:srcRect/>
            <a:stretch/>
          </p:blipFill>
          <p:spPr>
            <a:xfrm>
              <a:off x="9808209" y="2681986"/>
              <a:ext cx="142240" cy="152908"/>
            </a:xfrm>
            <a:prstGeom prst="rect">
              <a:avLst/>
            </a:prstGeom>
            <a:noFill/>
            <a:ln>
              <a:noFill/>
            </a:ln>
          </p:spPr>
        </p:pic>
        <p:pic>
          <p:nvPicPr>
            <p:cNvPr id="150" name="Google Shape;150;p6"/>
            <p:cNvPicPr preferRelativeResize="0"/>
            <p:nvPr/>
          </p:nvPicPr>
          <p:blipFill rotWithShape="1">
            <a:blip r:embed="rId5">
              <a:alphaModFix/>
            </a:blip>
            <a:srcRect/>
            <a:stretch/>
          </p:blipFill>
          <p:spPr>
            <a:xfrm>
              <a:off x="10323321" y="2549397"/>
              <a:ext cx="142239" cy="152907"/>
            </a:xfrm>
            <a:prstGeom prst="rect">
              <a:avLst/>
            </a:prstGeom>
            <a:noFill/>
            <a:ln>
              <a:noFill/>
            </a:ln>
          </p:spPr>
        </p:pic>
      </p:grpSp>
      <p:sp>
        <p:nvSpPr>
          <p:cNvPr id="151" name="Google Shape;151;p6"/>
          <p:cNvSpPr txBox="1"/>
          <p:nvPr/>
        </p:nvSpPr>
        <p:spPr>
          <a:xfrm>
            <a:off x="287832" y="1445767"/>
            <a:ext cx="7090409" cy="3815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400" b="1" i="0" u="none" strike="noStrike" cap="none" dirty="0">
                <a:solidFill>
                  <a:schemeClr val="tx1"/>
                </a:solidFill>
                <a:latin typeface="Calibri"/>
                <a:ea typeface="Calibri"/>
                <a:cs typeface="Calibri"/>
                <a:sym typeface="Calibri"/>
              </a:rPr>
              <a:t>Show that Petersen graph is a non-planar Graph</a:t>
            </a:r>
            <a:endParaRPr sz="2400" b="0" i="0" u="none" strike="noStrike" cap="none" dirty="0">
              <a:solidFill>
                <a:schemeClr val="tx1"/>
              </a:solidFill>
              <a:latin typeface="Calibri"/>
              <a:ea typeface="Calibri"/>
              <a:cs typeface="Calibri"/>
              <a:sym typeface="Calibri"/>
            </a:endParaRPr>
          </a:p>
        </p:txBody>
      </p:sp>
      <p:pic>
        <p:nvPicPr>
          <p:cNvPr id="152" name="Google Shape;152;p6"/>
          <p:cNvPicPr preferRelativeResize="0"/>
          <p:nvPr/>
        </p:nvPicPr>
        <p:blipFill rotWithShape="1">
          <a:blip r:embed="rId6">
            <a:alphaModFix/>
          </a:blip>
          <a:srcRect/>
          <a:stretch/>
        </p:blipFill>
        <p:spPr>
          <a:xfrm>
            <a:off x="1167170" y="3769812"/>
            <a:ext cx="2510744" cy="2391262"/>
          </a:xfrm>
          <a:prstGeom prst="rect">
            <a:avLst/>
          </a:prstGeom>
          <a:noFill/>
          <a:ln>
            <a:noFill/>
          </a:ln>
        </p:spPr>
      </p:pic>
      <p:grpSp>
        <p:nvGrpSpPr>
          <p:cNvPr id="153" name="Google Shape;153;p6"/>
          <p:cNvGrpSpPr/>
          <p:nvPr/>
        </p:nvGrpSpPr>
        <p:grpSpPr>
          <a:xfrm>
            <a:off x="5582339" y="3463472"/>
            <a:ext cx="3958133" cy="2648347"/>
            <a:chOff x="5582339" y="3463472"/>
            <a:chExt cx="3958133" cy="2648347"/>
          </a:xfrm>
        </p:grpSpPr>
        <p:pic>
          <p:nvPicPr>
            <p:cNvPr id="154" name="Google Shape;154;p6"/>
            <p:cNvPicPr preferRelativeResize="0"/>
            <p:nvPr/>
          </p:nvPicPr>
          <p:blipFill rotWithShape="1">
            <a:blip r:embed="rId7">
              <a:alphaModFix/>
            </a:blip>
            <a:srcRect/>
            <a:stretch/>
          </p:blipFill>
          <p:spPr>
            <a:xfrm>
              <a:off x="5582339" y="3463472"/>
              <a:ext cx="3958133" cy="2648347"/>
            </a:xfrm>
            <a:prstGeom prst="rect">
              <a:avLst/>
            </a:prstGeom>
            <a:noFill/>
            <a:ln>
              <a:noFill/>
            </a:ln>
          </p:spPr>
        </p:pic>
        <p:pic>
          <p:nvPicPr>
            <p:cNvPr id="155" name="Google Shape;155;p6"/>
            <p:cNvPicPr preferRelativeResize="0"/>
            <p:nvPr/>
          </p:nvPicPr>
          <p:blipFill rotWithShape="1">
            <a:blip r:embed="rId8">
              <a:alphaModFix/>
            </a:blip>
            <a:srcRect/>
            <a:stretch/>
          </p:blipFill>
          <p:spPr>
            <a:xfrm>
              <a:off x="9323578" y="4801870"/>
              <a:ext cx="198627" cy="215392"/>
            </a:xfrm>
            <a:prstGeom prst="rect">
              <a:avLst/>
            </a:prstGeom>
            <a:noFill/>
            <a:ln>
              <a:noFill/>
            </a:ln>
          </p:spPr>
        </p:pic>
      </p:grpSp>
      <p:sp>
        <p:nvSpPr>
          <p:cNvPr id="156" name="Google Shape;156;p6"/>
          <p:cNvSpPr txBox="1"/>
          <p:nvPr/>
        </p:nvSpPr>
        <p:spPr>
          <a:xfrm>
            <a:off x="2412619" y="3361690"/>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V2</a:t>
            </a:r>
            <a:endParaRPr sz="1800" b="0" i="0" u="none" strike="noStrike" cap="none">
              <a:solidFill>
                <a:srgbClr val="000000"/>
              </a:solidFill>
              <a:latin typeface="Calibri"/>
              <a:ea typeface="Calibri"/>
              <a:cs typeface="Calibri"/>
              <a:sym typeface="Calibri"/>
            </a:endParaRPr>
          </a:p>
        </p:txBody>
      </p:sp>
      <p:sp>
        <p:nvSpPr>
          <p:cNvPr id="157" name="Google Shape;157;p6"/>
          <p:cNvSpPr txBox="1"/>
          <p:nvPr/>
        </p:nvSpPr>
        <p:spPr>
          <a:xfrm>
            <a:off x="2088895" y="4319142"/>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V5</a:t>
            </a:r>
            <a:endParaRPr sz="1800" b="0" i="0" u="none" strike="noStrike" cap="none">
              <a:solidFill>
                <a:srgbClr val="000000"/>
              </a:solidFill>
              <a:latin typeface="Calibri"/>
              <a:ea typeface="Calibri"/>
              <a:cs typeface="Calibri"/>
              <a:sym typeface="Calibri"/>
            </a:endParaRPr>
          </a:p>
        </p:txBody>
      </p:sp>
      <p:sp>
        <p:nvSpPr>
          <p:cNvPr id="158" name="Google Shape;158;p6"/>
          <p:cNvSpPr txBox="1"/>
          <p:nvPr/>
        </p:nvSpPr>
        <p:spPr>
          <a:xfrm>
            <a:off x="840739" y="4543170"/>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V4</a:t>
            </a:r>
            <a:endParaRPr sz="1800" b="0" i="0" u="none" strike="noStrike" cap="none">
              <a:solidFill>
                <a:srgbClr val="000000"/>
              </a:solidFill>
              <a:latin typeface="Calibri"/>
              <a:ea typeface="Calibri"/>
              <a:cs typeface="Calibri"/>
              <a:sym typeface="Calibri"/>
            </a:endParaRPr>
          </a:p>
        </p:txBody>
      </p:sp>
      <p:sp>
        <p:nvSpPr>
          <p:cNvPr id="159" name="Google Shape;159;p6"/>
          <p:cNvSpPr txBox="1"/>
          <p:nvPr/>
        </p:nvSpPr>
        <p:spPr>
          <a:xfrm>
            <a:off x="1712467" y="5412435"/>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V1</a:t>
            </a:r>
            <a:endParaRPr sz="1800" b="0" i="0" u="none" strike="noStrike" cap="none">
              <a:solidFill>
                <a:srgbClr val="000000"/>
              </a:solidFill>
              <a:latin typeface="Calibri"/>
              <a:ea typeface="Calibri"/>
              <a:cs typeface="Calibri"/>
              <a:sym typeface="Calibri"/>
            </a:endParaRPr>
          </a:p>
        </p:txBody>
      </p:sp>
      <p:sp>
        <p:nvSpPr>
          <p:cNvPr id="160" name="Google Shape;160;p6"/>
          <p:cNvSpPr txBox="1"/>
          <p:nvPr/>
        </p:nvSpPr>
        <p:spPr>
          <a:xfrm>
            <a:off x="3765296" y="4426457"/>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V6</a:t>
            </a:r>
            <a:endParaRPr sz="1800" b="0" i="0" u="none" strike="noStrike" cap="none">
              <a:solidFill>
                <a:srgbClr val="000000"/>
              </a:solidFill>
              <a:latin typeface="Calibri"/>
              <a:ea typeface="Calibri"/>
              <a:cs typeface="Calibri"/>
              <a:sym typeface="Calibri"/>
            </a:endParaRPr>
          </a:p>
        </p:txBody>
      </p:sp>
      <p:sp>
        <p:nvSpPr>
          <p:cNvPr id="161" name="Google Shape;161;p6"/>
          <p:cNvSpPr txBox="1"/>
          <p:nvPr/>
        </p:nvSpPr>
        <p:spPr>
          <a:xfrm>
            <a:off x="2917698" y="5412435"/>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V3</a:t>
            </a:r>
            <a:endParaRPr sz="1800" b="0" i="0" u="none" strike="noStrike" cap="none">
              <a:solidFill>
                <a:srgbClr val="000000"/>
              </a:solidFill>
              <a:latin typeface="Calibri"/>
              <a:ea typeface="Calibri"/>
              <a:cs typeface="Calibri"/>
              <a:sym typeface="Calibri"/>
            </a:endParaRPr>
          </a:p>
        </p:txBody>
      </p:sp>
      <p:sp>
        <p:nvSpPr>
          <p:cNvPr id="162" name="Google Shape;162;p6"/>
          <p:cNvSpPr txBox="1"/>
          <p:nvPr/>
        </p:nvSpPr>
        <p:spPr>
          <a:xfrm>
            <a:off x="9743058" y="4795773"/>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V7</a:t>
            </a:r>
            <a:endParaRPr sz="1800" b="0" i="0" u="none" strike="noStrike" cap="none">
              <a:solidFill>
                <a:srgbClr val="000000"/>
              </a:solidFill>
              <a:latin typeface="Calibri"/>
              <a:ea typeface="Calibri"/>
              <a:cs typeface="Calibri"/>
              <a:sym typeface="Calibri"/>
            </a:endParaRPr>
          </a:p>
        </p:txBody>
      </p:sp>
      <p:sp>
        <p:nvSpPr>
          <p:cNvPr id="163" name="Google Shape;163;p6"/>
          <p:cNvSpPr txBox="1"/>
          <p:nvPr/>
        </p:nvSpPr>
        <p:spPr>
          <a:xfrm>
            <a:off x="3284346" y="6093663"/>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V7</a:t>
            </a:r>
            <a:endParaRPr sz="1800" b="0" i="0" u="none" strike="noStrike" cap="none">
              <a:solidFill>
                <a:srgbClr val="000000"/>
              </a:solidFill>
              <a:latin typeface="Calibri"/>
              <a:ea typeface="Calibri"/>
              <a:cs typeface="Calibri"/>
              <a:sym typeface="Calibri"/>
            </a:endParaRPr>
          </a:p>
        </p:txBody>
      </p:sp>
      <p:pic>
        <p:nvPicPr>
          <p:cNvPr id="164" name="Google Shape;164;p6"/>
          <p:cNvPicPr preferRelativeResize="0"/>
          <p:nvPr/>
        </p:nvPicPr>
        <p:blipFill rotWithShape="1">
          <a:blip r:embed="rId9">
            <a:alphaModFix/>
          </a:blip>
          <a:srcRect/>
          <a:stretch/>
        </p:blipFill>
        <p:spPr>
          <a:xfrm>
            <a:off x="8290306" y="5140197"/>
            <a:ext cx="198627" cy="215391"/>
          </a:xfrm>
          <a:prstGeom prst="rect">
            <a:avLst/>
          </a:prstGeom>
          <a:noFill/>
          <a:ln>
            <a:noFill/>
          </a:ln>
        </p:spPr>
      </p:pic>
      <p:sp>
        <p:nvSpPr>
          <p:cNvPr id="165" name="Google Shape;165;p6"/>
          <p:cNvSpPr txBox="1"/>
          <p:nvPr/>
        </p:nvSpPr>
        <p:spPr>
          <a:xfrm>
            <a:off x="8204707" y="5399023"/>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V8</a:t>
            </a:r>
            <a:endParaRPr sz="1800" b="0" i="0" u="none" strike="noStrike" cap="none">
              <a:solidFill>
                <a:srgbClr val="000000"/>
              </a:solidFill>
              <a:latin typeface="Calibri"/>
              <a:ea typeface="Calibri"/>
              <a:cs typeface="Calibri"/>
              <a:sym typeface="Calibri"/>
            </a:endParaRPr>
          </a:p>
        </p:txBody>
      </p:sp>
      <p:sp>
        <p:nvSpPr>
          <p:cNvPr id="166" name="Google Shape;166;p6"/>
          <p:cNvSpPr txBox="1"/>
          <p:nvPr/>
        </p:nvSpPr>
        <p:spPr>
          <a:xfrm>
            <a:off x="3049270" y="4837557"/>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V8</a:t>
            </a:r>
            <a:endParaRPr sz="1800" b="0" i="0" u="none" strike="noStrike" cap="none">
              <a:solidFill>
                <a:srgbClr val="000000"/>
              </a:solidFill>
              <a:latin typeface="Calibri"/>
              <a:ea typeface="Calibri"/>
              <a:cs typeface="Calibri"/>
              <a:sym typeface="Calibri"/>
            </a:endParaRPr>
          </a:p>
        </p:txBody>
      </p:sp>
      <p:pic>
        <p:nvPicPr>
          <p:cNvPr id="167" name="Google Shape;167;p6"/>
          <p:cNvPicPr preferRelativeResize="0"/>
          <p:nvPr/>
        </p:nvPicPr>
        <p:blipFill rotWithShape="1">
          <a:blip r:embed="rId10">
            <a:alphaModFix/>
          </a:blip>
          <a:srcRect/>
          <a:stretch/>
        </p:blipFill>
        <p:spPr>
          <a:xfrm>
            <a:off x="6447790" y="5184394"/>
            <a:ext cx="198628" cy="215392"/>
          </a:xfrm>
          <a:prstGeom prst="rect">
            <a:avLst/>
          </a:prstGeom>
          <a:noFill/>
          <a:ln>
            <a:noFill/>
          </a:ln>
        </p:spPr>
      </p:pic>
      <p:sp>
        <p:nvSpPr>
          <p:cNvPr id="168" name="Google Shape;168;p6"/>
          <p:cNvSpPr txBox="1"/>
          <p:nvPr/>
        </p:nvSpPr>
        <p:spPr>
          <a:xfrm>
            <a:off x="6705092" y="5266435"/>
            <a:ext cx="27178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V9</a:t>
            </a:r>
            <a:endParaRPr sz="1800" b="0" i="0" u="none" strike="noStrike" cap="none">
              <a:solidFill>
                <a:srgbClr val="000000"/>
              </a:solidFill>
              <a:latin typeface="Calibri"/>
              <a:ea typeface="Calibri"/>
              <a:cs typeface="Calibri"/>
              <a:sym typeface="Calibri"/>
            </a:endParaRPr>
          </a:p>
        </p:txBody>
      </p:sp>
      <p:sp>
        <p:nvSpPr>
          <p:cNvPr id="169" name="Google Shape;169;p6"/>
          <p:cNvSpPr txBox="1"/>
          <p:nvPr/>
        </p:nvSpPr>
        <p:spPr>
          <a:xfrm>
            <a:off x="1520697" y="4795773"/>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V9</a:t>
            </a:r>
            <a:endParaRPr sz="1800" b="0" i="0" u="none" strike="noStrike" cap="none">
              <a:solidFill>
                <a:srgbClr val="000000"/>
              </a:solidFill>
              <a:latin typeface="Calibri"/>
              <a:ea typeface="Calibri"/>
              <a:cs typeface="Calibri"/>
              <a:sym typeface="Calibri"/>
            </a:endParaRPr>
          </a:p>
        </p:txBody>
      </p:sp>
      <p:pic>
        <p:nvPicPr>
          <p:cNvPr id="170" name="Google Shape;170;p6"/>
          <p:cNvPicPr preferRelativeResize="0"/>
          <p:nvPr/>
        </p:nvPicPr>
        <p:blipFill rotWithShape="1">
          <a:blip r:embed="rId11">
            <a:alphaModFix/>
          </a:blip>
          <a:srcRect/>
          <a:stretch/>
        </p:blipFill>
        <p:spPr>
          <a:xfrm>
            <a:off x="5588253" y="4864353"/>
            <a:ext cx="198628" cy="213868"/>
          </a:xfrm>
          <a:prstGeom prst="rect">
            <a:avLst/>
          </a:prstGeom>
          <a:noFill/>
          <a:ln>
            <a:noFill/>
          </a:ln>
        </p:spPr>
      </p:pic>
      <p:sp>
        <p:nvSpPr>
          <p:cNvPr id="171" name="Google Shape;171;p6"/>
          <p:cNvSpPr txBox="1"/>
          <p:nvPr/>
        </p:nvSpPr>
        <p:spPr>
          <a:xfrm>
            <a:off x="5031994" y="4795773"/>
            <a:ext cx="38671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V10</a:t>
            </a:r>
            <a:endParaRPr sz="1800" b="0" i="0" u="none" strike="noStrike" cap="none">
              <a:solidFill>
                <a:srgbClr val="000000"/>
              </a:solidFill>
              <a:latin typeface="Calibri"/>
              <a:ea typeface="Calibri"/>
              <a:cs typeface="Calibri"/>
              <a:sym typeface="Calibri"/>
            </a:endParaRPr>
          </a:p>
        </p:txBody>
      </p:sp>
      <p:sp>
        <p:nvSpPr>
          <p:cNvPr id="172" name="Google Shape;172;p6"/>
          <p:cNvSpPr txBox="1"/>
          <p:nvPr/>
        </p:nvSpPr>
        <p:spPr>
          <a:xfrm>
            <a:off x="1214729" y="5982411"/>
            <a:ext cx="38671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V10</a:t>
            </a:r>
            <a:endParaRPr sz="1800" b="0" i="0" u="none" strike="noStrike" cap="none">
              <a:solidFill>
                <a:srgbClr val="000000"/>
              </a:solidFill>
              <a:latin typeface="Calibri"/>
              <a:ea typeface="Calibri"/>
              <a:cs typeface="Calibri"/>
              <a:sym typeface="Calibri"/>
            </a:endParaRPr>
          </a:p>
        </p:txBody>
      </p:sp>
      <p:sp>
        <p:nvSpPr>
          <p:cNvPr id="173" name="Google Shape;173;p6"/>
          <p:cNvSpPr/>
          <p:nvPr/>
        </p:nvSpPr>
        <p:spPr>
          <a:xfrm>
            <a:off x="4975916" y="4867655"/>
            <a:ext cx="5238115" cy="1935480"/>
          </a:xfrm>
          <a:custGeom>
            <a:avLst/>
            <a:gdLst/>
            <a:ahLst/>
            <a:cxnLst/>
            <a:rect l="l" t="t" r="r" b="b"/>
            <a:pathLst>
              <a:path w="5238115" h="1935479" extrusionOk="0">
                <a:moveTo>
                  <a:pt x="1539183" y="475869"/>
                </a:moveTo>
                <a:lnTo>
                  <a:pt x="1556455" y="528371"/>
                </a:lnTo>
                <a:lnTo>
                  <a:pt x="1573798" y="580722"/>
                </a:lnTo>
                <a:lnTo>
                  <a:pt x="1591282" y="632769"/>
                </a:lnTo>
                <a:lnTo>
                  <a:pt x="1608976" y="684360"/>
                </a:lnTo>
                <a:lnTo>
                  <a:pt x="1626950" y="735343"/>
                </a:lnTo>
                <a:lnTo>
                  <a:pt x="1645273" y="785566"/>
                </a:lnTo>
                <a:lnTo>
                  <a:pt x="1664014" y="834878"/>
                </a:lnTo>
                <a:lnTo>
                  <a:pt x="1683244" y="883126"/>
                </a:lnTo>
                <a:lnTo>
                  <a:pt x="1703031" y="930160"/>
                </a:lnTo>
                <a:lnTo>
                  <a:pt x="1723444" y="975826"/>
                </a:lnTo>
                <a:lnTo>
                  <a:pt x="1744554" y="1019974"/>
                </a:lnTo>
                <a:lnTo>
                  <a:pt x="1766430" y="1062451"/>
                </a:lnTo>
                <a:lnTo>
                  <a:pt x="1789141" y="1103105"/>
                </a:lnTo>
                <a:lnTo>
                  <a:pt x="1812756" y="1141785"/>
                </a:lnTo>
                <a:lnTo>
                  <a:pt x="1837345" y="1178338"/>
                </a:lnTo>
                <a:lnTo>
                  <a:pt x="1862978" y="1212614"/>
                </a:lnTo>
                <a:lnTo>
                  <a:pt x="1889724" y="1244460"/>
                </a:lnTo>
                <a:lnTo>
                  <a:pt x="1917652" y="1273723"/>
                </a:lnTo>
                <a:lnTo>
                  <a:pt x="1946832" y="1300254"/>
                </a:lnTo>
                <a:lnTo>
                  <a:pt x="1977333" y="1323898"/>
                </a:lnTo>
                <a:lnTo>
                  <a:pt x="2013376" y="1347610"/>
                </a:lnTo>
                <a:lnTo>
                  <a:pt x="2052014" y="1369435"/>
                </a:lnTo>
                <a:lnTo>
                  <a:pt x="2092956" y="1389250"/>
                </a:lnTo>
                <a:lnTo>
                  <a:pt x="2135914" y="1406934"/>
                </a:lnTo>
                <a:lnTo>
                  <a:pt x="2180598" y="1422362"/>
                </a:lnTo>
                <a:lnTo>
                  <a:pt x="2226719" y="1435413"/>
                </a:lnTo>
                <a:lnTo>
                  <a:pt x="2273987" y="1445965"/>
                </a:lnTo>
                <a:lnTo>
                  <a:pt x="2322115" y="1453894"/>
                </a:lnTo>
                <a:lnTo>
                  <a:pt x="2370811" y="1459079"/>
                </a:lnTo>
                <a:lnTo>
                  <a:pt x="2419787" y="1461396"/>
                </a:lnTo>
                <a:lnTo>
                  <a:pt x="2468754" y="1460724"/>
                </a:lnTo>
                <a:lnTo>
                  <a:pt x="2517422" y="1456939"/>
                </a:lnTo>
                <a:lnTo>
                  <a:pt x="2565502" y="1449919"/>
                </a:lnTo>
                <a:lnTo>
                  <a:pt x="2612705" y="1439542"/>
                </a:lnTo>
                <a:lnTo>
                  <a:pt x="2658741" y="1425686"/>
                </a:lnTo>
                <a:lnTo>
                  <a:pt x="2703321" y="1408226"/>
                </a:lnTo>
                <a:lnTo>
                  <a:pt x="2746157" y="1387042"/>
                </a:lnTo>
                <a:lnTo>
                  <a:pt x="2786958" y="1362011"/>
                </a:lnTo>
                <a:lnTo>
                  <a:pt x="2845525" y="1316210"/>
                </a:lnTo>
                <a:lnTo>
                  <a:pt x="2874116" y="1289500"/>
                </a:lnTo>
                <a:lnTo>
                  <a:pt x="2902272" y="1260402"/>
                </a:lnTo>
                <a:lnTo>
                  <a:pt x="2930016" y="1229029"/>
                </a:lnTo>
                <a:lnTo>
                  <a:pt x="2957366" y="1195495"/>
                </a:lnTo>
                <a:lnTo>
                  <a:pt x="2984345" y="1159915"/>
                </a:lnTo>
                <a:lnTo>
                  <a:pt x="3010972" y="1122401"/>
                </a:lnTo>
                <a:lnTo>
                  <a:pt x="3037268" y="1083068"/>
                </a:lnTo>
                <a:lnTo>
                  <a:pt x="3063255" y="1042028"/>
                </a:lnTo>
                <a:lnTo>
                  <a:pt x="3088952" y="999397"/>
                </a:lnTo>
                <a:lnTo>
                  <a:pt x="3114380" y="955287"/>
                </a:lnTo>
                <a:lnTo>
                  <a:pt x="3139560" y="909813"/>
                </a:lnTo>
                <a:lnTo>
                  <a:pt x="3164513" y="863087"/>
                </a:lnTo>
                <a:lnTo>
                  <a:pt x="3189259" y="815224"/>
                </a:lnTo>
                <a:lnTo>
                  <a:pt x="3213819" y="766338"/>
                </a:lnTo>
                <a:lnTo>
                  <a:pt x="3238214" y="716541"/>
                </a:lnTo>
                <a:lnTo>
                  <a:pt x="3262464" y="665949"/>
                </a:lnTo>
                <a:lnTo>
                  <a:pt x="3286590" y="614674"/>
                </a:lnTo>
                <a:lnTo>
                  <a:pt x="3310613" y="562831"/>
                </a:lnTo>
                <a:lnTo>
                  <a:pt x="3334553" y="510532"/>
                </a:lnTo>
                <a:lnTo>
                  <a:pt x="3358430" y="457892"/>
                </a:lnTo>
                <a:lnTo>
                  <a:pt x="3382267" y="405025"/>
                </a:lnTo>
                <a:lnTo>
                  <a:pt x="3406083" y="352044"/>
                </a:lnTo>
              </a:path>
              <a:path w="5238115" h="1935479" extrusionOk="0">
                <a:moveTo>
                  <a:pt x="672027" y="133350"/>
                </a:moveTo>
                <a:lnTo>
                  <a:pt x="629034" y="167947"/>
                </a:lnTo>
                <a:lnTo>
                  <a:pt x="586243" y="202556"/>
                </a:lnTo>
                <a:lnTo>
                  <a:pt x="543853" y="237185"/>
                </a:lnTo>
                <a:lnTo>
                  <a:pt x="502061" y="271840"/>
                </a:lnTo>
                <a:lnTo>
                  <a:pt x="461066" y="306530"/>
                </a:lnTo>
                <a:lnTo>
                  <a:pt x="421067" y="341264"/>
                </a:lnTo>
                <a:lnTo>
                  <a:pt x="382262" y="376048"/>
                </a:lnTo>
                <a:lnTo>
                  <a:pt x="344850" y="410891"/>
                </a:lnTo>
                <a:lnTo>
                  <a:pt x="309029" y="445800"/>
                </a:lnTo>
                <a:lnTo>
                  <a:pt x="274997" y="480784"/>
                </a:lnTo>
                <a:lnTo>
                  <a:pt x="242953" y="515850"/>
                </a:lnTo>
                <a:lnTo>
                  <a:pt x="213096" y="551007"/>
                </a:lnTo>
                <a:lnTo>
                  <a:pt x="185623" y="586262"/>
                </a:lnTo>
                <a:lnTo>
                  <a:pt x="160734" y="621623"/>
                </a:lnTo>
                <a:lnTo>
                  <a:pt x="138627" y="657098"/>
                </a:lnTo>
                <a:lnTo>
                  <a:pt x="113034" y="701558"/>
                </a:lnTo>
                <a:lnTo>
                  <a:pt x="88312" y="746050"/>
                </a:lnTo>
                <a:lnTo>
                  <a:pt x="65207" y="790607"/>
                </a:lnTo>
                <a:lnTo>
                  <a:pt x="44464" y="835261"/>
                </a:lnTo>
                <a:lnTo>
                  <a:pt x="26826" y="880045"/>
                </a:lnTo>
                <a:lnTo>
                  <a:pt x="13040" y="924994"/>
                </a:lnTo>
                <a:lnTo>
                  <a:pt x="3849" y="970141"/>
                </a:lnTo>
                <a:lnTo>
                  <a:pt x="0" y="1015518"/>
                </a:lnTo>
                <a:lnTo>
                  <a:pt x="2235" y="1061159"/>
                </a:lnTo>
                <a:lnTo>
                  <a:pt x="11301" y="1107097"/>
                </a:lnTo>
                <a:lnTo>
                  <a:pt x="27941" y="1153365"/>
                </a:lnTo>
                <a:lnTo>
                  <a:pt x="52902" y="1199997"/>
                </a:lnTo>
                <a:lnTo>
                  <a:pt x="91412" y="1258481"/>
                </a:lnTo>
                <a:lnTo>
                  <a:pt x="136951" y="1320611"/>
                </a:lnTo>
                <a:lnTo>
                  <a:pt x="162588" y="1352607"/>
                </a:lnTo>
                <a:lnTo>
                  <a:pt x="190262" y="1384989"/>
                </a:lnTo>
                <a:lnTo>
                  <a:pt x="220065" y="1417583"/>
                </a:lnTo>
                <a:lnTo>
                  <a:pt x="252089" y="1450214"/>
                </a:lnTo>
                <a:lnTo>
                  <a:pt x="286428" y="1482706"/>
                </a:lnTo>
                <a:lnTo>
                  <a:pt x="323174" y="1514886"/>
                </a:lnTo>
                <a:lnTo>
                  <a:pt x="362421" y="1546577"/>
                </a:lnTo>
                <a:lnTo>
                  <a:pt x="404260" y="1577605"/>
                </a:lnTo>
                <a:lnTo>
                  <a:pt x="448786" y="1607795"/>
                </a:lnTo>
                <a:lnTo>
                  <a:pt x="496091" y="1636972"/>
                </a:lnTo>
                <a:lnTo>
                  <a:pt x="546267" y="1664961"/>
                </a:lnTo>
                <a:lnTo>
                  <a:pt x="599408" y="1691586"/>
                </a:lnTo>
                <a:lnTo>
                  <a:pt x="655607" y="1716674"/>
                </a:lnTo>
                <a:lnTo>
                  <a:pt x="714956" y="1740048"/>
                </a:lnTo>
                <a:lnTo>
                  <a:pt x="777549" y="1761535"/>
                </a:lnTo>
                <a:lnTo>
                  <a:pt x="843477" y="1780959"/>
                </a:lnTo>
                <a:lnTo>
                  <a:pt x="917570" y="1799601"/>
                </a:lnTo>
                <a:lnTo>
                  <a:pt x="956713" y="1808433"/>
                </a:lnTo>
                <a:lnTo>
                  <a:pt x="997177" y="1816944"/>
                </a:lnTo>
                <a:lnTo>
                  <a:pt x="1038907" y="1825136"/>
                </a:lnTo>
                <a:lnTo>
                  <a:pt x="1081846" y="1833011"/>
                </a:lnTo>
                <a:lnTo>
                  <a:pt x="1125939" y="1840571"/>
                </a:lnTo>
                <a:lnTo>
                  <a:pt x="1171129" y="1847820"/>
                </a:lnTo>
                <a:lnTo>
                  <a:pt x="1217360" y="1854760"/>
                </a:lnTo>
                <a:lnTo>
                  <a:pt x="1264575" y="1861394"/>
                </a:lnTo>
                <a:lnTo>
                  <a:pt x="1312719" y="1867724"/>
                </a:lnTo>
                <a:lnTo>
                  <a:pt x="1361735" y="1873753"/>
                </a:lnTo>
                <a:lnTo>
                  <a:pt x="1411566" y="1879484"/>
                </a:lnTo>
                <a:lnTo>
                  <a:pt x="1462158" y="1884918"/>
                </a:lnTo>
                <a:lnTo>
                  <a:pt x="1513452" y="1890059"/>
                </a:lnTo>
                <a:lnTo>
                  <a:pt x="1565394" y="1894910"/>
                </a:lnTo>
                <a:lnTo>
                  <a:pt x="1617927" y="1899472"/>
                </a:lnTo>
                <a:lnTo>
                  <a:pt x="1670994" y="1903749"/>
                </a:lnTo>
                <a:lnTo>
                  <a:pt x="1724540" y="1907743"/>
                </a:lnTo>
                <a:lnTo>
                  <a:pt x="1778507" y="1911456"/>
                </a:lnTo>
                <a:lnTo>
                  <a:pt x="1832841" y="1914892"/>
                </a:lnTo>
                <a:lnTo>
                  <a:pt x="1887485" y="1918053"/>
                </a:lnTo>
                <a:lnTo>
                  <a:pt x="1942381" y="1920942"/>
                </a:lnTo>
                <a:lnTo>
                  <a:pt x="1997475" y="1923560"/>
                </a:lnTo>
                <a:lnTo>
                  <a:pt x="2052710" y="1925911"/>
                </a:lnTo>
                <a:lnTo>
                  <a:pt x="2108030" y="1927998"/>
                </a:lnTo>
                <a:lnTo>
                  <a:pt x="2163378" y="1929822"/>
                </a:lnTo>
                <a:lnTo>
                  <a:pt x="2218699" y="1931387"/>
                </a:lnTo>
                <a:lnTo>
                  <a:pt x="2273935" y="1932695"/>
                </a:lnTo>
                <a:lnTo>
                  <a:pt x="2329031" y="1933749"/>
                </a:lnTo>
                <a:lnTo>
                  <a:pt x="2383931" y="1934551"/>
                </a:lnTo>
                <a:lnTo>
                  <a:pt x="2438578" y="1935104"/>
                </a:lnTo>
                <a:lnTo>
                  <a:pt x="2492916" y="1935411"/>
                </a:lnTo>
                <a:lnTo>
                  <a:pt x="2546888" y="1935474"/>
                </a:lnTo>
                <a:lnTo>
                  <a:pt x="2600440" y="1935295"/>
                </a:lnTo>
                <a:lnTo>
                  <a:pt x="2653513" y="1934878"/>
                </a:lnTo>
                <a:lnTo>
                  <a:pt x="2706053" y="1934225"/>
                </a:lnTo>
                <a:lnTo>
                  <a:pt x="2758002" y="1933338"/>
                </a:lnTo>
                <a:lnTo>
                  <a:pt x="2807588" y="1932313"/>
                </a:lnTo>
                <a:lnTo>
                  <a:pt x="2858186" y="1931138"/>
                </a:lnTo>
                <a:lnTo>
                  <a:pt x="2909719" y="1929806"/>
                </a:lnTo>
                <a:lnTo>
                  <a:pt x="2962110" y="1928310"/>
                </a:lnTo>
                <a:lnTo>
                  <a:pt x="3015282" y="1926642"/>
                </a:lnTo>
                <a:lnTo>
                  <a:pt x="3069157" y="1924795"/>
                </a:lnTo>
                <a:lnTo>
                  <a:pt x="3123658" y="1922763"/>
                </a:lnTo>
                <a:lnTo>
                  <a:pt x="3178708" y="1920538"/>
                </a:lnTo>
                <a:lnTo>
                  <a:pt x="3234230" y="1918113"/>
                </a:lnTo>
                <a:lnTo>
                  <a:pt x="3290146" y="1915481"/>
                </a:lnTo>
                <a:lnTo>
                  <a:pt x="3346379" y="1912635"/>
                </a:lnTo>
                <a:lnTo>
                  <a:pt x="3402852" y="1909567"/>
                </a:lnTo>
                <a:lnTo>
                  <a:pt x="3459487" y="1906270"/>
                </a:lnTo>
                <a:lnTo>
                  <a:pt x="3516208" y="1902738"/>
                </a:lnTo>
                <a:lnTo>
                  <a:pt x="3572936" y="1898963"/>
                </a:lnTo>
                <a:lnTo>
                  <a:pt x="3629596" y="1894938"/>
                </a:lnTo>
                <a:lnTo>
                  <a:pt x="3686109" y="1890656"/>
                </a:lnTo>
                <a:lnTo>
                  <a:pt x="3742398" y="1886110"/>
                </a:lnTo>
                <a:lnTo>
                  <a:pt x="3798386" y="1881292"/>
                </a:lnTo>
                <a:lnTo>
                  <a:pt x="3853996" y="1876196"/>
                </a:lnTo>
                <a:lnTo>
                  <a:pt x="3909151" y="1870814"/>
                </a:lnTo>
                <a:lnTo>
                  <a:pt x="3963772" y="1865139"/>
                </a:lnTo>
                <a:lnTo>
                  <a:pt x="4017784" y="1859164"/>
                </a:lnTo>
                <a:lnTo>
                  <a:pt x="4071108" y="1852882"/>
                </a:lnTo>
                <a:lnTo>
                  <a:pt x="4123668" y="1846286"/>
                </a:lnTo>
                <a:lnTo>
                  <a:pt x="4175385" y="1839368"/>
                </a:lnTo>
                <a:lnTo>
                  <a:pt x="4226184" y="1832122"/>
                </a:lnTo>
                <a:lnTo>
                  <a:pt x="4275986" y="1824540"/>
                </a:lnTo>
                <a:lnTo>
                  <a:pt x="4324715" y="1816615"/>
                </a:lnTo>
                <a:lnTo>
                  <a:pt x="4372293" y="1808340"/>
                </a:lnTo>
                <a:lnTo>
                  <a:pt x="4418643" y="1799708"/>
                </a:lnTo>
                <a:lnTo>
                  <a:pt x="4463687" y="1790712"/>
                </a:lnTo>
                <a:lnTo>
                  <a:pt x="4507349" y="1781344"/>
                </a:lnTo>
                <a:lnTo>
                  <a:pt x="4549551" y="1771598"/>
                </a:lnTo>
                <a:lnTo>
                  <a:pt x="4590215" y="1761466"/>
                </a:lnTo>
                <a:lnTo>
                  <a:pt x="4629266" y="1750941"/>
                </a:lnTo>
                <a:lnTo>
                  <a:pt x="4666624" y="1740017"/>
                </a:lnTo>
                <a:lnTo>
                  <a:pt x="4735957" y="1716939"/>
                </a:lnTo>
                <a:lnTo>
                  <a:pt x="4824413" y="1680202"/>
                </a:lnTo>
                <a:lnTo>
                  <a:pt x="4876898" y="1653739"/>
                </a:lnTo>
                <a:lnTo>
                  <a:pt x="4925338" y="1625496"/>
                </a:lnTo>
                <a:lnTo>
                  <a:pt x="4969836" y="1595587"/>
                </a:lnTo>
                <a:lnTo>
                  <a:pt x="5010498" y="1564126"/>
                </a:lnTo>
                <a:lnTo>
                  <a:pt x="5047429" y="1531227"/>
                </a:lnTo>
                <a:lnTo>
                  <a:pt x="5080733" y="1497005"/>
                </a:lnTo>
                <a:lnTo>
                  <a:pt x="5110516" y="1461574"/>
                </a:lnTo>
                <a:lnTo>
                  <a:pt x="5136883" y="1425048"/>
                </a:lnTo>
                <a:lnTo>
                  <a:pt x="5159938" y="1387541"/>
                </a:lnTo>
                <a:lnTo>
                  <a:pt x="5179786" y="1349166"/>
                </a:lnTo>
                <a:lnTo>
                  <a:pt x="5196532" y="1310039"/>
                </a:lnTo>
                <a:lnTo>
                  <a:pt x="5210281" y="1270274"/>
                </a:lnTo>
                <a:lnTo>
                  <a:pt x="5221139" y="1229984"/>
                </a:lnTo>
                <a:lnTo>
                  <a:pt x="5229209" y="1189284"/>
                </a:lnTo>
                <a:lnTo>
                  <a:pt x="5234597" y="1148288"/>
                </a:lnTo>
                <a:lnTo>
                  <a:pt x="5237408" y="1107110"/>
                </a:lnTo>
                <a:lnTo>
                  <a:pt x="5237747" y="1065864"/>
                </a:lnTo>
                <a:lnTo>
                  <a:pt x="5235718" y="1024664"/>
                </a:lnTo>
                <a:lnTo>
                  <a:pt x="5231426" y="983625"/>
                </a:lnTo>
                <a:lnTo>
                  <a:pt x="5224977" y="942860"/>
                </a:lnTo>
                <a:lnTo>
                  <a:pt x="5206678" y="873826"/>
                </a:lnTo>
                <a:lnTo>
                  <a:pt x="5177525" y="803192"/>
                </a:lnTo>
                <a:lnTo>
                  <a:pt x="5159174" y="767318"/>
                </a:lnTo>
                <a:lnTo>
                  <a:pt x="5138463" y="731096"/>
                </a:lnTo>
                <a:lnTo>
                  <a:pt x="5115510" y="694543"/>
                </a:lnTo>
                <a:lnTo>
                  <a:pt x="5090433" y="657678"/>
                </a:lnTo>
                <a:lnTo>
                  <a:pt x="5063350" y="620517"/>
                </a:lnTo>
                <a:lnTo>
                  <a:pt x="5034380" y="583079"/>
                </a:lnTo>
                <a:lnTo>
                  <a:pt x="5003639" y="545379"/>
                </a:lnTo>
                <a:lnTo>
                  <a:pt x="4971246" y="507437"/>
                </a:lnTo>
                <a:lnTo>
                  <a:pt x="4937319" y="469268"/>
                </a:lnTo>
                <a:lnTo>
                  <a:pt x="4901976" y="430892"/>
                </a:lnTo>
                <a:lnTo>
                  <a:pt x="4865334" y="392325"/>
                </a:lnTo>
                <a:lnTo>
                  <a:pt x="4827512" y="353584"/>
                </a:lnTo>
                <a:lnTo>
                  <a:pt x="4788628" y="314688"/>
                </a:lnTo>
                <a:lnTo>
                  <a:pt x="4748799" y="275653"/>
                </a:lnTo>
                <a:lnTo>
                  <a:pt x="4708143" y="236497"/>
                </a:lnTo>
                <a:lnTo>
                  <a:pt x="4666779" y="197238"/>
                </a:lnTo>
                <a:lnTo>
                  <a:pt x="4624823" y="157892"/>
                </a:lnTo>
                <a:lnTo>
                  <a:pt x="4582395" y="118478"/>
                </a:lnTo>
                <a:lnTo>
                  <a:pt x="4539612" y="79013"/>
                </a:lnTo>
                <a:lnTo>
                  <a:pt x="4496591" y="39515"/>
                </a:lnTo>
                <a:lnTo>
                  <a:pt x="4453452" y="0"/>
                </a:lnTo>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4" name="Google Shape;174;p6"/>
          <p:cNvSpPr txBox="1"/>
          <p:nvPr/>
        </p:nvSpPr>
        <p:spPr>
          <a:xfrm>
            <a:off x="10538586" y="2477770"/>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V7</a:t>
            </a:r>
            <a:endParaRPr sz="1800" b="0" i="0" u="none" strike="noStrike" cap="none">
              <a:solidFill>
                <a:srgbClr val="000000"/>
              </a:solidFill>
              <a:latin typeface="Calibri"/>
              <a:ea typeface="Calibri"/>
              <a:cs typeface="Calibri"/>
              <a:sym typeface="Calibri"/>
            </a:endParaRPr>
          </a:p>
        </p:txBody>
      </p:sp>
      <p:sp>
        <p:nvSpPr>
          <p:cNvPr id="175" name="Google Shape;175;p6"/>
          <p:cNvSpPr txBox="1"/>
          <p:nvPr/>
        </p:nvSpPr>
        <p:spPr>
          <a:xfrm>
            <a:off x="9694544" y="2767710"/>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V8</a:t>
            </a:r>
            <a:endParaRPr sz="1800" b="0" i="0" u="none" strike="noStrike" cap="none">
              <a:solidFill>
                <a:srgbClr val="000000"/>
              </a:solidFill>
              <a:latin typeface="Calibri"/>
              <a:ea typeface="Calibri"/>
              <a:cs typeface="Calibri"/>
              <a:sym typeface="Calibri"/>
            </a:endParaRPr>
          </a:p>
        </p:txBody>
      </p:sp>
      <p:sp>
        <p:nvSpPr>
          <p:cNvPr id="176" name="Google Shape;176;p6"/>
          <p:cNvSpPr txBox="1"/>
          <p:nvPr/>
        </p:nvSpPr>
        <p:spPr>
          <a:xfrm>
            <a:off x="8110473" y="2730500"/>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V9</a:t>
            </a:r>
            <a:endParaRPr sz="1800" b="0" i="0" u="none" strike="noStrike" cap="none">
              <a:solidFill>
                <a:srgbClr val="000000"/>
              </a:solidFill>
              <a:latin typeface="Calibri"/>
              <a:ea typeface="Calibri"/>
              <a:cs typeface="Calibri"/>
              <a:sym typeface="Calibri"/>
            </a:endParaRPr>
          </a:p>
        </p:txBody>
      </p:sp>
      <p:sp>
        <p:nvSpPr>
          <p:cNvPr id="177" name="Google Shape;177;p6"/>
          <p:cNvSpPr txBox="1"/>
          <p:nvPr/>
        </p:nvSpPr>
        <p:spPr>
          <a:xfrm>
            <a:off x="7156831" y="2477770"/>
            <a:ext cx="38671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V10</a:t>
            </a:r>
            <a:endParaRPr sz="1800" b="0" i="0" u="none" strike="noStrike" cap="none">
              <a:solidFill>
                <a:srgbClr val="000000"/>
              </a:solidFill>
              <a:latin typeface="Calibri"/>
              <a:ea typeface="Calibri"/>
              <a:cs typeface="Calibri"/>
              <a:sym typeface="Calibri"/>
            </a:endParaRPr>
          </a:p>
        </p:txBody>
      </p:sp>
      <p:pic>
        <p:nvPicPr>
          <p:cNvPr id="178" name="Google Shape;178;p6"/>
          <p:cNvPicPr preferRelativeResize="0"/>
          <p:nvPr/>
        </p:nvPicPr>
        <p:blipFill rotWithShape="1">
          <a:blip r:embed="rId12">
            <a:alphaModFix/>
          </a:blip>
          <a:srcRect t="4970"/>
          <a:stretch/>
        </p:blipFill>
        <p:spPr>
          <a:xfrm>
            <a:off x="10882725" y="0"/>
            <a:ext cx="1309275" cy="1681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82"/>
        <p:cNvGrpSpPr/>
        <p:nvPr/>
      </p:nvGrpSpPr>
      <p:grpSpPr>
        <a:xfrm>
          <a:off x="0" y="0"/>
          <a:ext cx="0" cy="0"/>
          <a:chOff x="0" y="0"/>
          <a:chExt cx="0" cy="0"/>
        </a:xfrm>
      </p:grpSpPr>
      <p:sp>
        <p:nvSpPr>
          <p:cNvPr id="183" name="Google Shape;183;p7"/>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 Elementary reduction Method)</a:t>
            </a:r>
            <a:endParaRPr sz="2400" dirty="0"/>
          </a:p>
        </p:txBody>
      </p:sp>
      <p:sp>
        <p:nvSpPr>
          <p:cNvPr id="184" name="Google Shape;184;p7"/>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85" name="Google Shape;185;p7"/>
          <p:cNvPicPr preferRelativeResize="0"/>
          <p:nvPr/>
        </p:nvPicPr>
        <p:blipFill rotWithShape="1">
          <a:blip r:embed="rId3">
            <a:alphaModFix/>
          </a:blip>
          <a:srcRect/>
          <a:stretch/>
        </p:blipFill>
        <p:spPr>
          <a:xfrm>
            <a:off x="642387" y="1578143"/>
            <a:ext cx="5963895" cy="4339766"/>
          </a:xfrm>
          <a:prstGeom prst="rect">
            <a:avLst/>
          </a:prstGeom>
          <a:noFill/>
          <a:ln>
            <a:noFill/>
          </a:ln>
        </p:spPr>
      </p:pic>
      <p:pic>
        <p:nvPicPr>
          <p:cNvPr id="186" name="Google Shape;186;p7"/>
          <p:cNvPicPr preferRelativeResize="0"/>
          <p:nvPr/>
        </p:nvPicPr>
        <p:blipFill rotWithShape="1">
          <a:blip r:embed="rId4">
            <a:alphaModFix/>
          </a:blip>
          <a:srcRect t="4970"/>
          <a:stretch/>
        </p:blipFill>
        <p:spPr>
          <a:xfrm>
            <a:off x="10882725" y="0"/>
            <a:ext cx="1309275" cy="1681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1" name="Google Shape;191;p8"/>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192" name="Google Shape;192;p8"/>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93" name="Google Shape;193;p8"/>
          <p:cNvPicPr preferRelativeResize="0"/>
          <p:nvPr/>
        </p:nvPicPr>
        <p:blipFill rotWithShape="1">
          <a:blip r:embed="rId3">
            <a:alphaModFix/>
          </a:blip>
          <a:srcRect/>
          <a:stretch/>
        </p:blipFill>
        <p:spPr>
          <a:xfrm>
            <a:off x="152400" y="1578147"/>
            <a:ext cx="9410700" cy="4476750"/>
          </a:xfrm>
          <a:prstGeom prst="rect">
            <a:avLst/>
          </a:prstGeom>
          <a:noFill/>
          <a:ln>
            <a:noFill/>
          </a:ln>
        </p:spPr>
      </p:pic>
      <p:pic>
        <p:nvPicPr>
          <p:cNvPr id="194" name="Google Shape;194;p8"/>
          <p:cNvPicPr preferRelativeResize="0"/>
          <p:nvPr/>
        </p:nvPicPr>
        <p:blipFill rotWithShape="1">
          <a:blip r:embed="rId4">
            <a:alphaModFix/>
          </a:blip>
          <a:srcRect t="4970"/>
          <a:stretch/>
        </p:blipFill>
        <p:spPr>
          <a:xfrm>
            <a:off x="10882725" y="0"/>
            <a:ext cx="1309275" cy="1681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199" name="Google Shape;199;p9"/>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200" name="Google Shape;200;p9"/>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01" name="Google Shape;201;p9"/>
          <p:cNvPicPr preferRelativeResize="0"/>
          <p:nvPr/>
        </p:nvPicPr>
        <p:blipFill rotWithShape="1">
          <a:blip r:embed="rId3">
            <a:alphaModFix/>
          </a:blip>
          <a:srcRect/>
          <a:stretch/>
        </p:blipFill>
        <p:spPr>
          <a:xfrm>
            <a:off x="1391728" y="1766388"/>
            <a:ext cx="6700793" cy="4326948"/>
          </a:xfrm>
          <a:prstGeom prst="rect">
            <a:avLst/>
          </a:prstGeom>
          <a:noFill/>
          <a:ln>
            <a:noFill/>
          </a:ln>
        </p:spPr>
      </p:pic>
      <p:pic>
        <p:nvPicPr>
          <p:cNvPr id="202" name="Google Shape;202;p9"/>
          <p:cNvPicPr preferRelativeResize="0"/>
          <p:nvPr/>
        </p:nvPicPr>
        <p:blipFill rotWithShape="1">
          <a:blip r:embed="rId4">
            <a:alphaModFix/>
          </a:blip>
          <a:srcRect t="4970"/>
          <a:stretch/>
        </p:blipFill>
        <p:spPr>
          <a:xfrm>
            <a:off x="10882725" y="0"/>
            <a:ext cx="1309275" cy="1681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06"/>
        <p:cNvGrpSpPr/>
        <p:nvPr/>
      </p:nvGrpSpPr>
      <p:grpSpPr>
        <a:xfrm>
          <a:off x="0" y="0"/>
          <a:ext cx="0" cy="0"/>
          <a:chOff x="0" y="0"/>
          <a:chExt cx="0" cy="0"/>
        </a:xfrm>
      </p:grpSpPr>
      <p:sp>
        <p:nvSpPr>
          <p:cNvPr id="207" name="Google Shape;207;p10"/>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208" name="Google Shape;208;p10"/>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09" name="Google Shape;209;p10"/>
          <p:cNvPicPr preferRelativeResize="0"/>
          <p:nvPr/>
        </p:nvPicPr>
        <p:blipFill rotWithShape="1">
          <a:blip r:embed="rId3">
            <a:alphaModFix/>
          </a:blip>
          <a:srcRect/>
          <a:stretch/>
        </p:blipFill>
        <p:spPr>
          <a:xfrm>
            <a:off x="1003095" y="1978899"/>
            <a:ext cx="6629409" cy="3595077"/>
          </a:xfrm>
          <a:prstGeom prst="rect">
            <a:avLst/>
          </a:prstGeom>
          <a:noFill/>
          <a:ln>
            <a:noFill/>
          </a:ln>
        </p:spPr>
      </p:pic>
      <p:pic>
        <p:nvPicPr>
          <p:cNvPr id="210" name="Google Shape;210;p10"/>
          <p:cNvPicPr preferRelativeResize="0"/>
          <p:nvPr/>
        </p:nvPicPr>
        <p:blipFill rotWithShape="1">
          <a:blip r:embed="rId4">
            <a:alphaModFix/>
          </a:blip>
          <a:srcRect t="4970"/>
          <a:stretch/>
        </p:blipFill>
        <p:spPr>
          <a:xfrm>
            <a:off x="10882725" y="0"/>
            <a:ext cx="1309275" cy="1681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11"/>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a:solidFill>
                  <a:srgbClr val="2E5496"/>
                </a:solidFill>
              </a:rPr>
              <a:t>Graph Theory, Applications and Combinatorics  </a:t>
            </a:r>
            <a:r>
              <a:rPr lang="en-US" sz="2400"/>
              <a:t>Planar Graphs</a:t>
            </a:r>
            <a:endParaRPr sz="2400"/>
          </a:p>
        </p:txBody>
      </p:sp>
      <p:sp>
        <p:nvSpPr>
          <p:cNvPr id="216" name="Google Shape;216;p11"/>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17" name="Google Shape;217;p11"/>
          <p:cNvPicPr preferRelativeResize="0"/>
          <p:nvPr/>
        </p:nvPicPr>
        <p:blipFill rotWithShape="1">
          <a:blip r:embed="rId3">
            <a:alphaModFix/>
          </a:blip>
          <a:srcRect/>
          <a:stretch/>
        </p:blipFill>
        <p:spPr>
          <a:xfrm>
            <a:off x="1297882" y="2240723"/>
            <a:ext cx="7135801" cy="1783853"/>
          </a:xfrm>
          <a:prstGeom prst="rect">
            <a:avLst/>
          </a:prstGeom>
          <a:noFill/>
          <a:ln>
            <a:noFill/>
          </a:ln>
        </p:spPr>
      </p:pic>
      <p:pic>
        <p:nvPicPr>
          <p:cNvPr id="218" name="Google Shape;218;p11"/>
          <p:cNvPicPr preferRelativeResize="0"/>
          <p:nvPr/>
        </p:nvPicPr>
        <p:blipFill rotWithShape="1">
          <a:blip r:embed="rId4">
            <a:alphaModFix/>
          </a:blip>
          <a:srcRect t="4970"/>
          <a:stretch/>
        </p:blipFill>
        <p:spPr>
          <a:xfrm>
            <a:off x="10882725" y="0"/>
            <a:ext cx="1309275" cy="1681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a:solidFill>
                  <a:srgbClr val="2E5496"/>
                </a:solidFill>
              </a:rPr>
              <a:t>Graph Theory, Applications and Combinatorics  </a:t>
            </a:r>
            <a:r>
              <a:rPr lang="en-US" sz="2400"/>
              <a:t>Planar Graphs</a:t>
            </a:r>
            <a:endParaRPr sz="2400"/>
          </a:p>
        </p:txBody>
      </p:sp>
      <p:sp>
        <p:nvSpPr>
          <p:cNvPr id="224" name="Google Shape;224;p12"/>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25" name="Google Shape;225;p12"/>
          <p:cNvGrpSpPr/>
          <p:nvPr/>
        </p:nvGrpSpPr>
        <p:grpSpPr>
          <a:xfrm>
            <a:off x="3089148" y="1868423"/>
            <a:ext cx="4187571" cy="3654578"/>
            <a:chOff x="3089148" y="1868423"/>
            <a:chExt cx="4187571" cy="3654578"/>
          </a:xfrm>
        </p:grpSpPr>
        <p:sp>
          <p:nvSpPr>
            <p:cNvPr id="226" name="Google Shape;226;p12"/>
            <p:cNvSpPr/>
            <p:nvPr/>
          </p:nvSpPr>
          <p:spPr>
            <a:xfrm>
              <a:off x="3095244" y="1868423"/>
              <a:ext cx="2867025" cy="3046730"/>
            </a:xfrm>
            <a:custGeom>
              <a:avLst/>
              <a:gdLst/>
              <a:ahLst/>
              <a:cxnLst/>
              <a:rect l="l" t="t" r="r" b="b"/>
              <a:pathLst>
                <a:path w="2867025" h="3046729" extrusionOk="0">
                  <a:moveTo>
                    <a:pt x="0" y="1188720"/>
                  </a:moveTo>
                  <a:lnTo>
                    <a:pt x="0" y="3046095"/>
                  </a:lnTo>
                </a:path>
                <a:path w="2867025" h="3046729" extrusionOk="0">
                  <a:moveTo>
                    <a:pt x="47243" y="1226820"/>
                  </a:moveTo>
                  <a:lnTo>
                    <a:pt x="1676019" y="1226820"/>
                  </a:lnTo>
                </a:path>
                <a:path w="2867025" h="3046729" extrusionOk="0">
                  <a:moveTo>
                    <a:pt x="1685544" y="1264920"/>
                  </a:moveTo>
                  <a:lnTo>
                    <a:pt x="1685544" y="2979420"/>
                  </a:lnTo>
                </a:path>
                <a:path w="2867025" h="3046729" extrusionOk="0">
                  <a:moveTo>
                    <a:pt x="0" y="3046476"/>
                  </a:moveTo>
                  <a:lnTo>
                    <a:pt x="1676400" y="3046476"/>
                  </a:lnTo>
                </a:path>
                <a:path w="2867025" h="3046729" extrusionOk="0">
                  <a:moveTo>
                    <a:pt x="0" y="1226820"/>
                  </a:moveTo>
                  <a:lnTo>
                    <a:pt x="771525" y="464820"/>
                  </a:lnTo>
                </a:path>
                <a:path w="2867025" h="3046729" extrusionOk="0">
                  <a:moveTo>
                    <a:pt x="780288" y="484631"/>
                  </a:moveTo>
                  <a:lnTo>
                    <a:pt x="1675638" y="1265681"/>
                  </a:lnTo>
                </a:path>
                <a:path w="2867025" h="3046729" extrusionOk="0">
                  <a:moveTo>
                    <a:pt x="771144" y="464820"/>
                  </a:moveTo>
                  <a:lnTo>
                    <a:pt x="1999869" y="0"/>
                  </a:lnTo>
                </a:path>
                <a:path w="2867025" h="3046729" extrusionOk="0">
                  <a:moveTo>
                    <a:pt x="780288" y="484631"/>
                  </a:moveTo>
                  <a:lnTo>
                    <a:pt x="2028063" y="694181"/>
                  </a:lnTo>
                </a:path>
                <a:path w="2867025" h="3046729" extrusionOk="0">
                  <a:moveTo>
                    <a:pt x="1999488" y="0"/>
                  </a:moveTo>
                  <a:lnTo>
                    <a:pt x="2847213" y="302895"/>
                  </a:lnTo>
                </a:path>
                <a:path w="2867025" h="3046729" extrusionOk="0">
                  <a:moveTo>
                    <a:pt x="2028444" y="694181"/>
                  </a:moveTo>
                  <a:lnTo>
                    <a:pt x="2866644" y="294131"/>
                  </a:lnTo>
                </a:path>
              </a:pathLst>
            </a:custGeom>
            <a:noFill/>
            <a:ln w="1587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7" name="Google Shape;227;p12"/>
            <p:cNvSpPr/>
            <p:nvPr/>
          </p:nvSpPr>
          <p:spPr>
            <a:xfrm>
              <a:off x="5954440" y="1894865"/>
              <a:ext cx="697865" cy="619125"/>
            </a:xfrm>
            <a:custGeom>
              <a:avLst/>
              <a:gdLst/>
              <a:ahLst/>
              <a:cxnLst/>
              <a:rect l="l" t="t" r="r" b="b"/>
              <a:pathLst>
                <a:path w="697865" h="619125" extrusionOk="0">
                  <a:moveTo>
                    <a:pt x="6939" y="257530"/>
                  </a:moveTo>
                  <a:lnTo>
                    <a:pt x="0" y="288880"/>
                  </a:lnTo>
                  <a:lnTo>
                    <a:pt x="3381" y="325619"/>
                  </a:lnTo>
                  <a:lnTo>
                    <a:pt x="15665" y="366053"/>
                  </a:lnTo>
                  <a:lnTo>
                    <a:pt x="35436" y="408486"/>
                  </a:lnTo>
                  <a:lnTo>
                    <a:pt x="61275" y="451223"/>
                  </a:lnTo>
                  <a:lnTo>
                    <a:pt x="91765" y="492569"/>
                  </a:lnTo>
                  <a:lnTo>
                    <a:pt x="125489" y="530828"/>
                  </a:lnTo>
                  <a:lnTo>
                    <a:pt x="161029" y="564306"/>
                  </a:lnTo>
                  <a:lnTo>
                    <a:pt x="196967" y="591307"/>
                  </a:lnTo>
                  <a:lnTo>
                    <a:pt x="231886" y="610137"/>
                  </a:lnTo>
                  <a:lnTo>
                    <a:pt x="264368" y="619099"/>
                  </a:lnTo>
                  <a:lnTo>
                    <a:pt x="298518" y="617636"/>
                  </a:lnTo>
                  <a:lnTo>
                    <a:pt x="338365" y="607222"/>
                  </a:lnTo>
                  <a:lnTo>
                    <a:pt x="382276" y="589207"/>
                  </a:lnTo>
                  <a:lnTo>
                    <a:pt x="428617" y="564943"/>
                  </a:lnTo>
                  <a:lnTo>
                    <a:pt x="475755" y="535781"/>
                  </a:lnTo>
                  <a:lnTo>
                    <a:pt x="522056" y="503071"/>
                  </a:lnTo>
                  <a:lnTo>
                    <a:pt x="565888" y="468165"/>
                  </a:lnTo>
                  <a:lnTo>
                    <a:pt x="605616" y="432414"/>
                  </a:lnTo>
                  <a:lnTo>
                    <a:pt x="639608" y="397170"/>
                  </a:lnTo>
                  <a:lnTo>
                    <a:pt x="666230" y="363782"/>
                  </a:lnTo>
                  <a:lnTo>
                    <a:pt x="694905" y="295541"/>
                  </a:lnTo>
                  <a:lnTo>
                    <a:pt x="697755" y="251803"/>
                  </a:lnTo>
                  <a:lnTo>
                    <a:pt x="693031" y="204933"/>
                  </a:lnTo>
                  <a:lnTo>
                    <a:pt x="681361" y="157477"/>
                  </a:lnTo>
                  <a:lnTo>
                    <a:pt x="663374" y="111979"/>
                  </a:lnTo>
                  <a:lnTo>
                    <a:pt x="639701" y="70986"/>
                  </a:lnTo>
                  <a:lnTo>
                    <a:pt x="610969" y="37041"/>
                  </a:lnTo>
                  <a:lnTo>
                    <a:pt x="577808" y="12692"/>
                  </a:lnTo>
                  <a:lnTo>
                    <a:pt x="540847" y="482"/>
                  </a:lnTo>
                  <a:lnTo>
                    <a:pt x="509785" y="0"/>
                  </a:lnTo>
                  <a:lnTo>
                    <a:pt x="471229" y="5420"/>
                  </a:lnTo>
                  <a:lnTo>
                    <a:pt x="426770" y="16054"/>
                  </a:lnTo>
                  <a:lnTo>
                    <a:pt x="377996" y="31213"/>
                  </a:lnTo>
                  <a:lnTo>
                    <a:pt x="326494" y="50207"/>
                  </a:lnTo>
                  <a:lnTo>
                    <a:pt x="273855" y="72347"/>
                  </a:lnTo>
                  <a:lnTo>
                    <a:pt x="221665" y="96944"/>
                  </a:lnTo>
                  <a:lnTo>
                    <a:pt x="171515" y="123309"/>
                  </a:lnTo>
                  <a:lnTo>
                    <a:pt x="124991" y="150752"/>
                  </a:lnTo>
                  <a:lnTo>
                    <a:pt x="83683" y="178585"/>
                  </a:lnTo>
                  <a:lnTo>
                    <a:pt x="49180" y="206119"/>
                  </a:lnTo>
                  <a:lnTo>
                    <a:pt x="6939" y="257530"/>
                  </a:lnTo>
                  <a:close/>
                </a:path>
              </a:pathLst>
            </a:custGeom>
            <a:noFill/>
            <a:ln w="158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8" name="Google Shape;228;p12"/>
            <p:cNvSpPr/>
            <p:nvPr/>
          </p:nvSpPr>
          <p:spPr>
            <a:xfrm>
              <a:off x="3095244" y="2991611"/>
              <a:ext cx="4181475" cy="1924050"/>
            </a:xfrm>
            <a:custGeom>
              <a:avLst/>
              <a:gdLst/>
              <a:ahLst/>
              <a:cxnLst/>
              <a:rect l="l" t="t" r="r" b="b"/>
              <a:pathLst>
                <a:path w="4181475" h="1924050" extrusionOk="0">
                  <a:moveTo>
                    <a:pt x="1685544" y="122682"/>
                  </a:moveTo>
                  <a:lnTo>
                    <a:pt x="2990469" y="65532"/>
                  </a:lnTo>
                </a:path>
                <a:path w="4181475" h="1924050" extrusionOk="0">
                  <a:moveTo>
                    <a:pt x="3028188" y="65532"/>
                  </a:moveTo>
                  <a:lnTo>
                    <a:pt x="4180712" y="65532"/>
                  </a:lnTo>
                </a:path>
                <a:path w="4181475" h="1924050" extrusionOk="0">
                  <a:moveTo>
                    <a:pt x="2990088" y="65532"/>
                  </a:moveTo>
                  <a:lnTo>
                    <a:pt x="3733037" y="637032"/>
                  </a:lnTo>
                </a:path>
                <a:path w="4181475" h="1924050" extrusionOk="0">
                  <a:moveTo>
                    <a:pt x="3771900" y="647319"/>
                  </a:moveTo>
                  <a:lnTo>
                    <a:pt x="4181475" y="85343"/>
                  </a:lnTo>
                </a:path>
                <a:path w="4181475" h="1924050" extrusionOk="0">
                  <a:moveTo>
                    <a:pt x="1685544" y="1924050"/>
                  </a:moveTo>
                  <a:lnTo>
                    <a:pt x="3028569" y="0"/>
                  </a:lnTo>
                </a:path>
                <a:path w="4181475" h="1924050" extrusionOk="0">
                  <a:moveTo>
                    <a:pt x="0" y="1923288"/>
                  </a:moveTo>
                  <a:lnTo>
                    <a:pt x="1676400" y="94487"/>
                  </a:lnTo>
                </a:path>
                <a:path w="4181475" h="1924050" extrusionOk="0">
                  <a:moveTo>
                    <a:pt x="47243" y="114300"/>
                  </a:moveTo>
                  <a:lnTo>
                    <a:pt x="1685544" y="1924050"/>
                  </a:lnTo>
                </a:path>
              </a:pathLst>
            </a:custGeom>
            <a:noFill/>
            <a:ln w="1587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9" name="Google Shape;229;p12"/>
            <p:cNvSpPr/>
            <p:nvPr/>
          </p:nvSpPr>
          <p:spPr>
            <a:xfrm>
              <a:off x="3089148" y="4806721"/>
              <a:ext cx="2341245" cy="716280"/>
            </a:xfrm>
            <a:custGeom>
              <a:avLst/>
              <a:gdLst/>
              <a:ahLst/>
              <a:cxnLst/>
              <a:rect l="l" t="t" r="r" b="b"/>
              <a:pathLst>
                <a:path w="2341245" h="716279" extrusionOk="0">
                  <a:moveTo>
                    <a:pt x="1700276" y="76428"/>
                  </a:moveTo>
                  <a:lnTo>
                    <a:pt x="1673949" y="107755"/>
                  </a:lnTo>
                  <a:lnTo>
                    <a:pt x="1661498" y="147294"/>
                  </a:lnTo>
                  <a:lnTo>
                    <a:pt x="1660413" y="191871"/>
                  </a:lnTo>
                  <a:lnTo>
                    <a:pt x="1668187" y="238311"/>
                  </a:lnTo>
                  <a:lnTo>
                    <a:pt x="1682310" y="283438"/>
                  </a:lnTo>
                  <a:lnTo>
                    <a:pt x="1700276" y="324078"/>
                  </a:lnTo>
                  <a:lnTo>
                    <a:pt x="1719357" y="359624"/>
                  </a:lnTo>
                  <a:lnTo>
                    <a:pt x="1743663" y="399645"/>
                  </a:lnTo>
                  <a:lnTo>
                    <a:pt x="1772774" y="440061"/>
                  </a:lnTo>
                  <a:lnTo>
                    <a:pt x="1806271" y="476793"/>
                  </a:lnTo>
                  <a:lnTo>
                    <a:pt x="1843734" y="505764"/>
                  </a:lnTo>
                  <a:lnTo>
                    <a:pt x="1884742" y="522893"/>
                  </a:lnTo>
                  <a:lnTo>
                    <a:pt x="1928876" y="524103"/>
                  </a:lnTo>
                  <a:lnTo>
                    <a:pt x="1961724" y="514420"/>
                  </a:lnTo>
                  <a:lnTo>
                    <a:pt x="2000989" y="496709"/>
                  </a:lnTo>
                  <a:lnTo>
                    <a:pt x="2044823" y="472385"/>
                  </a:lnTo>
                  <a:lnTo>
                    <a:pt x="2091381" y="442865"/>
                  </a:lnTo>
                  <a:lnTo>
                    <a:pt x="2138816" y="409567"/>
                  </a:lnTo>
                  <a:lnTo>
                    <a:pt x="2185282" y="373907"/>
                  </a:lnTo>
                  <a:lnTo>
                    <a:pt x="2228932" y="337303"/>
                  </a:lnTo>
                  <a:lnTo>
                    <a:pt x="2267920" y="301171"/>
                  </a:lnTo>
                  <a:lnTo>
                    <a:pt x="2300400" y="266928"/>
                  </a:lnTo>
                  <a:lnTo>
                    <a:pt x="2324526" y="235991"/>
                  </a:lnTo>
                  <a:lnTo>
                    <a:pt x="2340890" y="173292"/>
                  </a:lnTo>
                  <a:lnTo>
                    <a:pt x="2324966" y="137921"/>
                  </a:lnTo>
                  <a:lnTo>
                    <a:pt x="2294677" y="104579"/>
                  </a:lnTo>
                  <a:lnTo>
                    <a:pt x="2254022" y="74177"/>
                  </a:lnTo>
                  <a:lnTo>
                    <a:pt x="2207000" y="47631"/>
                  </a:lnTo>
                  <a:lnTo>
                    <a:pt x="2157610" y="25852"/>
                  </a:lnTo>
                  <a:lnTo>
                    <a:pt x="2109851" y="9753"/>
                  </a:lnTo>
                  <a:lnTo>
                    <a:pt x="2070058" y="2390"/>
                  </a:lnTo>
                  <a:lnTo>
                    <a:pt x="2023165" y="0"/>
                  </a:lnTo>
                  <a:lnTo>
                    <a:pt x="1971604" y="2034"/>
                  </a:lnTo>
                  <a:lnTo>
                    <a:pt x="1917804" y="7945"/>
                  </a:lnTo>
                  <a:lnTo>
                    <a:pt x="1864194" y="17182"/>
                  </a:lnTo>
                  <a:lnTo>
                    <a:pt x="1813207" y="29198"/>
                  </a:lnTo>
                  <a:lnTo>
                    <a:pt x="1767271" y="43443"/>
                  </a:lnTo>
                  <a:lnTo>
                    <a:pt x="1728817" y="59370"/>
                  </a:lnTo>
                  <a:lnTo>
                    <a:pt x="1700276" y="76428"/>
                  </a:lnTo>
                  <a:close/>
                </a:path>
                <a:path w="2341245" h="716279" extrusionOk="0">
                  <a:moveTo>
                    <a:pt x="0" y="100558"/>
                  </a:moveTo>
                  <a:lnTo>
                    <a:pt x="28784" y="147378"/>
                  </a:lnTo>
                  <a:lnTo>
                    <a:pt x="57610" y="193941"/>
                  </a:lnTo>
                  <a:lnTo>
                    <a:pt x="86524" y="239990"/>
                  </a:lnTo>
                  <a:lnTo>
                    <a:pt x="115572" y="285267"/>
                  </a:lnTo>
                  <a:lnTo>
                    <a:pt x="144798" y="329515"/>
                  </a:lnTo>
                  <a:lnTo>
                    <a:pt x="174250" y="372478"/>
                  </a:lnTo>
                  <a:lnTo>
                    <a:pt x="203971" y="413898"/>
                  </a:lnTo>
                  <a:lnTo>
                    <a:pt x="234009" y="453517"/>
                  </a:lnTo>
                  <a:lnTo>
                    <a:pt x="264407" y="491080"/>
                  </a:lnTo>
                  <a:lnTo>
                    <a:pt x="295213" y="526328"/>
                  </a:lnTo>
                  <a:lnTo>
                    <a:pt x="326472" y="559004"/>
                  </a:lnTo>
                  <a:lnTo>
                    <a:pt x="358229" y="588852"/>
                  </a:lnTo>
                  <a:lnTo>
                    <a:pt x="390530" y="615613"/>
                  </a:lnTo>
                  <a:lnTo>
                    <a:pt x="423420" y="639032"/>
                  </a:lnTo>
                  <a:lnTo>
                    <a:pt x="456946" y="658850"/>
                  </a:lnTo>
                  <a:lnTo>
                    <a:pt x="499559" y="678966"/>
                  </a:lnTo>
                  <a:lnTo>
                    <a:pt x="542830" y="694589"/>
                  </a:lnTo>
                  <a:lnTo>
                    <a:pt x="586775" y="705878"/>
                  </a:lnTo>
                  <a:lnTo>
                    <a:pt x="631411" y="712990"/>
                  </a:lnTo>
                  <a:lnTo>
                    <a:pt x="676753" y="716083"/>
                  </a:lnTo>
                  <a:lnTo>
                    <a:pt x="722820" y="715317"/>
                  </a:lnTo>
                  <a:lnTo>
                    <a:pt x="769628" y="710850"/>
                  </a:lnTo>
                  <a:lnTo>
                    <a:pt x="817193" y="702839"/>
                  </a:lnTo>
                  <a:lnTo>
                    <a:pt x="865532" y="691443"/>
                  </a:lnTo>
                  <a:lnTo>
                    <a:pt x="914663" y="676821"/>
                  </a:lnTo>
                  <a:lnTo>
                    <a:pt x="964601" y="659130"/>
                  </a:lnTo>
                  <a:lnTo>
                    <a:pt x="1015364" y="638530"/>
                  </a:lnTo>
                  <a:lnTo>
                    <a:pt x="1051798" y="621760"/>
                  </a:lnTo>
                  <a:lnTo>
                    <a:pt x="1088774" y="602613"/>
                  </a:lnTo>
                  <a:lnTo>
                    <a:pt x="1126261" y="581237"/>
                  </a:lnTo>
                  <a:lnTo>
                    <a:pt x="1164222" y="557780"/>
                  </a:lnTo>
                  <a:lnTo>
                    <a:pt x="1202626" y="532391"/>
                  </a:lnTo>
                  <a:lnTo>
                    <a:pt x="1241437" y="505218"/>
                  </a:lnTo>
                  <a:lnTo>
                    <a:pt x="1280621" y="476410"/>
                  </a:lnTo>
                  <a:lnTo>
                    <a:pt x="1320145" y="446115"/>
                  </a:lnTo>
                  <a:lnTo>
                    <a:pt x="1359975" y="414481"/>
                  </a:lnTo>
                  <a:lnTo>
                    <a:pt x="1400077" y="381658"/>
                  </a:lnTo>
                  <a:lnTo>
                    <a:pt x="1440416" y="347792"/>
                  </a:lnTo>
                  <a:lnTo>
                    <a:pt x="1480959" y="313034"/>
                  </a:lnTo>
                  <a:lnTo>
                    <a:pt x="1521672" y="277530"/>
                  </a:lnTo>
                  <a:lnTo>
                    <a:pt x="1562521" y="241431"/>
                  </a:lnTo>
                  <a:lnTo>
                    <a:pt x="1603472" y="204883"/>
                  </a:lnTo>
                  <a:lnTo>
                    <a:pt x="1644491" y="168036"/>
                  </a:lnTo>
                  <a:lnTo>
                    <a:pt x="1685543" y="131038"/>
                  </a:lnTo>
                </a:path>
              </a:pathLst>
            </a:custGeom>
            <a:noFill/>
            <a:ln w="158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0" name="Google Shape;230;p12"/>
            <p:cNvSpPr/>
            <p:nvPr/>
          </p:nvSpPr>
          <p:spPr>
            <a:xfrm>
              <a:off x="5094732" y="1894331"/>
              <a:ext cx="28575" cy="668020"/>
            </a:xfrm>
            <a:custGeom>
              <a:avLst/>
              <a:gdLst/>
              <a:ahLst/>
              <a:cxnLst/>
              <a:rect l="l" t="t" r="r" b="b"/>
              <a:pathLst>
                <a:path w="28575" h="668019" extrusionOk="0">
                  <a:moveTo>
                    <a:pt x="0" y="0"/>
                  </a:moveTo>
                  <a:lnTo>
                    <a:pt x="28575" y="667765"/>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pic>
        <p:nvPicPr>
          <p:cNvPr id="231" name="Google Shape;231;p12"/>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35"/>
        <p:cNvGrpSpPr/>
        <p:nvPr/>
      </p:nvGrpSpPr>
      <p:grpSpPr>
        <a:xfrm>
          <a:off x="0" y="0"/>
          <a:ext cx="0" cy="0"/>
          <a:chOff x="0" y="0"/>
          <a:chExt cx="0" cy="0"/>
        </a:xfrm>
      </p:grpSpPr>
      <p:sp>
        <p:nvSpPr>
          <p:cNvPr id="236" name="Google Shape;236;p13"/>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a:solidFill>
                  <a:srgbClr val="2E5496"/>
                </a:solidFill>
              </a:rPr>
              <a:t>Graph Theory, Applications and Combinatorics  </a:t>
            </a:r>
            <a:r>
              <a:rPr lang="en-US" sz="2400"/>
              <a:t>Planar Graphs</a:t>
            </a:r>
            <a:endParaRPr sz="2400"/>
          </a:p>
        </p:txBody>
      </p:sp>
      <p:sp>
        <p:nvSpPr>
          <p:cNvPr id="237" name="Google Shape;237;p13"/>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8" name="Google Shape;238;p13"/>
          <p:cNvSpPr/>
          <p:nvPr/>
        </p:nvSpPr>
        <p:spPr>
          <a:xfrm>
            <a:off x="9489947" y="3200400"/>
            <a:ext cx="1190625" cy="580390"/>
          </a:xfrm>
          <a:custGeom>
            <a:avLst/>
            <a:gdLst/>
            <a:ahLst/>
            <a:cxnLst/>
            <a:rect l="l" t="t" r="r" b="b"/>
            <a:pathLst>
              <a:path w="1190625" h="580389" extrusionOk="0">
                <a:moveTo>
                  <a:pt x="38100" y="0"/>
                </a:moveTo>
                <a:lnTo>
                  <a:pt x="1190625" y="0"/>
                </a:lnTo>
              </a:path>
              <a:path w="1190625" h="580389" extrusionOk="0">
                <a:moveTo>
                  <a:pt x="0" y="0"/>
                </a:moveTo>
                <a:lnTo>
                  <a:pt x="742950" y="571500"/>
                </a:lnTo>
              </a:path>
              <a:path w="1190625" h="580389" extrusionOk="0">
                <a:moveTo>
                  <a:pt x="780287" y="580263"/>
                </a:moveTo>
                <a:lnTo>
                  <a:pt x="1189862" y="18287"/>
                </a:lnTo>
              </a:path>
            </a:pathLst>
          </a:custGeom>
          <a:noFill/>
          <a:ln w="1587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39" name="Google Shape;239;p13"/>
          <p:cNvGrpSpPr/>
          <p:nvPr/>
        </p:nvGrpSpPr>
        <p:grpSpPr>
          <a:xfrm>
            <a:off x="487680" y="2476500"/>
            <a:ext cx="3035046" cy="3190138"/>
            <a:chOff x="487680" y="2476500"/>
            <a:chExt cx="3035046" cy="3190138"/>
          </a:xfrm>
        </p:grpSpPr>
        <p:sp>
          <p:nvSpPr>
            <p:cNvPr id="240" name="Google Shape;240;p13"/>
            <p:cNvSpPr/>
            <p:nvPr/>
          </p:nvSpPr>
          <p:spPr>
            <a:xfrm>
              <a:off x="493776" y="2476500"/>
              <a:ext cx="3028950" cy="2581275"/>
            </a:xfrm>
            <a:custGeom>
              <a:avLst/>
              <a:gdLst/>
              <a:ahLst/>
              <a:cxnLst/>
              <a:rect l="l" t="t" r="r" b="b"/>
              <a:pathLst>
                <a:path w="3028950" h="2581275" extrusionOk="0">
                  <a:moveTo>
                    <a:pt x="0" y="723900"/>
                  </a:moveTo>
                  <a:lnTo>
                    <a:pt x="0" y="2581275"/>
                  </a:lnTo>
                </a:path>
                <a:path w="3028950" h="2581275" extrusionOk="0">
                  <a:moveTo>
                    <a:pt x="47243" y="762000"/>
                  </a:moveTo>
                  <a:lnTo>
                    <a:pt x="1676019" y="762000"/>
                  </a:lnTo>
                </a:path>
                <a:path w="3028950" h="2581275" extrusionOk="0">
                  <a:moveTo>
                    <a:pt x="1685544" y="800100"/>
                  </a:moveTo>
                  <a:lnTo>
                    <a:pt x="1685544" y="2514600"/>
                  </a:lnTo>
                </a:path>
                <a:path w="3028950" h="2581275" extrusionOk="0">
                  <a:moveTo>
                    <a:pt x="0" y="2580132"/>
                  </a:moveTo>
                  <a:lnTo>
                    <a:pt x="1676400" y="2580132"/>
                  </a:lnTo>
                </a:path>
                <a:path w="3028950" h="2581275" extrusionOk="0">
                  <a:moveTo>
                    <a:pt x="0" y="762000"/>
                  </a:moveTo>
                  <a:lnTo>
                    <a:pt x="771524" y="0"/>
                  </a:lnTo>
                </a:path>
                <a:path w="3028950" h="2581275" extrusionOk="0">
                  <a:moveTo>
                    <a:pt x="781811" y="18287"/>
                  </a:moveTo>
                  <a:lnTo>
                    <a:pt x="1677162" y="799338"/>
                  </a:lnTo>
                </a:path>
                <a:path w="3028950" h="2581275" extrusionOk="0">
                  <a:moveTo>
                    <a:pt x="1685544" y="781050"/>
                  </a:moveTo>
                  <a:lnTo>
                    <a:pt x="2990469" y="723900"/>
                  </a:lnTo>
                </a:path>
                <a:path w="3028950" h="2581275" extrusionOk="0">
                  <a:moveTo>
                    <a:pt x="1685544" y="2580894"/>
                  </a:moveTo>
                  <a:lnTo>
                    <a:pt x="3028569" y="656844"/>
                  </a:lnTo>
                </a:path>
                <a:path w="3028950" h="2581275" extrusionOk="0">
                  <a:moveTo>
                    <a:pt x="0" y="2580132"/>
                  </a:moveTo>
                  <a:lnTo>
                    <a:pt x="1676400" y="751332"/>
                  </a:lnTo>
                </a:path>
                <a:path w="3028950" h="2581275" extrusionOk="0">
                  <a:moveTo>
                    <a:pt x="47243" y="771144"/>
                  </a:moveTo>
                  <a:lnTo>
                    <a:pt x="1685544" y="2580894"/>
                  </a:lnTo>
                </a:path>
              </a:pathLst>
            </a:custGeom>
            <a:noFill/>
            <a:ln w="1587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1" name="Google Shape;241;p13"/>
            <p:cNvSpPr/>
            <p:nvPr/>
          </p:nvSpPr>
          <p:spPr>
            <a:xfrm>
              <a:off x="487680" y="4948453"/>
              <a:ext cx="2342515" cy="718185"/>
            </a:xfrm>
            <a:custGeom>
              <a:avLst/>
              <a:gdLst/>
              <a:ahLst/>
              <a:cxnLst/>
              <a:rect l="l" t="t" r="r" b="b"/>
              <a:pathLst>
                <a:path w="2342515" h="718185" extrusionOk="0">
                  <a:moveTo>
                    <a:pt x="1701800" y="76428"/>
                  </a:moveTo>
                  <a:lnTo>
                    <a:pt x="1675473" y="107755"/>
                  </a:lnTo>
                  <a:lnTo>
                    <a:pt x="1663022" y="147294"/>
                  </a:lnTo>
                  <a:lnTo>
                    <a:pt x="1661937" y="191871"/>
                  </a:lnTo>
                  <a:lnTo>
                    <a:pt x="1669711" y="238311"/>
                  </a:lnTo>
                  <a:lnTo>
                    <a:pt x="1683834" y="283438"/>
                  </a:lnTo>
                  <a:lnTo>
                    <a:pt x="1701800" y="324078"/>
                  </a:lnTo>
                  <a:lnTo>
                    <a:pt x="1720881" y="359624"/>
                  </a:lnTo>
                  <a:lnTo>
                    <a:pt x="1745187" y="399645"/>
                  </a:lnTo>
                  <a:lnTo>
                    <a:pt x="1774298" y="440061"/>
                  </a:lnTo>
                  <a:lnTo>
                    <a:pt x="1807795" y="476793"/>
                  </a:lnTo>
                  <a:lnTo>
                    <a:pt x="1845258" y="505764"/>
                  </a:lnTo>
                  <a:lnTo>
                    <a:pt x="1886266" y="522893"/>
                  </a:lnTo>
                  <a:lnTo>
                    <a:pt x="1930400" y="524103"/>
                  </a:lnTo>
                  <a:lnTo>
                    <a:pt x="1963248" y="514420"/>
                  </a:lnTo>
                  <a:lnTo>
                    <a:pt x="2002513" y="496709"/>
                  </a:lnTo>
                  <a:lnTo>
                    <a:pt x="2046347" y="472385"/>
                  </a:lnTo>
                  <a:lnTo>
                    <a:pt x="2092905" y="442865"/>
                  </a:lnTo>
                  <a:lnTo>
                    <a:pt x="2140340" y="409567"/>
                  </a:lnTo>
                  <a:lnTo>
                    <a:pt x="2186806" y="373907"/>
                  </a:lnTo>
                  <a:lnTo>
                    <a:pt x="2230456" y="337303"/>
                  </a:lnTo>
                  <a:lnTo>
                    <a:pt x="2269444" y="301171"/>
                  </a:lnTo>
                  <a:lnTo>
                    <a:pt x="2301924" y="266928"/>
                  </a:lnTo>
                  <a:lnTo>
                    <a:pt x="2326050" y="235991"/>
                  </a:lnTo>
                  <a:lnTo>
                    <a:pt x="2342414" y="173292"/>
                  </a:lnTo>
                  <a:lnTo>
                    <a:pt x="2326490" y="137921"/>
                  </a:lnTo>
                  <a:lnTo>
                    <a:pt x="2296201" y="104579"/>
                  </a:lnTo>
                  <a:lnTo>
                    <a:pt x="2255546" y="74177"/>
                  </a:lnTo>
                  <a:lnTo>
                    <a:pt x="2208524" y="47631"/>
                  </a:lnTo>
                  <a:lnTo>
                    <a:pt x="2159134" y="25852"/>
                  </a:lnTo>
                  <a:lnTo>
                    <a:pt x="2111375" y="9753"/>
                  </a:lnTo>
                  <a:lnTo>
                    <a:pt x="2071582" y="2390"/>
                  </a:lnTo>
                  <a:lnTo>
                    <a:pt x="2024689" y="0"/>
                  </a:lnTo>
                  <a:lnTo>
                    <a:pt x="1973128" y="2034"/>
                  </a:lnTo>
                  <a:lnTo>
                    <a:pt x="1919328" y="7945"/>
                  </a:lnTo>
                  <a:lnTo>
                    <a:pt x="1865718" y="17182"/>
                  </a:lnTo>
                  <a:lnTo>
                    <a:pt x="1814731" y="29198"/>
                  </a:lnTo>
                  <a:lnTo>
                    <a:pt x="1768795" y="43443"/>
                  </a:lnTo>
                  <a:lnTo>
                    <a:pt x="1730341" y="59370"/>
                  </a:lnTo>
                  <a:lnTo>
                    <a:pt x="1701800" y="76428"/>
                  </a:lnTo>
                  <a:close/>
                </a:path>
                <a:path w="2342515" h="718185" extrusionOk="0">
                  <a:moveTo>
                    <a:pt x="0" y="100558"/>
                  </a:moveTo>
                  <a:lnTo>
                    <a:pt x="28803" y="147503"/>
                  </a:lnTo>
                  <a:lnTo>
                    <a:pt x="57652" y="194188"/>
                  </a:lnTo>
                  <a:lnTo>
                    <a:pt x="86591" y="240354"/>
                  </a:lnTo>
                  <a:lnTo>
                    <a:pt x="115665" y="285745"/>
                  </a:lnTo>
                  <a:lnTo>
                    <a:pt x="144920" y="330103"/>
                  </a:lnTo>
                  <a:lnTo>
                    <a:pt x="174401" y="373170"/>
                  </a:lnTo>
                  <a:lnTo>
                    <a:pt x="204153" y="414690"/>
                  </a:lnTo>
                  <a:lnTo>
                    <a:pt x="234221" y="454404"/>
                  </a:lnTo>
                  <a:lnTo>
                    <a:pt x="264650" y="492056"/>
                  </a:lnTo>
                  <a:lnTo>
                    <a:pt x="295485" y="527387"/>
                  </a:lnTo>
                  <a:lnTo>
                    <a:pt x="326772" y="560141"/>
                  </a:lnTo>
                  <a:lnTo>
                    <a:pt x="358556" y="590060"/>
                  </a:lnTo>
                  <a:lnTo>
                    <a:pt x="390882" y="616887"/>
                  </a:lnTo>
                  <a:lnTo>
                    <a:pt x="423794" y="640364"/>
                  </a:lnTo>
                  <a:lnTo>
                    <a:pt x="457339" y="660234"/>
                  </a:lnTo>
                  <a:lnTo>
                    <a:pt x="500006" y="680401"/>
                  </a:lnTo>
                  <a:lnTo>
                    <a:pt x="543327" y="696063"/>
                  </a:lnTo>
                  <a:lnTo>
                    <a:pt x="587320" y="707379"/>
                  </a:lnTo>
                  <a:lnTo>
                    <a:pt x="632000" y="714508"/>
                  </a:lnTo>
                  <a:lnTo>
                    <a:pt x="677387" y="717609"/>
                  </a:lnTo>
                  <a:lnTo>
                    <a:pt x="723495" y="716841"/>
                  </a:lnTo>
                  <a:lnTo>
                    <a:pt x="770342" y="712363"/>
                  </a:lnTo>
                  <a:lnTo>
                    <a:pt x="817945" y="704334"/>
                  </a:lnTo>
                  <a:lnTo>
                    <a:pt x="866321" y="692913"/>
                  </a:lnTo>
                  <a:lnTo>
                    <a:pt x="915486" y="678259"/>
                  </a:lnTo>
                  <a:lnTo>
                    <a:pt x="965458" y="660532"/>
                  </a:lnTo>
                  <a:lnTo>
                    <a:pt x="1016254" y="639889"/>
                  </a:lnTo>
                  <a:lnTo>
                    <a:pt x="1052710" y="623077"/>
                  </a:lnTo>
                  <a:lnTo>
                    <a:pt x="1089713" y="603879"/>
                  </a:lnTo>
                  <a:lnTo>
                    <a:pt x="1127228" y="582445"/>
                  </a:lnTo>
                  <a:lnTo>
                    <a:pt x="1165220" y="558924"/>
                  </a:lnTo>
                  <a:lnTo>
                    <a:pt x="1203656" y="533465"/>
                  </a:lnTo>
                  <a:lnTo>
                    <a:pt x="1242502" y="506216"/>
                  </a:lnTo>
                  <a:lnTo>
                    <a:pt x="1281723" y="477327"/>
                  </a:lnTo>
                  <a:lnTo>
                    <a:pt x="1321285" y="446948"/>
                  </a:lnTo>
                  <a:lnTo>
                    <a:pt x="1361154" y="415226"/>
                  </a:lnTo>
                  <a:lnTo>
                    <a:pt x="1401296" y="382312"/>
                  </a:lnTo>
                  <a:lnTo>
                    <a:pt x="1441677" y="348354"/>
                  </a:lnTo>
                  <a:lnTo>
                    <a:pt x="1482262" y="313501"/>
                  </a:lnTo>
                  <a:lnTo>
                    <a:pt x="1523019" y="277903"/>
                  </a:lnTo>
                  <a:lnTo>
                    <a:pt x="1563912" y="241709"/>
                  </a:lnTo>
                  <a:lnTo>
                    <a:pt x="1604907" y="205067"/>
                  </a:lnTo>
                  <a:lnTo>
                    <a:pt x="1645970" y="168127"/>
                  </a:lnTo>
                  <a:lnTo>
                    <a:pt x="1687068" y="131038"/>
                  </a:lnTo>
                </a:path>
              </a:pathLst>
            </a:custGeom>
            <a:noFill/>
            <a:ln w="158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242" name="Google Shape;242;p13"/>
          <p:cNvGrpSpPr/>
          <p:nvPr/>
        </p:nvGrpSpPr>
        <p:grpSpPr>
          <a:xfrm>
            <a:off x="5044440" y="2011679"/>
            <a:ext cx="2786069" cy="692785"/>
            <a:chOff x="5044440" y="2011679"/>
            <a:chExt cx="2786069" cy="692785"/>
          </a:xfrm>
        </p:grpSpPr>
        <p:sp>
          <p:nvSpPr>
            <p:cNvPr id="243" name="Google Shape;243;p13"/>
            <p:cNvSpPr/>
            <p:nvPr/>
          </p:nvSpPr>
          <p:spPr>
            <a:xfrm>
              <a:off x="5044440" y="2011679"/>
              <a:ext cx="2095500" cy="692785"/>
            </a:xfrm>
            <a:custGeom>
              <a:avLst/>
              <a:gdLst/>
              <a:ahLst/>
              <a:cxnLst/>
              <a:rect l="l" t="t" r="r" b="b"/>
              <a:pathLst>
                <a:path w="2095500" h="692785" extrusionOk="0">
                  <a:moveTo>
                    <a:pt x="0" y="464820"/>
                  </a:moveTo>
                  <a:lnTo>
                    <a:pt x="1228725" y="0"/>
                  </a:lnTo>
                </a:path>
                <a:path w="2095500" h="692785" extrusionOk="0">
                  <a:moveTo>
                    <a:pt x="10668" y="483108"/>
                  </a:moveTo>
                  <a:lnTo>
                    <a:pt x="1258443" y="692658"/>
                  </a:lnTo>
                </a:path>
                <a:path w="2095500" h="692785" extrusionOk="0">
                  <a:moveTo>
                    <a:pt x="1229868" y="0"/>
                  </a:moveTo>
                  <a:lnTo>
                    <a:pt x="2077592" y="302895"/>
                  </a:lnTo>
                </a:path>
                <a:path w="2095500" h="692785" extrusionOk="0">
                  <a:moveTo>
                    <a:pt x="1257300" y="692658"/>
                  </a:moveTo>
                  <a:lnTo>
                    <a:pt x="2095500" y="292608"/>
                  </a:lnTo>
                </a:path>
              </a:pathLst>
            </a:custGeom>
            <a:noFill/>
            <a:ln w="1587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4" name="Google Shape;244;p13"/>
            <p:cNvSpPr/>
            <p:nvPr/>
          </p:nvSpPr>
          <p:spPr>
            <a:xfrm>
              <a:off x="7133914" y="2036604"/>
              <a:ext cx="696595" cy="621030"/>
            </a:xfrm>
            <a:custGeom>
              <a:avLst/>
              <a:gdLst/>
              <a:ahLst/>
              <a:cxnLst/>
              <a:rect l="l" t="t" r="r" b="b"/>
              <a:pathLst>
                <a:path w="696595" h="621030" extrusionOk="0">
                  <a:moveTo>
                    <a:pt x="6914" y="258158"/>
                  </a:moveTo>
                  <a:lnTo>
                    <a:pt x="0" y="289586"/>
                  </a:lnTo>
                  <a:lnTo>
                    <a:pt x="3388" y="326418"/>
                  </a:lnTo>
                  <a:lnTo>
                    <a:pt x="15664" y="366954"/>
                  </a:lnTo>
                  <a:lnTo>
                    <a:pt x="35410" y="409494"/>
                  </a:lnTo>
                  <a:lnTo>
                    <a:pt x="61211" y="452339"/>
                  </a:lnTo>
                  <a:lnTo>
                    <a:pt x="91649" y="493788"/>
                  </a:lnTo>
                  <a:lnTo>
                    <a:pt x="125309" y="532143"/>
                  </a:lnTo>
                  <a:lnTo>
                    <a:pt x="160774" y="565702"/>
                  </a:lnTo>
                  <a:lnTo>
                    <a:pt x="196627" y="592768"/>
                  </a:lnTo>
                  <a:lnTo>
                    <a:pt x="231453" y="611639"/>
                  </a:lnTo>
                  <a:lnTo>
                    <a:pt x="263835" y="620616"/>
                  </a:lnTo>
                  <a:lnTo>
                    <a:pt x="297910" y="619170"/>
                  </a:lnTo>
                  <a:lnTo>
                    <a:pt x="337672" y="608741"/>
                  </a:lnTo>
                  <a:lnTo>
                    <a:pt x="381491" y="590684"/>
                  </a:lnTo>
                  <a:lnTo>
                    <a:pt x="427736" y="566358"/>
                  </a:lnTo>
                  <a:lnTo>
                    <a:pt x="474777" y="537118"/>
                  </a:lnTo>
                  <a:lnTo>
                    <a:pt x="520983" y="504322"/>
                  </a:lnTo>
                  <a:lnTo>
                    <a:pt x="564725" y="469327"/>
                  </a:lnTo>
                  <a:lnTo>
                    <a:pt x="604370" y="433488"/>
                  </a:lnTo>
                  <a:lnTo>
                    <a:pt x="638289" y="398164"/>
                  </a:lnTo>
                  <a:lnTo>
                    <a:pt x="664852" y="364711"/>
                  </a:lnTo>
                  <a:lnTo>
                    <a:pt x="693453" y="296326"/>
                  </a:lnTo>
                  <a:lnTo>
                    <a:pt x="696301" y="252471"/>
                  </a:lnTo>
                  <a:lnTo>
                    <a:pt x="691595" y="205472"/>
                  </a:lnTo>
                  <a:lnTo>
                    <a:pt x="679962" y="157884"/>
                  </a:lnTo>
                  <a:lnTo>
                    <a:pt x="662028" y="112260"/>
                  </a:lnTo>
                  <a:lnTo>
                    <a:pt x="638419" y="71153"/>
                  </a:lnTo>
                  <a:lnTo>
                    <a:pt x="609762" y="37118"/>
                  </a:lnTo>
                  <a:lnTo>
                    <a:pt x="576682" y="12707"/>
                  </a:lnTo>
                  <a:lnTo>
                    <a:pt x="539806" y="475"/>
                  </a:lnTo>
                  <a:lnTo>
                    <a:pt x="508810" y="0"/>
                  </a:lnTo>
                  <a:lnTo>
                    <a:pt x="470337" y="5439"/>
                  </a:lnTo>
                  <a:lnTo>
                    <a:pt x="425970" y="16102"/>
                  </a:lnTo>
                  <a:lnTo>
                    <a:pt x="377296" y="31300"/>
                  </a:lnTo>
                  <a:lnTo>
                    <a:pt x="325899" y="50340"/>
                  </a:lnTo>
                  <a:lnTo>
                    <a:pt x="273365" y="72534"/>
                  </a:lnTo>
                  <a:lnTo>
                    <a:pt x="221278" y="97189"/>
                  </a:lnTo>
                  <a:lnTo>
                    <a:pt x="171223" y="123617"/>
                  </a:lnTo>
                  <a:lnTo>
                    <a:pt x="124786" y="151125"/>
                  </a:lnTo>
                  <a:lnTo>
                    <a:pt x="83552" y="179024"/>
                  </a:lnTo>
                  <a:lnTo>
                    <a:pt x="49105" y="206623"/>
                  </a:lnTo>
                  <a:lnTo>
                    <a:pt x="6914" y="258158"/>
                  </a:lnTo>
                  <a:close/>
                </a:path>
              </a:pathLst>
            </a:custGeom>
            <a:noFill/>
            <a:ln w="158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5" name="Google Shape;245;p13"/>
            <p:cNvSpPr/>
            <p:nvPr/>
          </p:nvSpPr>
          <p:spPr>
            <a:xfrm>
              <a:off x="6301740" y="2036063"/>
              <a:ext cx="0" cy="668020"/>
            </a:xfrm>
            <a:custGeom>
              <a:avLst/>
              <a:gdLst/>
              <a:ahLst/>
              <a:cxnLst/>
              <a:rect l="l" t="t" r="r" b="b"/>
              <a:pathLst>
                <a:path w="120000" h="668019" extrusionOk="0">
                  <a:moveTo>
                    <a:pt x="0" y="0"/>
                  </a:moveTo>
                  <a:lnTo>
                    <a:pt x="0" y="667765"/>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46" name="Google Shape;246;p13"/>
          <p:cNvSpPr txBox="1"/>
          <p:nvPr/>
        </p:nvSpPr>
        <p:spPr>
          <a:xfrm>
            <a:off x="708761" y="6297879"/>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G1</a:t>
            </a:r>
            <a:endParaRPr sz="1800" b="0" i="0" u="none" strike="noStrike" cap="none">
              <a:solidFill>
                <a:srgbClr val="000000"/>
              </a:solidFill>
              <a:latin typeface="Calibri"/>
              <a:ea typeface="Calibri"/>
              <a:cs typeface="Calibri"/>
              <a:sym typeface="Calibri"/>
            </a:endParaRPr>
          </a:p>
        </p:txBody>
      </p:sp>
      <p:sp>
        <p:nvSpPr>
          <p:cNvPr id="247" name="Google Shape;247;p13"/>
          <p:cNvSpPr txBox="1"/>
          <p:nvPr/>
        </p:nvSpPr>
        <p:spPr>
          <a:xfrm>
            <a:off x="5799582" y="6050991"/>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G2</a:t>
            </a:r>
            <a:endParaRPr sz="1800" b="0" i="0" u="none" strike="noStrike" cap="none">
              <a:solidFill>
                <a:srgbClr val="000000"/>
              </a:solidFill>
              <a:latin typeface="Calibri"/>
              <a:ea typeface="Calibri"/>
              <a:cs typeface="Calibri"/>
              <a:sym typeface="Calibri"/>
            </a:endParaRPr>
          </a:p>
        </p:txBody>
      </p:sp>
      <p:sp>
        <p:nvSpPr>
          <p:cNvPr id="248" name="Google Shape;248;p13"/>
          <p:cNvSpPr txBox="1"/>
          <p:nvPr/>
        </p:nvSpPr>
        <p:spPr>
          <a:xfrm>
            <a:off x="9467850" y="5869330"/>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G3</a:t>
            </a:r>
            <a:endParaRPr sz="1800" b="0" i="0" u="none" strike="noStrike" cap="none">
              <a:solidFill>
                <a:srgbClr val="000000"/>
              </a:solidFill>
              <a:latin typeface="Calibri"/>
              <a:ea typeface="Calibri"/>
              <a:cs typeface="Calibri"/>
              <a:sym typeface="Calibri"/>
            </a:endParaRPr>
          </a:p>
        </p:txBody>
      </p:sp>
      <p:pic>
        <p:nvPicPr>
          <p:cNvPr id="249" name="Google Shape;249;p13"/>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53"/>
        <p:cNvGrpSpPr/>
        <p:nvPr/>
      </p:nvGrpSpPr>
      <p:grpSpPr>
        <a:xfrm>
          <a:off x="0" y="0"/>
          <a:ext cx="0" cy="0"/>
          <a:chOff x="0" y="0"/>
          <a:chExt cx="0" cy="0"/>
        </a:xfrm>
      </p:grpSpPr>
      <p:sp>
        <p:nvSpPr>
          <p:cNvPr id="254" name="Google Shape;254;p14"/>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a:solidFill>
                  <a:srgbClr val="2E5496"/>
                </a:solidFill>
              </a:rPr>
              <a:t>Graph Theory, Applications and Combinatorics  </a:t>
            </a:r>
            <a:r>
              <a:rPr lang="en-US" sz="2400"/>
              <a:t>Planar Graphs</a:t>
            </a:r>
            <a:endParaRPr sz="2400"/>
          </a:p>
        </p:txBody>
      </p:sp>
      <p:sp>
        <p:nvSpPr>
          <p:cNvPr id="255" name="Google Shape;255;p14"/>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6" name="Google Shape;256;p14"/>
          <p:cNvSpPr/>
          <p:nvPr/>
        </p:nvSpPr>
        <p:spPr>
          <a:xfrm>
            <a:off x="9489947" y="3200400"/>
            <a:ext cx="1190625" cy="580390"/>
          </a:xfrm>
          <a:custGeom>
            <a:avLst/>
            <a:gdLst/>
            <a:ahLst/>
            <a:cxnLst/>
            <a:rect l="l" t="t" r="r" b="b"/>
            <a:pathLst>
              <a:path w="1190625" h="580389" extrusionOk="0">
                <a:moveTo>
                  <a:pt x="38100" y="0"/>
                </a:moveTo>
                <a:lnTo>
                  <a:pt x="1190625" y="0"/>
                </a:lnTo>
              </a:path>
              <a:path w="1190625" h="580389" extrusionOk="0">
                <a:moveTo>
                  <a:pt x="0" y="0"/>
                </a:moveTo>
                <a:lnTo>
                  <a:pt x="742950" y="571500"/>
                </a:lnTo>
              </a:path>
              <a:path w="1190625" h="580389" extrusionOk="0">
                <a:moveTo>
                  <a:pt x="780287" y="580263"/>
                </a:moveTo>
                <a:lnTo>
                  <a:pt x="1189862" y="18287"/>
                </a:lnTo>
              </a:path>
            </a:pathLst>
          </a:custGeom>
          <a:noFill/>
          <a:ln w="1587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7" name="Google Shape;257;p14"/>
          <p:cNvSpPr/>
          <p:nvPr/>
        </p:nvSpPr>
        <p:spPr>
          <a:xfrm>
            <a:off x="493776" y="2476500"/>
            <a:ext cx="3028950" cy="2581275"/>
          </a:xfrm>
          <a:custGeom>
            <a:avLst/>
            <a:gdLst/>
            <a:ahLst/>
            <a:cxnLst/>
            <a:rect l="l" t="t" r="r" b="b"/>
            <a:pathLst>
              <a:path w="3028950" h="2581275" extrusionOk="0">
                <a:moveTo>
                  <a:pt x="0" y="723900"/>
                </a:moveTo>
                <a:lnTo>
                  <a:pt x="0" y="2581275"/>
                </a:lnTo>
              </a:path>
              <a:path w="3028950" h="2581275" extrusionOk="0">
                <a:moveTo>
                  <a:pt x="47243" y="762000"/>
                </a:moveTo>
                <a:lnTo>
                  <a:pt x="1676019" y="762000"/>
                </a:lnTo>
              </a:path>
              <a:path w="3028950" h="2581275" extrusionOk="0">
                <a:moveTo>
                  <a:pt x="1685544" y="800100"/>
                </a:moveTo>
                <a:lnTo>
                  <a:pt x="1685544" y="2514600"/>
                </a:lnTo>
              </a:path>
              <a:path w="3028950" h="2581275" extrusionOk="0">
                <a:moveTo>
                  <a:pt x="0" y="2580132"/>
                </a:moveTo>
                <a:lnTo>
                  <a:pt x="1676400" y="2580132"/>
                </a:lnTo>
              </a:path>
              <a:path w="3028950" h="2581275" extrusionOk="0">
                <a:moveTo>
                  <a:pt x="0" y="762000"/>
                </a:moveTo>
                <a:lnTo>
                  <a:pt x="771524" y="0"/>
                </a:lnTo>
              </a:path>
              <a:path w="3028950" h="2581275" extrusionOk="0">
                <a:moveTo>
                  <a:pt x="781811" y="18287"/>
                </a:moveTo>
                <a:lnTo>
                  <a:pt x="1677162" y="799338"/>
                </a:lnTo>
              </a:path>
              <a:path w="3028950" h="2581275" extrusionOk="0">
                <a:moveTo>
                  <a:pt x="1685544" y="781050"/>
                </a:moveTo>
                <a:lnTo>
                  <a:pt x="2990469" y="723900"/>
                </a:lnTo>
              </a:path>
              <a:path w="3028950" h="2581275" extrusionOk="0">
                <a:moveTo>
                  <a:pt x="1685544" y="2580894"/>
                </a:moveTo>
                <a:lnTo>
                  <a:pt x="3028569" y="656844"/>
                </a:lnTo>
              </a:path>
              <a:path w="3028950" h="2581275" extrusionOk="0">
                <a:moveTo>
                  <a:pt x="0" y="2580132"/>
                </a:moveTo>
                <a:lnTo>
                  <a:pt x="1676400" y="751332"/>
                </a:lnTo>
              </a:path>
              <a:path w="3028950" h="2581275" extrusionOk="0">
                <a:moveTo>
                  <a:pt x="47243" y="771144"/>
                </a:moveTo>
                <a:lnTo>
                  <a:pt x="1685544" y="2580894"/>
                </a:lnTo>
              </a:path>
            </a:pathLst>
          </a:custGeom>
          <a:noFill/>
          <a:ln w="1587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58" name="Google Shape;258;p14"/>
          <p:cNvGrpSpPr/>
          <p:nvPr/>
        </p:nvGrpSpPr>
        <p:grpSpPr>
          <a:xfrm>
            <a:off x="5268467" y="3078479"/>
            <a:ext cx="2095500" cy="692785"/>
            <a:chOff x="5268467" y="3078479"/>
            <a:chExt cx="2095500" cy="692785"/>
          </a:xfrm>
        </p:grpSpPr>
        <p:sp>
          <p:nvSpPr>
            <p:cNvPr id="259" name="Google Shape;259;p14"/>
            <p:cNvSpPr/>
            <p:nvPr/>
          </p:nvSpPr>
          <p:spPr>
            <a:xfrm>
              <a:off x="5268467" y="3078479"/>
              <a:ext cx="2095500" cy="692785"/>
            </a:xfrm>
            <a:custGeom>
              <a:avLst/>
              <a:gdLst/>
              <a:ahLst/>
              <a:cxnLst/>
              <a:rect l="l" t="t" r="r" b="b"/>
              <a:pathLst>
                <a:path w="2095500" h="692785" extrusionOk="0">
                  <a:moveTo>
                    <a:pt x="0" y="464820"/>
                  </a:moveTo>
                  <a:lnTo>
                    <a:pt x="1228725" y="0"/>
                  </a:lnTo>
                </a:path>
                <a:path w="2095500" h="692785" extrusionOk="0">
                  <a:moveTo>
                    <a:pt x="9144" y="483108"/>
                  </a:moveTo>
                  <a:lnTo>
                    <a:pt x="1256918" y="692658"/>
                  </a:lnTo>
                </a:path>
                <a:path w="2095500" h="692785" extrusionOk="0">
                  <a:moveTo>
                    <a:pt x="1228344" y="0"/>
                  </a:moveTo>
                  <a:lnTo>
                    <a:pt x="2076068" y="302895"/>
                  </a:lnTo>
                </a:path>
                <a:path w="2095500" h="692785" extrusionOk="0">
                  <a:moveTo>
                    <a:pt x="1257300" y="692658"/>
                  </a:moveTo>
                  <a:lnTo>
                    <a:pt x="2095500" y="292608"/>
                  </a:lnTo>
                </a:path>
              </a:pathLst>
            </a:custGeom>
            <a:noFill/>
            <a:ln w="1587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0" name="Google Shape;260;p14"/>
            <p:cNvSpPr/>
            <p:nvPr/>
          </p:nvSpPr>
          <p:spPr>
            <a:xfrm>
              <a:off x="6525767" y="3102863"/>
              <a:ext cx="0" cy="668020"/>
            </a:xfrm>
            <a:custGeom>
              <a:avLst/>
              <a:gdLst/>
              <a:ahLst/>
              <a:cxnLst/>
              <a:rect l="l" t="t" r="r" b="b"/>
              <a:pathLst>
                <a:path w="120000" h="668020" extrusionOk="0">
                  <a:moveTo>
                    <a:pt x="0" y="0"/>
                  </a:moveTo>
                  <a:lnTo>
                    <a:pt x="0" y="667766"/>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61" name="Google Shape;261;p14"/>
          <p:cNvSpPr txBox="1"/>
          <p:nvPr/>
        </p:nvSpPr>
        <p:spPr>
          <a:xfrm>
            <a:off x="708761" y="6297879"/>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G1</a:t>
            </a:r>
            <a:endParaRPr sz="1800" b="0" i="0" u="none" strike="noStrike" cap="none">
              <a:solidFill>
                <a:srgbClr val="000000"/>
              </a:solidFill>
              <a:latin typeface="Calibri"/>
              <a:ea typeface="Calibri"/>
              <a:cs typeface="Calibri"/>
              <a:sym typeface="Calibri"/>
            </a:endParaRPr>
          </a:p>
        </p:txBody>
      </p:sp>
      <p:sp>
        <p:nvSpPr>
          <p:cNvPr id="262" name="Google Shape;262;p14"/>
          <p:cNvSpPr txBox="1"/>
          <p:nvPr/>
        </p:nvSpPr>
        <p:spPr>
          <a:xfrm>
            <a:off x="5799582" y="6050991"/>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G2</a:t>
            </a:r>
            <a:endParaRPr sz="1800" b="0" i="0" u="none" strike="noStrike" cap="none">
              <a:solidFill>
                <a:srgbClr val="000000"/>
              </a:solidFill>
              <a:latin typeface="Calibri"/>
              <a:ea typeface="Calibri"/>
              <a:cs typeface="Calibri"/>
              <a:sym typeface="Calibri"/>
            </a:endParaRPr>
          </a:p>
        </p:txBody>
      </p:sp>
      <p:sp>
        <p:nvSpPr>
          <p:cNvPr id="263" name="Google Shape;263;p14"/>
          <p:cNvSpPr txBox="1"/>
          <p:nvPr/>
        </p:nvSpPr>
        <p:spPr>
          <a:xfrm>
            <a:off x="9467850" y="5869330"/>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G3</a:t>
            </a:r>
            <a:endParaRPr sz="1800" b="0" i="0" u="none" strike="noStrike" cap="none">
              <a:solidFill>
                <a:srgbClr val="000000"/>
              </a:solidFill>
              <a:latin typeface="Calibri"/>
              <a:ea typeface="Calibri"/>
              <a:cs typeface="Calibri"/>
              <a:sym typeface="Calibri"/>
            </a:endParaRPr>
          </a:p>
        </p:txBody>
      </p:sp>
      <p:pic>
        <p:nvPicPr>
          <p:cNvPr id="264" name="Google Shape;264;p14"/>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15"/>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a:solidFill>
                  <a:srgbClr val="2E5496"/>
                </a:solidFill>
              </a:rPr>
              <a:t>Graph Theory, Applications and Combinatorics  </a:t>
            </a:r>
            <a:r>
              <a:rPr lang="en-US" sz="2400"/>
              <a:t>Planar Graphs</a:t>
            </a:r>
            <a:endParaRPr sz="2400"/>
          </a:p>
        </p:txBody>
      </p:sp>
      <p:sp>
        <p:nvSpPr>
          <p:cNvPr id="270" name="Google Shape;270;p15"/>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1" name="Google Shape;271;p15"/>
          <p:cNvSpPr/>
          <p:nvPr/>
        </p:nvSpPr>
        <p:spPr>
          <a:xfrm>
            <a:off x="9528047" y="3200400"/>
            <a:ext cx="1152525" cy="0"/>
          </a:xfrm>
          <a:custGeom>
            <a:avLst/>
            <a:gdLst/>
            <a:ahLst/>
            <a:cxnLst/>
            <a:rect l="l" t="t" r="r" b="b"/>
            <a:pathLst>
              <a:path w="1152525" h="120000" extrusionOk="0">
                <a:moveTo>
                  <a:pt x="0" y="0"/>
                </a:moveTo>
                <a:lnTo>
                  <a:pt x="1152525" y="0"/>
                </a:lnTo>
              </a:path>
            </a:pathLst>
          </a:custGeom>
          <a:noFill/>
          <a:ln w="1587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2" name="Google Shape;272;p15"/>
          <p:cNvSpPr/>
          <p:nvPr/>
        </p:nvSpPr>
        <p:spPr>
          <a:xfrm>
            <a:off x="493776" y="3200400"/>
            <a:ext cx="1685925" cy="1857375"/>
          </a:xfrm>
          <a:custGeom>
            <a:avLst/>
            <a:gdLst/>
            <a:ahLst/>
            <a:cxnLst/>
            <a:rect l="l" t="t" r="r" b="b"/>
            <a:pathLst>
              <a:path w="1685925" h="1857375" extrusionOk="0">
                <a:moveTo>
                  <a:pt x="0" y="0"/>
                </a:moveTo>
                <a:lnTo>
                  <a:pt x="0" y="1857375"/>
                </a:lnTo>
              </a:path>
              <a:path w="1685925" h="1857375" extrusionOk="0">
                <a:moveTo>
                  <a:pt x="47243" y="38100"/>
                </a:moveTo>
                <a:lnTo>
                  <a:pt x="1676019" y="38100"/>
                </a:lnTo>
              </a:path>
              <a:path w="1685925" h="1857375" extrusionOk="0">
                <a:moveTo>
                  <a:pt x="1685544" y="76200"/>
                </a:moveTo>
                <a:lnTo>
                  <a:pt x="1685544" y="1790700"/>
                </a:lnTo>
              </a:path>
              <a:path w="1685925" h="1857375" extrusionOk="0">
                <a:moveTo>
                  <a:pt x="0" y="1856232"/>
                </a:moveTo>
                <a:lnTo>
                  <a:pt x="1676400" y="1856232"/>
                </a:lnTo>
              </a:path>
              <a:path w="1685925" h="1857375" extrusionOk="0">
                <a:moveTo>
                  <a:pt x="0" y="1856232"/>
                </a:moveTo>
                <a:lnTo>
                  <a:pt x="1676400" y="27432"/>
                </a:lnTo>
              </a:path>
              <a:path w="1685925" h="1857375" extrusionOk="0">
                <a:moveTo>
                  <a:pt x="47243" y="47244"/>
                </a:moveTo>
                <a:lnTo>
                  <a:pt x="1685544" y="1856994"/>
                </a:lnTo>
              </a:path>
            </a:pathLst>
          </a:custGeom>
          <a:noFill/>
          <a:ln w="1587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3" name="Google Shape;273;p15"/>
          <p:cNvSpPr/>
          <p:nvPr/>
        </p:nvSpPr>
        <p:spPr>
          <a:xfrm>
            <a:off x="6525768" y="3102864"/>
            <a:ext cx="0" cy="668020"/>
          </a:xfrm>
          <a:custGeom>
            <a:avLst/>
            <a:gdLst/>
            <a:ahLst/>
            <a:cxnLst/>
            <a:rect l="l" t="t" r="r" b="b"/>
            <a:pathLst>
              <a:path w="120000" h="668020" extrusionOk="0">
                <a:moveTo>
                  <a:pt x="0" y="0"/>
                </a:moveTo>
                <a:lnTo>
                  <a:pt x="0" y="667766"/>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4" name="Google Shape;274;p15"/>
          <p:cNvSpPr txBox="1"/>
          <p:nvPr/>
        </p:nvSpPr>
        <p:spPr>
          <a:xfrm>
            <a:off x="708761" y="6297879"/>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G1</a:t>
            </a:r>
            <a:endParaRPr sz="1800" b="0" i="0" u="none" strike="noStrike" cap="none">
              <a:solidFill>
                <a:srgbClr val="000000"/>
              </a:solidFill>
              <a:latin typeface="Calibri"/>
              <a:ea typeface="Calibri"/>
              <a:cs typeface="Calibri"/>
              <a:sym typeface="Calibri"/>
            </a:endParaRPr>
          </a:p>
        </p:txBody>
      </p:sp>
      <p:sp>
        <p:nvSpPr>
          <p:cNvPr id="275" name="Google Shape;275;p15"/>
          <p:cNvSpPr txBox="1"/>
          <p:nvPr/>
        </p:nvSpPr>
        <p:spPr>
          <a:xfrm>
            <a:off x="5799582" y="6050991"/>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G2</a:t>
            </a:r>
            <a:endParaRPr sz="1800" b="0" i="0" u="none" strike="noStrike" cap="none">
              <a:solidFill>
                <a:srgbClr val="000000"/>
              </a:solidFill>
              <a:latin typeface="Calibri"/>
              <a:ea typeface="Calibri"/>
              <a:cs typeface="Calibri"/>
              <a:sym typeface="Calibri"/>
            </a:endParaRPr>
          </a:p>
        </p:txBody>
      </p:sp>
      <p:sp>
        <p:nvSpPr>
          <p:cNvPr id="276" name="Google Shape;276;p15"/>
          <p:cNvSpPr txBox="1"/>
          <p:nvPr/>
        </p:nvSpPr>
        <p:spPr>
          <a:xfrm>
            <a:off x="9472676" y="5584952"/>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G3</a:t>
            </a:r>
            <a:endParaRPr sz="1800" b="0" i="0" u="none" strike="noStrike" cap="none">
              <a:solidFill>
                <a:srgbClr val="000000"/>
              </a:solidFill>
              <a:latin typeface="Calibri"/>
              <a:ea typeface="Calibri"/>
              <a:cs typeface="Calibri"/>
              <a:sym typeface="Calibri"/>
            </a:endParaRPr>
          </a:p>
        </p:txBody>
      </p:sp>
      <p:sp>
        <p:nvSpPr>
          <p:cNvPr id="277" name="Google Shape;277;p15"/>
          <p:cNvSpPr txBox="1"/>
          <p:nvPr/>
        </p:nvSpPr>
        <p:spPr>
          <a:xfrm>
            <a:off x="9274809" y="6225032"/>
            <a:ext cx="1814195" cy="51371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2E5496"/>
                </a:solidFill>
                <a:latin typeface="Calibri"/>
                <a:ea typeface="Calibri"/>
                <a:cs typeface="Calibri"/>
                <a:sym typeface="Calibri"/>
              </a:rPr>
              <a:t>G is planar</a:t>
            </a:r>
            <a:endParaRPr sz="3200" b="0" i="0" u="none" strike="noStrike" cap="none">
              <a:solidFill>
                <a:srgbClr val="000000"/>
              </a:solidFill>
              <a:latin typeface="Calibri"/>
              <a:ea typeface="Calibri"/>
              <a:cs typeface="Calibri"/>
              <a:sym typeface="Calibri"/>
            </a:endParaRPr>
          </a:p>
        </p:txBody>
      </p:sp>
      <p:pic>
        <p:nvPicPr>
          <p:cNvPr id="278" name="Google Shape;278;p15"/>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155243" y="1853895"/>
            <a:ext cx="10727481" cy="57467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dirty="0">
                <a:solidFill>
                  <a:srgbClr val="000000"/>
                </a:solidFill>
              </a:rPr>
              <a:t>GRAPH THEORY, APPLICATIONS AND COMBINATORICS</a:t>
            </a:r>
            <a:endParaRPr dirty="0"/>
          </a:p>
        </p:txBody>
      </p:sp>
      <p:sp>
        <p:nvSpPr>
          <p:cNvPr id="54" name="Google Shape;54;p2"/>
          <p:cNvSpPr txBox="1"/>
          <p:nvPr/>
        </p:nvSpPr>
        <p:spPr>
          <a:xfrm>
            <a:off x="677672" y="2893567"/>
            <a:ext cx="2685415" cy="5740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2E5496"/>
                </a:solidFill>
                <a:latin typeface="Calibri"/>
                <a:ea typeface="Calibri"/>
                <a:cs typeface="Calibri"/>
                <a:sym typeface="Calibri"/>
              </a:rPr>
              <a:t>Planar Graphs</a:t>
            </a:r>
            <a:endParaRPr sz="3600" b="0" i="0" u="none" strike="noStrike" cap="none">
              <a:solidFill>
                <a:srgbClr val="000000"/>
              </a:solidFill>
              <a:latin typeface="Calibri"/>
              <a:ea typeface="Calibri"/>
              <a:cs typeface="Calibri"/>
              <a:sym typeface="Calibri"/>
            </a:endParaRPr>
          </a:p>
        </p:txBody>
      </p:sp>
      <p:sp>
        <p:nvSpPr>
          <p:cNvPr id="55" name="Google Shape;55;p2"/>
          <p:cNvSpPr txBox="1"/>
          <p:nvPr/>
        </p:nvSpPr>
        <p:spPr>
          <a:xfrm>
            <a:off x="677672" y="5462566"/>
            <a:ext cx="4994910" cy="773430"/>
          </a:xfrm>
          <a:prstGeom prst="rect">
            <a:avLst/>
          </a:prstGeom>
          <a:noFill/>
          <a:ln>
            <a:noFill/>
          </a:ln>
        </p:spPr>
        <p:txBody>
          <a:bodyPr spcFirstLastPara="1" wrap="square" lIns="0" tIns="53975"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IN" sz="2400" b="1" i="0" u="none" strike="noStrike" cap="none" dirty="0" err="1">
                <a:solidFill>
                  <a:srgbClr val="000000"/>
                </a:solidFill>
                <a:latin typeface="Calibri"/>
                <a:ea typeface="Calibri"/>
                <a:cs typeface="Calibri"/>
                <a:sym typeface="Calibri"/>
              </a:rPr>
              <a:t>Dr.</a:t>
            </a:r>
            <a:r>
              <a:rPr lang="en-IN" sz="2400" b="1" i="0" u="none" strike="noStrike" cap="none" dirty="0">
                <a:solidFill>
                  <a:srgbClr val="000000"/>
                </a:solidFill>
                <a:latin typeface="Calibri"/>
                <a:ea typeface="Calibri"/>
                <a:cs typeface="Calibri"/>
                <a:sym typeface="Calibri"/>
              </a:rPr>
              <a:t> Arti Arya</a:t>
            </a:r>
            <a:endParaRPr sz="2400" b="0" i="0" u="none" strike="noStrike" cap="none" dirty="0">
              <a:solidFill>
                <a:srgbClr val="000000"/>
              </a:solidFill>
              <a:latin typeface="Calibri"/>
              <a:ea typeface="Calibri"/>
              <a:cs typeface="Calibri"/>
              <a:sym typeface="Calibri"/>
            </a:endParaRPr>
          </a:p>
          <a:p>
            <a:pPr marL="12700" marR="0" lvl="0" indent="0" algn="l" rtl="0">
              <a:lnSpc>
                <a:spcPct val="100000"/>
              </a:lnSpc>
              <a:spcBef>
                <a:spcPts val="280"/>
              </a:spcBef>
              <a:spcAft>
                <a:spcPts val="0"/>
              </a:spcAft>
              <a:buClr>
                <a:srgbClr val="000000"/>
              </a:buClr>
              <a:buSzPts val="2000"/>
              <a:buFont typeface="Arial"/>
              <a:buNone/>
            </a:pPr>
            <a:r>
              <a:rPr lang="en-US" sz="2000" b="0" i="0" u="none" strike="noStrike" cap="none" dirty="0">
                <a:solidFill>
                  <a:srgbClr val="000000"/>
                </a:solidFill>
                <a:latin typeface="Calibri"/>
                <a:ea typeface="Calibri"/>
                <a:cs typeface="Calibri"/>
                <a:sym typeface="Calibri"/>
              </a:rPr>
              <a:t>Department of Computer Science &amp; Engineering</a:t>
            </a:r>
            <a:endParaRPr sz="2000" b="0" i="0" u="none" strike="noStrike" cap="none" dirty="0">
              <a:solidFill>
                <a:srgbClr val="000000"/>
              </a:solidFill>
              <a:latin typeface="Calibri"/>
              <a:ea typeface="Calibri"/>
              <a:cs typeface="Calibri"/>
              <a:sym typeface="Calibri"/>
            </a:endParaRPr>
          </a:p>
        </p:txBody>
      </p:sp>
      <p:sp>
        <p:nvSpPr>
          <p:cNvPr id="56" name="Google Shape;56;p2"/>
          <p:cNvSpPr/>
          <p:nvPr/>
        </p:nvSpPr>
        <p:spPr>
          <a:xfrm>
            <a:off x="313944" y="5489447"/>
            <a:ext cx="1066800" cy="1079500"/>
          </a:xfrm>
          <a:custGeom>
            <a:avLst/>
            <a:gdLst/>
            <a:ahLst/>
            <a:cxnLst/>
            <a:rect l="l" t="t" r="r" b="b"/>
            <a:pathLst>
              <a:path w="1066800" h="1079500" extrusionOk="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F4B08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7" name="Google Shape;57;p2"/>
          <p:cNvSpPr/>
          <p:nvPr/>
        </p:nvSpPr>
        <p:spPr>
          <a:xfrm>
            <a:off x="761" y="2597657"/>
            <a:ext cx="7904480" cy="68580"/>
          </a:xfrm>
          <a:custGeom>
            <a:avLst/>
            <a:gdLst/>
            <a:ahLst/>
            <a:cxnLst/>
            <a:rect l="l" t="t" r="r" b="b"/>
            <a:pathLst>
              <a:path w="7904480" h="68580" extrusionOk="0">
                <a:moveTo>
                  <a:pt x="0" y="68579"/>
                </a:moveTo>
                <a:lnTo>
                  <a:pt x="7904099" y="0"/>
                </a:lnTo>
              </a:path>
            </a:pathLst>
          </a:custGeom>
          <a:noFill/>
          <a:ln w="38100" cap="flat" cmpd="sng">
            <a:solidFill>
              <a:srgbClr val="DFA167"/>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58" name="Google Shape;58;p2"/>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82"/>
        <p:cNvGrpSpPr/>
        <p:nvPr/>
      </p:nvGrpSpPr>
      <p:grpSpPr>
        <a:xfrm>
          <a:off x="0" y="0"/>
          <a:ext cx="0" cy="0"/>
          <a:chOff x="0" y="0"/>
          <a:chExt cx="0" cy="0"/>
        </a:xfrm>
      </p:grpSpPr>
      <p:sp>
        <p:nvSpPr>
          <p:cNvPr id="283" name="Google Shape;283;p16"/>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a:solidFill>
                  <a:srgbClr val="2E5496"/>
                </a:solidFill>
              </a:rPr>
              <a:t>Graph Theory, Applications and Combinatorics  </a:t>
            </a:r>
            <a:r>
              <a:rPr lang="en-US" sz="2400"/>
              <a:t>Planar Graphs</a:t>
            </a:r>
            <a:endParaRPr sz="2400"/>
          </a:p>
        </p:txBody>
      </p:sp>
      <p:sp>
        <p:nvSpPr>
          <p:cNvPr id="284" name="Google Shape;284;p16"/>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85" name="Google Shape;285;p16"/>
          <p:cNvSpPr/>
          <p:nvPr/>
        </p:nvSpPr>
        <p:spPr>
          <a:xfrm>
            <a:off x="388620" y="2083307"/>
            <a:ext cx="2580640" cy="2143760"/>
          </a:xfrm>
          <a:custGeom>
            <a:avLst/>
            <a:gdLst/>
            <a:ahLst/>
            <a:cxnLst/>
            <a:rect l="l" t="t" r="r" b="b"/>
            <a:pathLst>
              <a:path w="2580640" h="2143760" extrusionOk="0">
                <a:moveTo>
                  <a:pt x="1179576" y="0"/>
                </a:moveTo>
                <a:lnTo>
                  <a:pt x="1179576" y="2143760"/>
                </a:lnTo>
              </a:path>
              <a:path w="2580640" h="2143760" extrusionOk="0">
                <a:moveTo>
                  <a:pt x="0" y="1005839"/>
                </a:moveTo>
                <a:lnTo>
                  <a:pt x="2580640" y="1005839"/>
                </a:lnTo>
              </a:path>
              <a:path w="2580640" h="2143760" extrusionOk="0">
                <a:moveTo>
                  <a:pt x="284988" y="192024"/>
                </a:moveTo>
                <a:lnTo>
                  <a:pt x="2205228" y="1939543"/>
                </a:lnTo>
              </a:path>
              <a:path w="2580640" h="2143760" extrusionOk="0">
                <a:moveTo>
                  <a:pt x="71628" y="1868931"/>
                </a:moveTo>
                <a:lnTo>
                  <a:pt x="2225548" y="172212"/>
                </a:lnTo>
              </a:path>
              <a:path w="2580640" h="2143760" extrusionOk="0">
                <a:moveTo>
                  <a:pt x="1179576" y="0"/>
                </a:moveTo>
                <a:lnTo>
                  <a:pt x="2205736" y="193039"/>
                </a:lnTo>
              </a:path>
              <a:path w="2580640" h="2143760" extrusionOk="0">
                <a:moveTo>
                  <a:pt x="2225040" y="192024"/>
                </a:moveTo>
                <a:lnTo>
                  <a:pt x="2580640" y="1004824"/>
                </a:lnTo>
              </a:path>
              <a:path w="2580640" h="2143760" extrusionOk="0">
                <a:moveTo>
                  <a:pt x="2580640" y="1005839"/>
                </a:moveTo>
                <a:lnTo>
                  <a:pt x="2225040" y="1940559"/>
                </a:lnTo>
              </a:path>
              <a:path w="2580640" h="2143760" extrusionOk="0">
                <a:moveTo>
                  <a:pt x="2226056" y="1940052"/>
                </a:moveTo>
                <a:lnTo>
                  <a:pt x="1179576" y="2143252"/>
                </a:lnTo>
              </a:path>
              <a:path w="2580640" h="2143760" extrusionOk="0">
                <a:moveTo>
                  <a:pt x="71628" y="1868423"/>
                </a:moveTo>
                <a:lnTo>
                  <a:pt x="1179068" y="2142743"/>
                </a:lnTo>
              </a:path>
              <a:path w="2580640" h="2143760" extrusionOk="0">
                <a:moveTo>
                  <a:pt x="0" y="1005839"/>
                </a:moveTo>
                <a:lnTo>
                  <a:pt x="71120" y="1869439"/>
                </a:lnTo>
              </a:path>
              <a:path w="2580640" h="2143760" extrusionOk="0">
                <a:moveTo>
                  <a:pt x="284480" y="182879"/>
                </a:moveTo>
                <a:lnTo>
                  <a:pt x="0" y="1005839"/>
                </a:lnTo>
              </a:path>
              <a:path w="2580640" h="2143760" extrusionOk="0">
                <a:moveTo>
                  <a:pt x="1179068" y="0"/>
                </a:moveTo>
                <a:lnTo>
                  <a:pt x="284988" y="193039"/>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86" name="Google Shape;286;p16"/>
          <p:cNvSpPr/>
          <p:nvPr/>
        </p:nvSpPr>
        <p:spPr>
          <a:xfrm>
            <a:off x="3413759" y="2083307"/>
            <a:ext cx="2580640" cy="2143760"/>
          </a:xfrm>
          <a:custGeom>
            <a:avLst/>
            <a:gdLst/>
            <a:ahLst/>
            <a:cxnLst/>
            <a:rect l="l" t="t" r="r" b="b"/>
            <a:pathLst>
              <a:path w="2580640" h="2143760" extrusionOk="0">
                <a:moveTo>
                  <a:pt x="1178052" y="0"/>
                </a:moveTo>
                <a:lnTo>
                  <a:pt x="1178052" y="2143760"/>
                </a:lnTo>
              </a:path>
              <a:path w="2580640" h="2143760" extrusionOk="0">
                <a:moveTo>
                  <a:pt x="284988" y="192024"/>
                </a:moveTo>
                <a:lnTo>
                  <a:pt x="2205228" y="1939543"/>
                </a:lnTo>
              </a:path>
              <a:path w="2580640" h="2143760" extrusionOk="0">
                <a:moveTo>
                  <a:pt x="71627" y="1868931"/>
                </a:moveTo>
                <a:lnTo>
                  <a:pt x="2225548" y="172212"/>
                </a:lnTo>
              </a:path>
              <a:path w="2580640" h="2143760" extrusionOk="0">
                <a:moveTo>
                  <a:pt x="1178052" y="0"/>
                </a:moveTo>
                <a:lnTo>
                  <a:pt x="2204212" y="193039"/>
                </a:lnTo>
              </a:path>
              <a:path w="2580640" h="2143760" extrusionOk="0">
                <a:moveTo>
                  <a:pt x="2225040" y="192024"/>
                </a:moveTo>
                <a:lnTo>
                  <a:pt x="2580640" y="1004824"/>
                </a:lnTo>
              </a:path>
              <a:path w="2580640" h="2143760" extrusionOk="0">
                <a:moveTo>
                  <a:pt x="2580640" y="1005839"/>
                </a:moveTo>
                <a:lnTo>
                  <a:pt x="2225040" y="1940559"/>
                </a:lnTo>
              </a:path>
              <a:path w="2580640" h="2143760" extrusionOk="0">
                <a:moveTo>
                  <a:pt x="2224531" y="1940052"/>
                </a:moveTo>
                <a:lnTo>
                  <a:pt x="1178052" y="2143252"/>
                </a:lnTo>
              </a:path>
              <a:path w="2580640" h="2143760" extrusionOk="0">
                <a:moveTo>
                  <a:pt x="71627" y="1868423"/>
                </a:moveTo>
                <a:lnTo>
                  <a:pt x="1179067" y="2142743"/>
                </a:lnTo>
              </a:path>
              <a:path w="2580640" h="2143760" extrusionOk="0">
                <a:moveTo>
                  <a:pt x="0" y="1005839"/>
                </a:moveTo>
                <a:lnTo>
                  <a:pt x="71119" y="1869439"/>
                </a:lnTo>
              </a:path>
              <a:path w="2580640" h="2143760" extrusionOk="0">
                <a:moveTo>
                  <a:pt x="284479" y="182879"/>
                </a:moveTo>
                <a:lnTo>
                  <a:pt x="0" y="1005839"/>
                </a:lnTo>
              </a:path>
              <a:path w="2580640" h="2143760" extrusionOk="0">
                <a:moveTo>
                  <a:pt x="1179067" y="0"/>
                </a:moveTo>
                <a:lnTo>
                  <a:pt x="284988" y="193039"/>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87" name="Google Shape;287;p16"/>
          <p:cNvSpPr/>
          <p:nvPr/>
        </p:nvSpPr>
        <p:spPr>
          <a:xfrm>
            <a:off x="6217920" y="2077211"/>
            <a:ext cx="2154555" cy="2145030"/>
          </a:xfrm>
          <a:custGeom>
            <a:avLst/>
            <a:gdLst/>
            <a:ahLst/>
            <a:cxnLst/>
            <a:rect l="l" t="t" r="r" b="b"/>
            <a:pathLst>
              <a:path w="2154554" h="2145029" extrusionOk="0">
                <a:moveTo>
                  <a:pt x="1107948" y="0"/>
                </a:moveTo>
                <a:lnTo>
                  <a:pt x="1107948" y="2143760"/>
                </a:lnTo>
              </a:path>
              <a:path w="2154554" h="2145029" extrusionOk="0">
                <a:moveTo>
                  <a:pt x="213359" y="193548"/>
                </a:moveTo>
                <a:lnTo>
                  <a:pt x="2133600" y="1941068"/>
                </a:lnTo>
              </a:path>
              <a:path w="2154554" h="2145029" extrusionOk="0">
                <a:moveTo>
                  <a:pt x="0" y="1870456"/>
                </a:moveTo>
                <a:lnTo>
                  <a:pt x="2153920" y="173736"/>
                </a:lnTo>
              </a:path>
              <a:path w="2154554" h="2145029" extrusionOk="0">
                <a:moveTo>
                  <a:pt x="1107948" y="0"/>
                </a:moveTo>
                <a:lnTo>
                  <a:pt x="2134107" y="193039"/>
                </a:lnTo>
              </a:path>
              <a:path w="2154554" h="2145029" extrusionOk="0">
                <a:moveTo>
                  <a:pt x="2153411" y="193548"/>
                </a:moveTo>
                <a:lnTo>
                  <a:pt x="2153411" y="1941068"/>
                </a:lnTo>
              </a:path>
              <a:path w="2154554" h="2145029" extrusionOk="0">
                <a:moveTo>
                  <a:pt x="2154428" y="1941576"/>
                </a:moveTo>
                <a:lnTo>
                  <a:pt x="1107948" y="2144776"/>
                </a:lnTo>
              </a:path>
              <a:path w="2154554" h="2145029" extrusionOk="0">
                <a:moveTo>
                  <a:pt x="0" y="1869948"/>
                </a:moveTo>
                <a:lnTo>
                  <a:pt x="1107439" y="2144268"/>
                </a:lnTo>
              </a:path>
              <a:path w="2154554" h="2145029" extrusionOk="0">
                <a:moveTo>
                  <a:pt x="212851" y="182879"/>
                </a:moveTo>
                <a:lnTo>
                  <a:pt x="19812" y="1869439"/>
                </a:lnTo>
              </a:path>
              <a:path w="2154554" h="2145029" extrusionOk="0">
                <a:moveTo>
                  <a:pt x="1107439" y="0"/>
                </a:moveTo>
                <a:lnTo>
                  <a:pt x="213359" y="193039"/>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88" name="Google Shape;288;p16"/>
          <p:cNvPicPr preferRelativeResize="0"/>
          <p:nvPr/>
        </p:nvPicPr>
        <p:blipFill rotWithShape="1">
          <a:blip r:embed="rId3">
            <a:alphaModFix/>
          </a:blip>
          <a:srcRect/>
          <a:stretch/>
        </p:blipFill>
        <p:spPr>
          <a:xfrm>
            <a:off x="8879419" y="2313315"/>
            <a:ext cx="2671633" cy="1787883"/>
          </a:xfrm>
          <a:prstGeom prst="rect">
            <a:avLst/>
          </a:prstGeom>
          <a:noFill/>
          <a:ln>
            <a:noFill/>
          </a:ln>
        </p:spPr>
      </p:pic>
      <p:sp>
        <p:nvSpPr>
          <p:cNvPr id="289" name="Google Shape;289;p16"/>
          <p:cNvSpPr txBox="1"/>
          <p:nvPr/>
        </p:nvSpPr>
        <p:spPr>
          <a:xfrm>
            <a:off x="434441" y="1404365"/>
            <a:ext cx="681164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2E5496"/>
                </a:solidFill>
                <a:latin typeface="Calibri"/>
                <a:ea typeface="Calibri"/>
                <a:cs typeface="Calibri"/>
                <a:sym typeface="Calibri"/>
              </a:rPr>
              <a:t>Using Kuratowski’s theorem, prove that G is non planar</a:t>
            </a:r>
            <a:endParaRPr sz="2400" b="0" i="0" u="none" strike="noStrike" cap="none">
              <a:solidFill>
                <a:srgbClr val="000000"/>
              </a:solidFill>
              <a:latin typeface="Calibri"/>
              <a:ea typeface="Calibri"/>
              <a:cs typeface="Calibri"/>
              <a:sym typeface="Calibri"/>
            </a:endParaRPr>
          </a:p>
        </p:txBody>
      </p:sp>
      <p:sp>
        <p:nvSpPr>
          <p:cNvPr id="290" name="Google Shape;290;p16"/>
          <p:cNvSpPr txBox="1"/>
          <p:nvPr/>
        </p:nvSpPr>
        <p:spPr>
          <a:xfrm>
            <a:off x="1212291" y="4428870"/>
            <a:ext cx="17018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a:t>
            </a:r>
            <a:endParaRPr sz="1800" b="0" i="0" u="none" strike="noStrike" cap="none">
              <a:solidFill>
                <a:srgbClr val="000000"/>
              </a:solidFill>
              <a:latin typeface="Calibri"/>
              <a:ea typeface="Calibri"/>
              <a:cs typeface="Calibri"/>
              <a:sym typeface="Calibri"/>
            </a:endParaRPr>
          </a:p>
        </p:txBody>
      </p:sp>
      <p:sp>
        <p:nvSpPr>
          <p:cNvPr id="291" name="Google Shape;291;p16"/>
          <p:cNvSpPr txBox="1"/>
          <p:nvPr/>
        </p:nvSpPr>
        <p:spPr>
          <a:xfrm>
            <a:off x="4213097" y="4374260"/>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G1</a:t>
            </a:r>
            <a:endParaRPr sz="1800" b="0" i="0" u="none" strike="noStrike" cap="none">
              <a:solidFill>
                <a:srgbClr val="000000"/>
              </a:solidFill>
              <a:latin typeface="Calibri"/>
              <a:ea typeface="Calibri"/>
              <a:cs typeface="Calibri"/>
              <a:sym typeface="Calibri"/>
            </a:endParaRPr>
          </a:p>
        </p:txBody>
      </p:sp>
      <p:sp>
        <p:nvSpPr>
          <p:cNvPr id="292" name="Google Shape;292;p16"/>
          <p:cNvSpPr txBox="1"/>
          <p:nvPr/>
        </p:nvSpPr>
        <p:spPr>
          <a:xfrm>
            <a:off x="6985254" y="4469129"/>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G2</a:t>
            </a:r>
            <a:endParaRPr sz="1800" b="0" i="0" u="none" strike="noStrike" cap="none">
              <a:solidFill>
                <a:srgbClr val="000000"/>
              </a:solidFill>
              <a:latin typeface="Calibri"/>
              <a:ea typeface="Calibri"/>
              <a:cs typeface="Calibri"/>
              <a:sym typeface="Calibri"/>
            </a:endParaRPr>
          </a:p>
        </p:txBody>
      </p:sp>
      <p:sp>
        <p:nvSpPr>
          <p:cNvPr id="293" name="Google Shape;293;p16"/>
          <p:cNvSpPr txBox="1"/>
          <p:nvPr/>
        </p:nvSpPr>
        <p:spPr>
          <a:xfrm>
            <a:off x="9433686" y="4311142"/>
            <a:ext cx="432434"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K3,3</a:t>
            </a:r>
            <a:endParaRPr sz="1800" b="0" i="0" u="none" strike="noStrike" cap="none">
              <a:solidFill>
                <a:srgbClr val="000000"/>
              </a:solidFill>
              <a:latin typeface="Calibri"/>
              <a:ea typeface="Calibri"/>
              <a:cs typeface="Calibri"/>
              <a:sym typeface="Calibri"/>
            </a:endParaRPr>
          </a:p>
        </p:txBody>
      </p:sp>
      <p:sp>
        <p:nvSpPr>
          <p:cNvPr id="294" name="Google Shape;294;p16"/>
          <p:cNvSpPr txBox="1"/>
          <p:nvPr/>
        </p:nvSpPr>
        <p:spPr>
          <a:xfrm>
            <a:off x="539292" y="4871466"/>
            <a:ext cx="3344545" cy="148907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2E5496"/>
                </a:solidFill>
                <a:latin typeface="Calibri"/>
                <a:ea typeface="Calibri"/>
                <a:cs typeface="Calibri"/>
                <a:sym typeface="Calibri"/>
              </a:rPr>
              <a:t>G1 is a subgraph of G</a:t>
            </a:r>
            <a:endParaRPr sz="2400" b="0" i="0" u="none" strike="noStrike" cap="none">
              <a:solidFill>
                <a:srgbClr val="000000"/>
              </a:solidFill>
              <a:latin typeface="Calibri"/>
              <a:ea typeface="Calibri"/>
              <a:cs typeface="Calibri"/>
              <a:sym typeface="Calibri"/>
            </a:endParaRPr>
          </a:p>
          <a:p>
            <a:pPr marL="12700" marR="508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2E5496"/>
                </a:solidFill>
                <a:latin typeface="Calibri"/>
                <a:ea typeface="Calibri"/>
                <a:cs typeface="Calibri"/>
                <a:sym typeface="Calibri"/>
              </a:rPr>
              <a:t>G2 is homeomorphic to G1  G2 is isomorphic to K3,3  Hence G is non planar</a:t>
            </a:r>
            <a:endParaRPr sz="2400" b="0" i="0" u="none" strike="noStrike" cap="none">
              <a:solidFill>
                <a:srgbClr val="000000"/>
              </a:solidFill>
              <a:latin typeface="Calibri"/>
              <a:ea typeface="Calibri"/>
              <a:cs typeface="Calibri"/>
              <a:sym typeface="Calibri"/>
            </a:endParaRPr>
          </a:p>
        </p:txBody>
      </p:sp>
      <p:pic>
        <p:nvPicPr>
          <p:cNvPr id="295" name="Google Shape;295;p16"/>
          <p:cNvPicPr preferRelativeResize="0"/>
          <p:nvPr/>
        </p:nvPicPr>
        <p:blipFill rotWithShape="1">
          <a:blip r:embed="rId4">
            <a:alphaModFix/>
          </a:blip>
          <a:srcRect t="4970"/>
          <a:stretch/>
        </p:blipFill>
        <p:spPr>
          <a:xfrm>
            <a:off x="10882725" y="0"/>
            <a:ext cx="1309275" cy="1681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99"/>
        <p:cNvGrpSpPr/>
        <p:nvPr/>
      </p:nvGrpSpPr>
      <p:grpSpPr>
        <a:xfrm>
          <a:off x="0" y="0"/>
          <a:ext cx="0" cy="0"/>
          <a:chOff x="0" y="0"/>
          <a:chExt cx="0" cy="0"/>
        </a:xfrm>
      </p:grpSpPr>
      <p:sp>
        <p:nvSpPr>
          <p:cNvPr id="300" name="Google Shape;300;p17"/>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a:solidFill>
                  <a:srgbClr val="2E5496"/>
                </a:solidFill>
              </a:rPr>
              <a:t>Graph Theory, Applications and Combinatorics  </a:t>
            </a:r>
            <a:r>
              <a:rPr lang="en-US" sz="2400"/>
              <a:t>Planar Graphs</a:t>
            </a:r>
            <a:endParaRPr sz="2400"/>
          </a:p>
        </p:txBody>
      </p:sp>
      <p:sp>
        <p:nvSpPr>
          <p:cNvPr id="301" name="Google Shape;301;p17"/>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2" name="Google Shape;302;p17"/>
          <p:cNvSpPr txBox="1"/>
          <p:nvPr/>
        </p:nvSpPr>
        <p:spPr>
          <a:xfrm>
            <a:off x="287832" y="1320501"/>
            <a:ext cx="9863455" cy="2146300"/>
          </a:xfrm>
          <a:prstGeom prst="rect">
            <a:avLst/>
          </a:prstGeom>
          <a:noFill/>
          <a:ln>
            <a:noFill/>
          </a:ln>
        </p:spPr>
        <p:txBody>
          <a:bodyPr spcFirstLastPara="1" wrap="square" lIns="0" tIns="89525" rIns="0" bIns="0" anchor="t" anchorCtr="0">
            <a:spAutoFit/>
          </a:bodyPr>
          <a:lstStyle/>
          <a:p>
            <a:pPr marL="1270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2E5496"/>
                </a:solidFill>
                <a:latin typeface="Calibri"/>
                <a:ea typeface="Calibri"/>
                <a:cs typeface="Calibri"/>
                <a:sym typeface="Calibri"/>
              </a:rPr>
              <a:t>Faces (regions)</a:t>
            </a:r>
            <a:endParaRPr sz="3200" b="0" i="0" u="none" strike="noStrike" cap="none">
              <a:solidFill>
                <a:srgbClr val="000000"/>
              </a:solidFill>
              <a:latin typeface="Calibri"/>
              <a:ea typeface="Calibri"/>
              <a:cs typeface="Calibri"/>
              <a:sym typeface="Calibri"/>
            </a:endParaRPr>
          </a:p>
          <a:p>
            <a:pPr marL="241300" marR="5080" lvl="0" indent="-228600" algn="l" rtl="0">
              <a:lnSpc>
                <a:spcPct val="95833"/>
              </a:lnSpc>
              <a:spcBef>
                <a:spcPts val="1010"/>
              </a:spcBef>
              <a:spcAft>
                <a:spcPts val="0"/>
              </a:spcAft>
              <a:buClr>
                <a:srgbClr val="2E5496"/>
              </a:buClr>
              <a:buSzPts val="2400"/>
              <a:buFont typeface="Arial"/>
              <a:buChar char="•"/>
            </a:pPr>
            <a:r>
              <a:rPr lang="en-US" sz="2400" b="0" i="0" u="none" strike="noStrike" cap="none">
                <a:solidFill>
                  <a:srgbClr val="2E5496"/>
                </a:solidFill>
                <a:latin typeface="Calibri"/>
                <a:ea typeface="Calibri"/>
                <a:cs typeface="Calibri"/>
                <a:sym typeface="Calibri"/>
              </a:rPr>
              <a:t>A	planar	representation	of	a	graph	divides	the	plane	into	a	number	of  connected regions: faces.</a:t>
            </a:r>
            <a:endParaRPr sz="2400" b="0" i="0" u="none" strike="noStrike" cap="none">
              <a:solidFill>
                <a:srgbClr val="000000"/>
              </a:solidFill>
              <a:latin typeface="Calibri"/>
              <a:ea typeface="Calibri"/>
              <a:cs typeface="Calibri"/>
              <a:sym typeface="Calibri"/>
            </a:endParaRPr>
          </a:p>
          <a:p>
            <a:pPr marL="241300" marR="0" lvl="0" indent="-228600" algn="l" rtl="0">
              <a:lnSpc>
                <a:spcPct val="100000"/>
              </a:lnSpc>
              <a:spcBef>
                <a:spcPts val="459"/>
              </a:spcBef>
              <a:spcAft>
                <a:spcPts val="0"/>
              </a:spcAft>
              <a:buClr>
                <a:srgbClr val="2E5496"/>
              </a:buClr>
              <a:buSzPts val="2400"/>
              <a:buFont typeface="Arial"/>
              <a:buChar char="•"/>
            </a:pPr>
            <a:r>
              <a:rPr lang="en-US" sz="2400" b="0" i="0" u="none" strike="noStrike" cap="none">
                <a:solidFill>
                  <a:srgbClr val="2E5496"/>
                </a:solidFill>
                <a:latin typeface="Calibri"/>
                <a:ea typeface="Calibri"/>
                <a:cs typeface="Calibri"/>
                <a:sym typeface="Calibri"/>
              </a:rPr>
              <a:t>Each face is bounded by edges.</a:t>
            </a:r>
            <a:endParaRPr sz="2400" b="0" i="0" u="none" strike="noStrike" cap="none">
              <a:solidFill>
                <a:srgbClr val="000000"/>
              </a:solidFill>
              <a:latin typeface="Calibri"/>
              <a:ea typeface="Calibri"/>
              <a:cs typeface="Calibri"/>
              <a:sym typeface="Calibri"/>
            </a:endParaRPr>
          </a:p>
          <a:p>
            <a:pPr marL="241300" marR="0" lvl="0" indent="-228600" algn="l" rtl="0">
              <a:lnSpc>
                <a:spcPct val="100000"/>
              </a:lnSpc>
              <a:spcBef>
                <a:spcPts val="420"/>
              </a:spcBef>
              <a:spcAft>
                <a:spcPts val="0"/>
              </a:spcAft>
              <a:buClr>
                <a:srgbClr val="2E5496"/>
              </a:buClr>
              <a:buSzPts val="2400"/>
              <a:buFont typeface="Arial"/>
              <a:buChar char="•"/>
            </a:pPr>
            <a:r>
              <a:rPr lang="en-US" sz="2400" b="0" i="0" u="none" strike="noStrike" cap="none">
                <a:solidFill>
                  <a:srgbClr val="2E5496"/>
                </a:solidFill>
                <a:latin typeface="Calibri"/>
                <a:ea typeface="Calibri"/>
                <a:cs typeface="Calibri"/>
                <a:sym typeface="Calibri"/>
              </a:rPr>
              <a:t>One of the faces encloses the graph: exterior face.</a:t>
            </a:r>
            <a:endParaRPr sz="2400" b="0" i="0" u="none" strike="noStrike" cap="none">
              <a:solidFill>
                <a:srgbClr val="000000"/>
              </a:solidFill>
              <a:latin typeface="Calibri"/>
              <a:ea typeface="Calibri"/>
              <a:cs typeface="Calibri"/>
              <a:sym typeface="Calibri"/>
            </a:endParaRPr>
          </a:p>
        </p:txBody>
      </p:sp>
      <p:pic>
        <p:nvPicPr>
          <p:cNvPr id="303" name="Google Shape;303;p17"/>
          <p:cNvPicPr preferRelativeResize="0"/>
          <p:nvPr/>
        </p:nvPicPr>
        <p:blipFill rotWithShape="1">
          <a:blip r:embed="rId3">
            <a:alphaModFix/>
          </a:blip>
          <a:srcRect/>
          <a:stretch/>
        </p:blipFill>
        <p:spPr>
          <a:xfrm>
            <a:off x="1229477" y="4015853"/>
            <a:ext cx="5583888" cy="2013666"/>
          </a:xfrm>
          <a:prstGeom prst="rect">
            <a:avLst/>
          </a:prstGeom>
          <a:noFill/>
          <a:ln>
            <a:noFill/>
          </a:ln>
        </p:spPr>
      </p:pic>
      <p:pic>
        <p:nvPicPr>
          <p:cNvPr id="304" name="Google Shape;304;p17"/>
          <p:cNvPicPr preferRelativeResize="0"/>
          <p:nvPr/>
        </p:nvPicPr>
        <p:blipFill rotWithShape="1">
          <a:blip r:embed="rId4">
            <a:alphaModFix/>
          </a:blip>
          <a:srcRect t="4970"/>
          <a:stretch/>
        </p:blipFill>
        <p:spPr>
          <a:xfrm>
            <a:off x="10882725" y="0"/>
            <a:ext cx="1309275" cy="1681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a:solidFill>
                  <a:srgbClr val="2E5496"/>
                </a:solidFill>
              </a:rPr>
              <a:t>Graph Theory, Applications and Combinatorics  </a:t>
            </a:r>
            <a:r>
              <a:rPr lang="en-US" sz="2400"/>
              <a:t>Planar Graphs</a:t>
            </a:r>
            <a:endParaRPr sz="2400"/>
          </a:p>
        </p:txBody>
      </p:sp>
      <p:sp>
        <p:nvSpPr>
          <p:cNvPr id="310" name="Google Shape;310;p18"/>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1" name="Google Shape;311;p18"/>
          <p:cNvSpPr txBox="1"/>
          <p:nvPr/>
        </p:nvSpPr>
        <p:spPr>
          <a:xfrm>
            <a:off x="287832" y="1320501"/>
            <a:ext cx="9840595" cy="2146300"/>
          </a:xfrm>
          <a:prstGeom prst="rect">
            <a:avLst/>
          </a:prstGeom>
          <a:noFill/>
          <a:ln>
            <a:noFill/>
          </a:ln>
        </p:spPr>
        <p:txBody>
          <a:bodyPr spcFirstLastPara="1" wrap="square" lIns="0" tIns="89525" rIns="0" bIns="0" anchor="t" anchorCtr="0">
            <a:spAutoFit/>
          </a:bodyPr>
          <a:lstStyle/>
          <a:p>
            <a:pPr marL="1270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2E5496"/>
                </a:solidFill>
                <a:latin typeface="Calibri"/>
                <a:ea typeface="Calibri"/>
                <a:cs typeface="Calibri"/>
                <a:sym typeface="Calibri"/>
              </a:rPr>
              <a:t>Euler’s Theorem on Planar Graphs</a:t>
            </a:r>
            <a:endParaRPr sz="3200" b="0" i="0" u="none" strike="noStrike" cap="none">
              <a:solidFill>
                <a:srgbClr val="000000"/>
              </a:solidFill>
              <a:latin typeface="Calibri"/>
              <a:ea typeface="Calibri"/>
              <a:cs typeface="Calibri"/>
              <a:sym typeface="Calibri"/>
            </a:endParaRPr>
          </a:p>
          <a:p>
            <a:pPr marL="311785" marR="0" lvl="0" indent="-299719" algn="l" rtl="0">
              <a:lnSpc>
                <a:spcPct val="100000"/>
              </a:lnSpc>
              <a:spcBef>
                <a:spcPts val="450"/>
              </a:spcBef>
              <a:spcAft>
                <a:spcPts val="0"/>
              </a:spcAft>
              <a:buClr>
                <a:srgbClr val="2E5496"/>
              </a:buClr>
              <a:buSzPts val="2400"/>
              <a:buFont typeface="Calibri"/>
              <a:buAutoNum type="arabicPeriod"/>
            </a:pPr>
            <a:r>
              <a:rPr lang="en-US" sz="2400" b="0" i="0" u="none" strike="noStrike" cap="none">
                <a:solidFill>
                  <a:srgbClr val="2E5496"/>
                </a:solidFill>
                <a:latin typeface="Calibri"/>
                <a:ea typeface="Calibri"/>
                <a:cs typeface="Calibri"/>
                <a:sym typeface="Calibri"/>
              </a:rPr>
              <a:t>If a connected planar graph G has ‘n’ vertices, ‘e’ edges and ‘r’ regions then</a:t>
            </a:r>
            <a:endParaRPr sz="2400" b="0" i="0" u="none" strike="noStrike" cap="none">
              <a:solidFill>
                <a:srgbClr val="000000"/>
              </a:solidFill>
              <a:latin typeface="Calibri"/>
              <a:ea typeface="Calibri"/>
              <a:cs typeface="Calibri"/>
              <a:sym typeface="Calibri"/>
            </a:endParaRPr>
          </a:p>
          <a:p>
            <a:pPr marL="12700" marR="0" lvl="0" indent="0" algn="l" rtl="0">
              <a:lnSpc>
                <a:spcPct val="100000"/>
              </a:lnSpc>
              <a:spcBef>
                <a:spcPts val="434"/>
              </a:spcBef>
              <a:spcAft>
                <a:spcPts val="0"/>
              </a:spcAft>
              <a:buClr>
                <a:srgbClr val="000000"/>
              </a:buClr>
              <a:buSzPts val="2400"/>
              <a:buFont typeface="Arial"/>
              <a:buNone/>
            </a:pPr>
            <a:r>
              <a:rPr lang="en-US" sz="2400" b="0" i="0" u="none" strike="noStrike" cap="none">
                <a:solidFill>
                  <a:srgbClr val="2E5496"/>
                </a:solidFill>
                <a:latin typeface="Calibri"/>
                <a:ea typeface="Calibri"/>
                <a:cs typeface="Calibri"/>
                <a:sym typeface="Calibri"/>
              </a:rPr>
              <a:t>n – e + r =2</a:t>
            </a:r>
            <a:endParaRPr sz="2400" b="0" i="0" u="none" strike="noStrike" cap="none">
              <a:solidFill>
                <a:srgbClr val="000000"/>
              </a:solidFill>
              <a:latin typeface="Calibri"/>
              <a:ea typeface="Calibri"/>
              <a:cs typeface="Calibri"/>
              <a:sym typeface="Calibri"/>
            </a:endParaRPr>
          </a:p>
          <a:p>
            <a:pPr marL="12700" marR="5080" lvl="0" indent="-12700" algn="l" rtl="0">
              <a:lnSpc>
                <a:spcPct val="95833"/>
              </a:lnSpc>
              <a:spcBef>
                <a:spcPts val="980"/>
              </a:spcBef>
              <a:spcAft>
                <a:spcPts val="0"/>
              </a:spcAft>
              <a:buClr>
                <a:srgbClr val="2E5496"/>
              </a:buClr>
              <a:buSzPts val="2400"/>
              <a:buFont typeface="Calibri"/>
              <a:buAutoNum type="arabicPeriod" startAt="2"/>
            </a:pPr>
            <a:r>
              <a:rPr lang="en-US" sz="2400" b="0" i="0" u="none" strike="noStrike" cap="none">
                <a:solidFill>
                  <a:srgbClr val="2E5496"/>
                </a:solidFill>
                <a:latin typeface="Calibri"/>
                <a:ea typeface="Calibri"/>
                <a:cs typeface="Calibri"/>
                <a:sym typeface="Calibri"/>
              </a:rPr>
              <a:t>If G= (V,E) is a connected simple graph with |V| = n, |E| = e &gt; 2 and r regions,  then e &gt;= 3r/2 and e &lt;= 3n - 6</a:t>
            </a:r>
            <a:endParaRPr sz="2400" b="0" i="0" u="none" strike="noStrike" cap="none">
              <a:solidFill>
                <a:srgbClr val="000000"/>
              </a:solidFill>
              <a:latin typeface="Calibri"/>
              <a:ea typeface="Calibri"/>
              <a:cs typeface="Calibri"/>
              <a:sym typeface="Calibri"/>
            </a:endParaRPr>
          </a:p>
        </p:txBody>
      </p:sp>
      <p:sp>
        <p:nvSpPr>
          <p:cNvPr id="312" name="Google Shape;312;p18"/>
          <p:cNvSpPr/>
          <p:nvPr/>
        </p:nvSpPr>
        <p:spPr>
          <a:xfrm>
            <a:off x="656844" y="4015740"/>
            <a:ext cx="2211070" cy="2067560"/>
          </a:xfrm>
          <a:custGeom>
            <a:avLst/>
            <a:gdLst/>
            <a:ahLst/>
            <a:cxnLst/>
            <a:rect l="l" t="t" r="r" b="b"/>
            <a:pathLst>
              <a:path w="2211070" h="2067560" extrusionOk="0">
                <a:moveTo>
                  <a:pt x="0" y="781050"/>
                </a:moveTo>
                <a:lnTo>
                  <a:pt x="628650" y="0"/>
                </a:lnTo>
              </a:path>
              <a:path w="2211070" h="2067560" extrusionOk="0">
                <a:moveTo>
                  <a:pt x="638556" y="9143"/>
                </a:moveTo>
                <a:lnTo>
                  <a:pt x="1314831" y="799719"/>
                </a:lnTo>
              </a:path>
              <a:path w="2211070" h="2067560" extrusionOk="0">
                <a:moveTo>
                  <a:pt x="1315212" y="800100"/>
                </a:moveTo>
                <a:lnTo>
                  <a:pt x="2210562" y="1314450"/>
                </a:lnTo>
              </a:path>
              <a:path w="2211070" h="2067560" extrusionOk="0">
                <a:moveTo>
                  <a:pt x="1315212" y="2067306"/>
                </a:moveTo>
                <a:lnTo>
                  <a:pt x="2210562" y="1324356"/>
                </a:lnTo>
              </a:path>
              <a:path w="2211070" h="2067560" extrusionOk="0">
                <a:moveTo>
                  <a:pt x="2210943" y="1313688"/>
                </a:moveTo>
                <a:lnTo>
                  <a:pt x="1496568" y="1313688"/>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3" name="Google Shape;313;p18"/>
          <p:cNvSpPr txBox="1"/>
          <p:nvPr/>
        </p:nvSpPr>
        <p:spPr>
          <a:xfrm>
            <a:off x="1212291" y="4472432"/>
            <a:ext cx="2641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R1</a:t>
            </a:r>
            <a:endParaRPr sz="1800" b="0" i="0" u="none" strike="noStrike" cap="none">
              <a:solidFill>
                <a:srgbClr val="000000"/>
              </a:solidFill>
              <a:latin typeface="Calibri"/>
              <a:ea typeface="Calibri"/>
              <a:cs typeface="Calibri"/>
              <a:sym typeface="Calibri"/>
            </a:endParaRPr>
          </a:p>
        </p:txBody>
      </p:sp>
      <p:sp>
        <p:nvSpPr>
          <p:cNvPr id="314" name="Google Shape;314;p18"/>
          <p:cNvSpPr txBox="1"/>
          <p:nvPr/>
        </p:nvSpPr>
        <p:spPr>
          <a:xfrm>
            <a:off x="656844" y="4815840"/>
            <a:ext cx="1315720" cy="1266825"/>
          </a:xfrm>
          <a:prstGeom prst="rect">
            <a:avLst/>
          </a:prstGeom>
          <a:noFill/>
          <a:ln w="9525" cap="flat" cmpd="sng">
            <a:solidFill>
              <a:srgbClr val="4471C4"/>
            </a:solidFill>
            <a:prstDash val="solid"/>
            <a:round/>
            <a:headEnd type="none" w="sm" len="sm"/>
            <a:tailEnd type="none" w="sm" len="sm"/>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a:p>
            <a:pPr marL="41529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R2</a:t>
            </a:r>
            <a:endParaRPr sz="1800" b="0" i="0" u="none" strike="noStrike" cap="none">
              <a:solidFill>
                <a:srgbClr val="000000"/>
              </a:solidFill>
              <a:latin typeface="Calibri"/>
              <a:ea typeface="Calibri"/>
              <a:cs typeface="Calibri"/>
              <a:sym typeface="Calibri"/>
            </a:endParaRPr>
          </a:p>
        </p:txBody>
      </p:sp>
      <p:sp>
        <p:nvSpPr>
          <p:cNvPr id="315" name="Google Shape;315;p18"/>
          <p:cNvSpPr txBox="1"/>
          <p:nvPr/>
        </p:nvSpPr>
        <p:spPr>
          <a:xfrm>
            <a:off x="2212594" y="5442610"/>
            <a:ext cx="2641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R3</a:t>
            </a:r>
            <a:endParaRPr sz="1800" b="0" i="0" u="none" strike="noStrike" cap="none">
              <a:solidFill>
                <a:srgbClr val="000000"/>
              </a:solidFill>
              <a:latin typeface="Calibri"/>
              <a:ea typeface="Calibri"/>
              <a:cs typeface="Calibri"/>
              <a:sym typeface="Calibri"/>
            </a:endParaRPr>
          </a:p>
        </p:txBody>
      </p:sp>
      <p:sp>
        <p:nvSpPr>
          <p:cNvPr id="316" name="Google Shape;316;p18"/>
          <p:cNvSpPr txBox="1"/>
          <p:nvPr/>
        </p:nvSpPr>
        <p:spPr>
          <a:xfrm>
            <a:off x="2231517" y="4077716"/>
            <a:ext cx="26479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R4</a:t>
            </a:r>
            <a:endParaRPr sz="1800" b="0" i="0" u="none" strike="noStrike" cap="none">
              <a:solidFill>
                <a:srgbClr val="000000"/>
              </a:solidFill>
              <a:latin typeface="Calibri"/>
              <a:ea typeface="Calibri"/>
              <a:cs typeface="Calibri"/>
              <a:sym typeface="Calibri"/>
            </a:endParaRPr>
          </a:p>
        </p:txBody>
      </p:sp>
      <p:sp>
        <p:nvSpPr>
          <p:cNvPr id="317" name="Google Shape;317;p18"/>
          <p:cNvSpPr txBox="1"/>
          <p:nvPr/>
        </p:nvSpPr>
        <p:spPr>
          <a:xfrm>
            <a:off x="4451096" y="4223715"/>
            <a:ext cx="1403350" cy="185547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E5496"/>
                </a:solidFill>
                <a:latin typeface="Calibri"/>
                <a:ea typeface="Calibri"/>
                <a:cs typeface="Calibri"/>
                <a:sym typeface="Calibri"/>
              </a:rPr>
              <a:t>n = 7</a:t>
            </a:r>
            <a:endParaRPr sz="2400" b="0" i="0" u="none" strike="noStrike" cap="none">
              <a:solidFill>
                <a:srgbClr val="000000"/>
              </a:solidFill>
              <a:latin typeface="Calibri"/>
              <a:ea typeface="Calibri"/>
              <a:cs typeface="Calibri"/>
              <a:sym typeface="Calibri"/>
            </a:endParaRPr>
          </a:p>
          <a:p>
            <a:pPr marL="12700" marR="0" lvl="0" indent="0" algn="l" rtl="0">
              <a:lnSpc>
                <a:spcPct val="100000"/>
              </a:lnSpc>
              <a:spcBef>
                <a:spcPts val="5"/>
              </a:spcBef>
              <a:spcAft>
                <a:spcPts val="0"/>
              </a:spcAft>
              <a:buClr>
                <a:srgbClr val="000000"/>
              </a:buClr>
              <a:buSzPts val="2400"/>
              <a:buFont typeface="Arial"/>
              <a:buNone/>
            </a:pPr>
            <a:r>
              <a:rPr lang="en-US" sz="2400" b="1" i="0" u="none" strike="noStrike" cap="none">
                <a:solidFill>
                  <a:srgbClr val="2E5496"/>
                </a:solidFill>
                <a:latin typeface="Calibri"/>
                <a:ea typeface="Calibri"/>
                <a:cs typeface="Calibri"/>
                <a:sym typeface="Calibri"/>
              </a:rPr>
              <a:t>e = 9</a:t>
            </a:r>
            <a:endParaRPr sz="2400" b="0" i="0" u="none" strike="noStrike" cap="none">
              <a:solidFill>
                <a:srgbClr val="000000"/>
              </a:solidFill>
              <a:latin typeface="Calibri"/>
              <a:ea typeface="Calibri"/>
              <a:cs typeface="Calibri"/>
              <a:sym typeface="Calibri"/>
            </a:endParaRPr>
          </a:p>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E5496"/>
                </a:solidFill>
                <a:latin typeface="Calibri"/>
                <a:ea typeface="Calibri"/>
                <a:cs typeface="Calibri"/>
                <a:sym typeface="Calibri"/>
              </a:rPr>
              <a:t>r = 4</a:t>
            </a:r>
            <a:endParaRPr sz="2400" b="0" i="0" u="none" strike="noStrike" cap="none">
              <a:solidFill>
                <a:srgbClr val="000000"/>
              </a:solidFill>
              <a:latin typeface="Calibri"/>
              <a:ea typeface="Calibri"/>
              <a:cs typeface="Calibri"/>
              <a:sym typeface="Calibri"/>
            </a:endParaRPr>
          </a:p>
          <a:p>
            <a:pPr marL="12700" marR="508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E5496"/>
                </a:solidFill>
                <a:latin typeface="Calibri"/>
                <a:ea typeface="Calibri"/>
                <a:cs typeface="Calibri"/>
                <a:sym typeface="Calibri"/>
              </a:rPr>
              <a:t>n – e + r =2  7-9+4=2</a:t>
            </a:r>
            <a:endParaRPr sz="2400" b="0" i="0" u="none" strike="noStrike" cap="none">
              <a:solidFill>
                <a:srgbClr val="000000"/>
              </a:solidFill>
              <a:latin typeface="Calibri"/>
              <a:ea typeface="Calibri"/>
              <a:cs typeface="Calibri"/>
              <a:sym typeface="Calibri"/>
            </a:endParaRPr>
          </a:p>
        </p:txBody>
      </p:sp>
      <p:pic>
        <p:nvPicPr>
          <p:cNvPr id="318" name="Google Shape;318;p18"/>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9"/>
          <p:cNvSpPr txBox="1"/>
          <p:nvPr/>
        </p:nvSpPr>
        <p:spPr>
          <a:xfrm>
            <a:off x="249732" y="231986"/>
            <a:ext cx="6243955" cy="3896360"/>
          </a:xfrm>
          <a:prstGeom prst="rect">
            <a:avLst/>
          </a:prstGeom>
          <a:noFill/>
          <a:ln>
            <a:noFill/>
          </a:ln>
        </p:spPr>
        <p:txBody>
          <a:bodyPr spcFirstLastPara="1" wrap="square" lIns="0" tIns="12050" rIns="0" bIns="0" anchor="t" anchorCtr="0">
            <a:spAutoFit/>
          </a:bodyPr>
          <a:lstStyle/>
          <a:p>
            <a:pPr marL="213359" marR="145415" lvl="0" indent="20954" algn="l" rtl="0">
              <a:lnSpc>
                <a:spcPct val="109300"/>
              </a:lnSpc>
              <a:spcBef>
                <a:spcPts val="0"/>
              </a:spcBef>
              <a:spcAft>
                <a:spcPts val="0"/>
              </a:spcAft>
              <a:buClr>
                <a:srgbClr val="000000"/>
              </a:buClr>
              <a:buSzPts val="2400"/>
              <a:buFont typeface="Arial"/>
              <a:buNone/>
            </a:pPr>
            <a:r>
              <a:rPr lang="en-US" sz="2400" b="1" i="0" u="none" strike="noStrike" cap="none">
                <a:solidFill>
                  <a:srgbClr val="2E5496"/>
                </a:solidFill>
                <a:latin typeface="Calibri"/>
                <a:ea typeface="Calibri"/>
                <a:cs typeface="Calibri"/>
                <a:sym typeface="Calibri"/>
              </a:rPr>
              <a:t>Graph Theory, Applications and Combinatorics  </a:t>
            </a:r>
            <a:r>
              <a:rPr lang="en-US" sz="2400" b="1" i="0" u="none" strike="noStrike" cap="none">
                <a:solidFill>
                  <a:srgbClr val="C55A11"/>
                </a:solidFill>
                <a:latin typeface="Calibri"/>
                <a:ea typeface="Calibri"/>
                <a:cs typeface="Calibri"/>
                <a:sym typeface="Calibri"/>
              </a:rPr>
              <a:t>Planar Graphs</a:t>
            </a: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55"/>
              </a:spcBef>
              <a:spcAft>
                <a:spcPts val="0"/>
              </a:spcAft>
              <a:buClr>
                <a:srgbClr val="000000"/>
              </a:buClr>
              <a:buSzPts val="2100"/>
              <a:buFont typeface="Arial"/>
              <a:buNone/>
            </a:pPr>
            <a:endParaRPr sz="2100" b="0" i="0" u="none" strike="noStrike" cap="none">
              <a:solidFill>
                <a:srgbClr val="000000"/>
              </a:solidFill>
              <a:latin typeface="Calibri"/>
              <a:ea typeface="Calibri"/>
              <a:cs typeface="Calibri"/>
              <a:sym typeface="Calibri"/>
            </a:endParaRPr>
          </a:p>
          <a:p>
            <a:pPr marL="50800" marR="43180" lvl="0" indent="0" algn="l" rtl="0">
              <a:lnSpc>
                <a:spcPct val="125000"/>
              </a:lnSpc>
              <a:spcBef>
                <a:spcPts val="0"/>
              </a:spcBef>
              <a:spcAft>
                <a:spcPts val="0"/>
              </a:spcAft>
              <a:buClr>
                <a:srgbClr val="000000"/>
              </a:buClr>
              <a:buSzPts val="2400"/>
              <a:buFont typeface="Arial"/>
              <a:buNone/>
            </a:pPr>
            <a:r>
              <a:rPr lang="en-US" sz="2400" b="0" i="0" u="none" strike="noStrike" cap="none">
                <a:solidFill>
                  <a:srgbClr val="2E5496"/>
                </a:solidFill>
                <a:latin typeface="Calibri"/>
                <a:ea typeface="Calibri"/>
                <a:cs typeface="Calibri"/>
                <a:sym typeface="Calibri"/>
              </a:rPr>
              <a:t>Show that kuratowski’s 1</a:t>
            </a:r>
            <a:r>
              <a:rPr lang="en-US" sz="2400" b="0" i="0" u="none" strike="noStrike" cap="none" baseline="30000">
                <a:solidFill>
                  <a:srgbClr val="2E5496"/>
                </a:solidFill>
                <a:latin typeface="Calibri"/>
                <a:ea typeface="Calibri"/>
                <a:cs typeface="Calibri"/>
                <a:sym typeface="Calibri"/>
              </a:rPr>
              <a:t>st </a:t>
            </a:r>
            <a:r>
              <a:rPr lang="en-US" sz="2400" b="0" i="0" u="none" strike="noStrike" cap="none">
                <a:solidFill>
                  <a:srgbClr val="2E5496"/>
                </a:solidFill>
                <a:latin typeface="Calibri"/>
                <a:ea typeface="Calibri"/>
                <a:cs typeface="Calibri"/>
                <a:sym typeface="Calibri"/>
              </a:rPr>
              <a:t>graph (K5) is nonplanar  e=10</a:t>
            </a:r>
            <a:endParaRPr sz="2400" b="0" i="0" u="none" strike="noStrike" cap="none">
              <a:solidFill>
                <a:srgbClr val="000000"/>
              </a:solidFill>
              <a:latin typeface="Calibri"/>
              <a:ea typeface="Calibri"/>
              <a:cs typeface="Calibri"/>
              <a:sym typeface="Calibri"/>
            </a:endParaRPr>
          </a:p>
          <a:p>
            <a:pPr marL="50800" marR="0" lvl="0" indent="0" algn="l" rtl="0">
              <a:lnSpc>
                <a:spcPct val="100000"/>
              </a:lnSpc>
              <a:spcBef>
                <a:spcPts val="710"/>
              </a:spcBef>
              <a:spcAft>
                <a:spcPts val="0"/>
              </a:spcAft>
              <a:buClr>
                <a:srgbClr val="000000"/>
              </a:buClr>
              <a:buSzPts val="2400"/>
              <a:buFont typeface="Arial"/>
              <a:buNone/>
            </a:pPr>
            <a:r>
              <a:rPr lang="en-US" sz="2400" b="0" i="0" u="none" strike="noStrike" cap="none">
                <a:solidFill>
                  <a:srgbClr val="2E5496"/>
                </a:solidFill>
                <a:latin typeface="Calibri"/>
                <a:ea typeface="Calibri"/>
                <a:cs typeface="Calibri"/>
                <a:sym typeface="Calibri"/>
              </a:rPr>
              <a:t>n = 5</a:t>
            </a:r>
            <a:endParaRPr sz="2400" b="0" i="0" u="none" strike="noStrike" cap="none">
              <a:solidFill>
                <a:srgbClr val="000000"/>
              </a:solidFill>
              <a:latin typeface="Calibri"/>
              <a:ea typeface="Calibri"/>
              <a:cs typeface="Calibri"/>
              <a:sym typeface="Calibri"/>
            </a:endParaRPr>
          </a:p>
          <a:p>
            <a:pPr marL="50800" marR="4149090" lvl="0" indent="0" algn="l" rtl="0">
              <a:lnSpc>
                <a:spcPct val="150000"/>
              </a:lnSpc>
              <a:spcBef>
                <a:spcPts val="229"/>
              </a:spcBef>
              <a:spcAft>
                <a:spcPts val="0"/>
              </a:spcAft>
              <a:buClr>
                <a:srgbClr val="000000"/>
              </a:buClr>
              <a:buSzPts val="2400"/>
              <a:buFont typeface="Arial"/>
              <a:buNone/>
            </a:pPr>
            <a:r>
              <a:rPr lang="en-US" sz="2400" b="0" i="0" u="none" strike="noStrike" cap="none">
                <a:solidFill>
                  <a:srgbClr val="2E5496"/>
                </a:solidFill>
                <a:latin typeface="Calibri"/>
                <a:ea typeface="Calibri"/>
                <a:cs typeface="Calibri"/>
                <a:sym typeface="Calibri"/>
              </a:rPr>
              <a:t>For planar graph  e &lt;= 3n -6</a:t>
            </a:r>
            <a:endParaRPr sz="2400" b="0" i="0" u="none" strike="noStrike" cap="none">
              <a:solidFill>
                <a:srgbClr val="000000"/>
              </a:solidFill>
              <a:latin typeface="Calibri"/>
              <a:ea typeface="Calibri"/>
              <a:cs typeface="Calibri"/>
              <a:sym typeface="Calibri"/>
            </a:endParaRPr>
          </a:p>
          <a:p>
            <a:pPr marL="50800" marR="0" lvl="0" indent="0" algn="l" rtl="0">
              <a:lnSpc>
                <a:spcPct val="100000"/>
              </a:lnSpc>
              <a:spcBef>
                <a:spcPts val="465"/>
              </a:spcBef>
              <a:spcAft>
                <a:spcPts val="0"/>
              </a:spcAft>
              <a:buClr>
                <a:srgbClr val="000000"/>
              </a:buClr>
              <a:buSzPts val="2400"/>
              <a:buFont typeface="Arial"/>
              <a:buNone/>
            </a:pPr>
            <a:r>
              <a:rPr lang="en-US" sz="2400" b="0" i="0" u="none" strike="noStrike" cap="none">
                <a:solidFill>
                  <a:srgbClr val="2E5496"/>
                </a:solidFill>
                <a:latin typeface="Calibri"/>
                <a:ea typeface="Calibri"/>
                <a:cs typeface="Calibri"/>
                <a:sym typeface="Calibri"/>
              </a:rPr>
              <a:t>10 &lt;= 9 false hence K5 is nonplanar</a:t>
            </a:r>
            <a:endParaRPr sz="2400" b="0" i="0" u="none" strike="noStrike" cap="none">
              <a:solidFill>
                <a:srgbClr val="000000"/>
              </a:solidFill>
              <a:latin typeface="Calibri"/>
              <a:ea typeface="Calibri"/>
              <a:cs typeface="Calibri"/>
              <a:sym typeface="Calibri"/>
            </a:endParaRPr>
          </a:p>
        </p:txBody>
      </p:sp>
      <p:pic>
        <p:nvPicPr>
          <p:cNvPr id="324" name="Google Shape;324;p19"/>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0"/>
          <p:cNvSpPr txBox="1"/>
          <p:nvPr/>
        </p:nvSpPr>
        <p:spPr>
          <a:xfrm>
            <a:off x="287832" y="231986"/>
            <a:ext cx="6557009" cy="1614170"/>
          </a:xfrm>
          <a:prstGeom prst="rect">
            <a:avLst/>
          </a:prstGeom>
          <a:noFill/>
          <a:ln>
            <a:noFill/>
          </a:ln>
        </p:spPr>
        <p:txBody>
          <a:bodyPr spcFirstLastPara="1" wrap="square" lIns="0" tIns="12050" rIns="0" bIns="0" anchor="t" anchorCtr="0">
            <a:spAutoFit/>
          </a:bodyPr>
          <a:lstStyle/>
          <a:p>
            <a:pPr marL="175260" marR="496569" lvl="0" indent="20954" algn="l" rtl="0">
              <a:lnSpc>
                <a:spcPct val="109300"/>
              </a:lnSpc>
              <a:spcBef>
                <a:spcPts val="0"/>
              </a:spcBef>
              <a:spcAft>
                <a:spcPts val="0"/>
              </a:spcAft>
              <a:buClr>
                <a:srgbClr val="000000"/>
              </a:buClr>
              <a:buSzPts val="2400"/>
              <a:buFont typeface="Arial"/>
              <a:buNone/>
            </a:pPr>
            <a:r>
              <a:rPr lang="en-US" sz="2400" b="1" i="0" u="none" strike="noStrike" cap="none">
                <a:solidFill>
                  <a:srgbClr val="2E5496"/>
                </a:solidFill>
                <a:latin typeface="Calibri"/>
                <a:ea typeface="Calibri"/>
                <a:cs typeface="Calibri"/>
                <a:sym typeface="Calibri"/>
              </a:rPr>
              <a:t>Graph Theory, Applications and Combinatorics  </a:t>
            </a:r>
            <a:r>
              <a:rPr lang="en-US" sz="2400" b="1" i="0" u="none" strike="noStrike" cap="none">
                <a:solidFill>
                  <a:srgbClr val="C55A11"/>
                </a:solidFill>
                <a:latin typeface="Calibri"/>
                <a:ea typeface="Calibri"/>
                <a:cs typeface="Calibri"/>
                <a:sym typeface="Calibri"/>
              </a:rPr>
              <a:t>Planar Graphs</a:t>
            </a: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4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2E5496"/>
                </a:solidFill>
                <a:latin typeface="Calibri"/>
                <a:ea typeface="Calibri"/>
                <a:cs typeface="Calibri"/>
                <a:sym typeface="Calibri"/>
              </a:rPr>
              <a:t>Verify the Euler’s formula for the graph shown below</a:t>
            </a:r>
            <a:endParaRPr sz="2400" b="0" i="0" u="none" strike="noStrike" cap="none">
              <a:solidFill>
                <a:srgbClr val="000000"/>
              </a:solidFill>
              <a:latin typeface="Calibri"/>
              <a:ea typeface="Calibri"/>
              <a:cs typeface="Calibri"/>
              <a:sym typeface="Calibri"/>
            </a:endParaRPr>
          </a:p>
        </p:txBody>
      </p:sp>
      <p:grpSp>
        <p:nvGrpSpPr>
          <p:cNvPr id="330" name="Google Shape;330;p20"/>
          <p:cNvGrpSpPr/>
          <p:nvPr/>
        </p:nvGrpSpPr>
        <p:grpSpPr>
          <a:xfrm>
            <a:off x="2346705" y="2831338"/>
            <a:ext cx="3469132" cy="2242311"/>
            <a:chOff x="2346705" y="2831338"/>
            <a:chExt cx="3469132" cy="2242311"/>
          </a:xfrm>
        </p:grpSpPr>
        <p:sp>
          <p:nvSpPr>
            <p:cNvPr id="331" name="Google Shape;331;p20"/>
            <p:cNvSpPr/>
            <p:nvPr/>
          </p:nvSpPr>
          <p:spPr>
            <a:xfrm>
              <a:off x="2371343" y="2877312"/>
              <a:ext cx="3392170" cy="2143125"/>
            </a:xfrm>
            <a:custGeom>
              <a:avLst/>
              <a:gdLst/>
              <a:ahLst/>
              <a:cxnLst/>
              <a:rect l="l" t="t" r="r" b="b"/>
              <a:pathLst>
                <a:path w="3392170" h="2143125" extrusionOk="0">
                  <a:moveTo>
                    <a:pt x="2191511" y="0"/>
                  </a:moveTo>
                  <a:lnTo>
                    <a:pt x="2191511" y="2104771"/>
                  </a:lnTo>
                </a:path>
                <a:path w="3392170" h="2143125" extrusionOk="0">
                  <a:moveTo>
                    <a:pt x="2220468" y="0"/>
                  </a:moveTo>
                  <a:lnTo>
                    <a:pt x="3392043" y="1143000"/>
                  </a:lnTo>
                </a:path>
                <a:path w="3392170" h="2143125" extrusionOk="0">
                  <a:moveTo>
                    <a:pt x="2191511" y="2104009"/>
                  </a:moveTo>
                  <a:lnTo>
                    <a:pt x="3391661" y="1123188"/>
                  </a:lnTo>
                </a:path>
                <a:path w="3392170" h="2143125" extrusionOk="0">
                  <a:moveTo>
                    <a:pt x="2191511" y="0"/>
                  </a:moveTo>
                  <a:lnTo>
                    <a:pt x="1200911" y="1285875"/>
                  </a:lnTo>
                </a:path>
                <a:path w="3392170" h="2143125" extrusionOk="0">
                  <a:moveTo>
                    <a:pt x="1200911" y="1313688"/>
                  </a:moveTo>
                  <a:lnTo>
                    <a:pt x="2191511" y="2104009"/>
                  </a:lnTo>
                </a:path>
                <a:path w="3392170" h="2143125" extrusionOk="0">
                  <a:moveTo>
                    <a:pt x="1200150" y="1284732"/>
                  </a:moveTo>
                  <a:lnTo>
                    <a:pt x="0" y="1284732"/>
                  </a:lnTo>
                </a:path>
                <a:path w="3392170" h="2143125" extrusionOk="0">
                  <a:moveTo>
                    <a:pt x="1200531" y="1285113"/>
                  </a:moveTo>
                  <a:lnTo>
                    <a:pt x="638556" y="361188"/>
                  </a:lnTo>
                </a:path>
                <a:path w="3392170" h="2143125" extrusionOk="0">
                  <a:moveTo>
                    <a:pt x="638556" y="360552"/>
                  </a:moveTo>
                  <a:lnTo>
                    <a:pt x="2219706" y="7620"/>
                  </a:lnTo>
                </a:path>
                <a:path w="3392170" h="2143125" extrusionOk="0">
                  <a:moveTo>
                    <a:pt x="638175" y="361188"/>
                  </a:moveTo>
                  <a:lnTo>
                    <a:pt x="0" y="1285113"/>
                  </a:lnTo>
                </a:path>
                <a:path w="3392170" h="2143125" extrusionOk="0">
                  <a:moveTo>
                    <a:pt x="1200150" y="1284732"/>
                  </a:moveTo>
                  <a:lnTo>
                    <a:pt x="342900" y="2103882"/>
                  </a:lnTo>
                </a:path>
                <a:path w="3392170" h="2143125" extrusionOk="0">
                  <a:moveTo>
                    <a:pt x="342900" y="2142998"/>
                  </a:moveTo>
                  <a:lnTo>
                    <a:pt x="2190750" y="2104644"/>
                  </a:lnTo>
                </a:path>
                <a:path w="3392170" h="2143125" extrusionOk="0">
                  <a:moveTo>
                    <a:pt x="0" y="1293876"/>
                  </a:moveTo>
                  <a:lnTo>
                    <a:pt x="342900" y="2142363"/>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332" name="Google Shape;332;p20"/>
            <p:cNvPicPr preferRelativeResize="0"/>
            <p:nvPr/>
          </p:nvPicPr>
          <p:blipFill rotWithShape="1">
            <a:blip r:embed="rId3">
              <a:alphaModFix/>
            </a:blip>
            <a:srcRect/>
            <a:stretch/>
          </p:blipFill>
          <p:spPr>
            <a:xfrm>
              <a:off x="4480305" y="2831338"/>
              <a:ext cx="145288" cy="213867"/>
            </a:xfrm>
            <a:prstGeom prst="rect">
              <a:avLst/>
            </a:prstGeom>
            <a:noFill/>
            <a:ln>
              <a:noFill/>
            </a:ln>
          </p:spPr>
        </p:pic>
        <p:pic>
          <p:nvPicPr>
            <p:cNvPr id="333" name="Google Shape;333;p20"/>
            <p:cNvPicPr preferRelativeResize="0"/>
            <p:nvPr/>
          </p:nvPicPr>
          <p:blipFill rotWithShape="1">
            <a:blip r:embed="rId4">
              <a:alphaModFix/>
            </a:blip>
            <a:srcRect/>
            <a:stretch/>
          </p:blipFill>
          <p:spPr>
            <a:xfrm>
              <a:off x="5670550" y="3908805"/>
              <a:ext cx="145287" cy="212344"/>
            </a:xfrm>
            <a:prstGeom prst="rect">
              <a:avLst/>
            </a:prstGeom>
            <a:noFill/>
            <a:ln>
              <a:noFill/>
            </a:ln>
          </p:spPr>
        </p:pic>
        <p:pic>
          <p:nvPicPr>
            <p:cNvPr id="334" name="Google Shape;334;p20"/>
            <p:cNvPicPr preferRelativeResize="0"/>
            <p:nvPr/>
          </p:nvPicPr>
          <p:blipFill rotWithShape="1">
            <a:blip r:embed="rId4">
              <a:alphaModFix/>
            </a:blip>
            <a:srcRect/>
            <a:stretch/>
          </p:blipFill>
          <p:spPr>
            <a:xfrm>
              <a:off x="4509261" y="4861305"/>
              <a:ext cx="145287" cy="212344"/>
            </a:xfrm>
            <a:prstGeom prst="rect">
              <a:avLst/>
            </a:prstGeom>
            <a:noFill/>
            <a:ln>
              <a:noFill/>
            </a:ln>
          </p:spPr>
        </p:pic>
        <p:pic>
          <p:nvPicPr>
            <p:cNvPr id="335" name="Google Shape;335;p20"/>
            <p:cNvPicPr preferRelativeResize="0"/>
            <p:nvPr/>
          </p:nvPicPr>
          <p:blipFill rotWithShape="1">
            <a:blip r:embed="rId3">
              <a:alphaModFix/>
            </a:blip>
            <a:srcRect/>
            <a:stretch/>
          </p:blipFill>
          <p:spPr>
            <a:xfrm>
              <a:off x="2965450" y="3136138"/>
              <a:ext cx="145287" cy="213867"/>
            </a:xfrm>
            <a:prstGeom prst="rect">
              <a:avLst/>
            </a:prstGeom>
            <a:noFill/>
            <a:ln>
              <a:noFill/>
            </a:ln>
          </p:spPr>
        </p:pic>
        <p:pic>
          <p:nvPicPr>
            <p:cNvPr id="336" name="Google Shape;336;p20"/>
            <p:cNvPicPr preferRelativeResize="0"/>
            <p:nvPr/>
          </p:nvPicPr>
          <p:blipFill rotWithShape="1">
            <a:blip r:embed="rId4">
              <a:alphaModFix/>
            </a:blip>
            <a:srcRect/>
            <a:stretch/>
          </p:blipFill>
          <p:spPr>
            <a:xfrm>
              <a:off x="3527805" y="4070350"/>
              <a:ext cx="145288" cy="212344"/>
            </a:xfrm>
            <a:prstGeom prst="rect">
              <a:avLst/>
            </a:prstGeom>
            <a:noFill/>
            <a:ln>
              <a:noFill/>
            </a:ln>
          </p:spPr>
        </p:pic>
        <p:pic>
          <p:nvPicPr>
            <p:cNvPr id="337" name="Google Shape;337;p20"/>
            <p:cNvPicPr preferRelativeResize="0"/>
            <p:nvPr/>
          </p:nvPicPr>
          <p:blipFill rotWithShape="1">
            <a:blip r:embed="rId3">
              <a:alphaModFix/>
            </a:blip>
            <a:srcRect/>
            <a:stretch/>
          </p:blipFill>
          <p:spPr>
            <a:xfrm>
              <a:off x="2346705" y="4050538"/>
              <a:ext cx="145287" cy="213868"/>
            </a:xfrm>
            <a:prstGeom prst="rect">
              <a:avLst/>
            </a:prstGeom>
            <a:noFill/>
            <a:ln>
              <a:noFill/>
            </a:ln>
          </p:spPr>
        </p:pic>
        <p:pic>
          <p:nvPicPr>
            <p:cNvPr id="338" name="Google Shape;338;p20"/>
            <p:cNvPicPr preferRelativeResize="0"/>
            <p:nvPr/>
          </p:nvPicPr>
          <p:blipFill rotWithShape="1">
            <a:blip r:embed="rId3">
              <a:alphaModFix/>
            </a:blip>
            <a:srcRect/>
            <a:stretch/>
          </p:blipFill>
          <p:spPr>
            <a:xfrm>
              <a:off x="2651505" y="4850638"/>
              <a:ext cx="145287" cy="213868"/>
            </a:xfrm>
            <a:prstGeom prst="rect">
              <a:avLst/>
            </a:prstGeom>
            <a:noFill/>
            <a:ln>
              <a:noFill/>
            </a:ln>
          </p:spPr>
        </p:pic>
      </p:grpSp>
      <p:pic>
        <p:nvPicPr>
          <p:cNvPr id="339" name="Google Shape;339;p20"/>
          <p:cNvPicPr preferRelativeResize="0"/>
          <p:nvPr/>
        </p:nvPicPr>
        <p:blipFill rotWithShape="1">
          <a:blip r:embed="rId5">
            <a:alphaModFix/>
          </a:blip>
          <a:srcRect t="4970"/>
          <a:stretch/>
        </p:blipFill>
        <p:spPr>
          <a:xfrm>
            <a:off x="10882725" y="0"/>
            <a:ext cx="1309275" cy="1681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1"/>
          <p:cNvSpPr txBox="1"/>
          <p:nvPr/>
        </p:nvSpPr>
        <p:spPr>
          <a:xfrm>
            <a:off x="287832" y="231986"/>
            <a:ext cx="9733915" cy="1943735"/>
          </a:xfrm>
          <a:prstGeom prst="rect">
            <a:avLst/>
          </a:prstGeom>
          <a:noFill/>
          <a:ln>
            <a:noFill/>
          </a:ln>
        </p:spPr>
        <p:txBody>
          <a:bodyPr spcFirstLastPara="1" wrap="square" lIns="0" tIns="12050" rIns="0" bIns="0" anchor="t" anchorCtr="0">
            <a:spAutoFit/>
          </a:bodyPr>
          <a:lstStyle/>
          <a:p>
            <a:pPr marL="175260" marR="3673475" lvl="0" indent="20954" algn="l" rtl="0">
              <a:lnSpc>
                <a:spcPct val="109300"/>
              </a:lnSpc>
              <a:spcBef>
                <a:spcPts val="0"/>
              </a:spcBef>
              <a:spcAft>
                <a:spcPts val="0"/>
              </a:spcAft>
              <a:buClr>
                <a:srgbClr val="000000"/>
              </a:buClr>
              <a:buSzPts val="2400"/>
              <a:buFont typeface="Arial"/>
              <a:buNone/>
            </a:pPr>
            <a:r>
              <a:rPr lang="en-US" sz="2400" b="1" i="0" u="none" strike="noStrike" cap="none">
                <a:solidFill>
                  <a:srgbClr val="2E5496"/>
                </a:solidFill>
                <a:latin typeface="Calibri"/>
                <a:ea typeface="Calibri"/>
                <a:cs typeface="Calibri"/>
                <a:sym typeface="Calibri"/>
              </a:rPr>
              <a:t>Graph Theory, Applications and Combinatorics  </a:t>
            </a:r>
            <a:r>
              <a:rPr lang="en-US" sz="2400" b="1" i="0" u="none" strike="noStrike" cap="none">
                <a:solidFill>
                  <a:srgbClr val="C55A11"/>
                </a:solidFill>
                <a:latin typeface="Calibri"/>
                <a:ea typeface="Calibri"/>
                <a:cs typeface="Calibri"/>
                <a:sym typeface="Calibri"/>
              </a:rPr>
              <a:t>Planar Graphs</a:t>
            </a: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5"/>
              </a:spcBef>
              <a:spcAft>
                <a:spcPts val="0"/>
              </a:spcAft>
              <a:buClr>
                <a:srgbClr val="000000"/>
              </a:buClr>
              <a:buSzPts val="3000"/>
              <a:buFont typeface="Arial"/>
              <a:buNone/>
            </a:pPr>
            <a:endParaRPr sz="3000" b="0" i="0" u="none" strike="noStrike" cap="none">
              <a:solidFill>
                <a:srgbClr val="000000"/>
              </a:solidFill>
              <a:latin typeface="Calibri"/>
              <a:ea typeface="Calibri"/>
              <a:cs typeface="Calibri"/>
              <a:sym typeface="Calibri"/>
            </a:endParaRPr>
          </a:p>
          <a:p>
            <a:pPr marL="12700" marR="5080" lvl="0" indent="0" algn="l" rtl="0">
              <a:lnSpc>
                <a:spcPct val="107916"/>
              </a:lnSpc>
              <a:spcBef>
                <a:spcPts val="0"/>
              </a:spcBef>
              <a:spcAft>
                <a:spcPts val="0"/>
              </a:spcAft>
              <a:buClr>
                <a:srgbClr val="000000"/>
              </a:buClr>
              <a:buSzPts val="2400"/>
              <a:buFont typeface="Arial"/>
              <a:buNone/>
            </a:pPr>
            <a:r>
              <a:rPr lang="en-US" sz="2400" b="0" i="0" u="none" strike="noStrike" cap="none">
                <a:solidFill>
                  <a:srgbClr val="2E5496"/>
                </a:solidFill>
                <a:latin typeface="Calibri"/>
                <a:ea typeface="Calibri"/>
                <a:cs typeface="Calibri"/>
                <a:sym typeface="Calibri"/>
              </a:rPr>
              <a:t>A connected planar graph has 9 vertices having degrees, 2,2,2,3,3,3,4,4,5. How  many edges and faces(regions)are there?</a:t>
            </a:r>
            <a:endParaRPr sz="2400" b="0" i="0" u="none" strike="noStrike" cap="none">
              <a:solidFill>
                <a:srgbClr val="000000"/>
              </a:solidFill>
              <a:latin typeface="Calibri"/>
              <a:ea typeface="Calibri"/>
              <a:cs typeface="Calibri"/>
              <a:sym typeface="Calibri"/>
            </a:endParaRPr>
          </a:p>
        </p:txBody>
      </p:sp>
      <p:pic>
        <p:nvPicPr>
          <p:cNvPr id="345" name="Google Shape;345;p21"/>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349"/>
        <p:cNvGrpSpPr/>
        <p:nvPr/>
      </p:nvGrpSpPr>
      <p:grpSpPr>
        <a:xfrm>
          <a:off x="0" y="0"/>
          <a:ext cx="0" cy="0"/>
          <a:chOff x="0" y="0"/>
          <a:chExt cx="0" cy="0"/>
        </a:xfrm>
      </p:grpSpPr>
      <p:sp>
        <p:nvSpPr>
          <p:cNvPr id="350" name="Google Shape;350;p22"/>
          <p:cNvSpPr/>
          <p:nvPr/>
        </p:nvSpPr>
        <p:spPr>
          <a:xfrm>
            <a:off x="5449061" y="2888742"/>
            <a:ext cx="4581525" cy="0"/>
          </a:xfrm>
          <a:custGeom>
            <a:avLst/>
            <a:gdLst/>
            <a:ahLst/>
            <a:cxnLst/>
            <a:rect l="l" t="t" r="r" b="b"/>
            <a:pathLst>
              <a:path w="4581525" h="120000" extrusionOk="0">
                <a:moveTo>
                  <a:pt x="0" y="0"/>
                </a:moveTo>
                <a:lnTo>
                  <a:pt x="4581397" y="0"/>
                </a:lnTo>
              </a:path>
            </a:pathLst>
          </a:custGeom>
          <a:noFill/>
          <a:ln w="38100" cap="flat" cmpd="sng">
            <a:solidFill>
              <a:srgbClr val="C55A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1" name="Google Shape;351;p22"/>
          <p:cNvSpPr txBox="1"/>
          <p:nvPr/>
        </p:nvSpPr>
        <p:spPr>
          <a:xfrm>
            <a:off x="5527675" y="3110484"/>
            <a:ext cx="5909310" cy="1344930"/>
          </a:xfrm>
          <a:prstGeom prst="rect">
            <a:avLst/>
          </a:prstGeom>
          <a:noFill/>
          <a:ln>
            <a:noFill/>
          </a:ln>
        </p:spPr>
        <p:txBody>
          <a:bodyPr spcFirstLastPara="1" wrap="square" lIns="0" tIns="4445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libri"/>
                <a:ea typeface="Calibri"/>
                <a:cs typeface="Calibri"/>
                <a:sym typeface="Calibri"/>
              </a:rPr>
              <a:t>Surabhi Narayan</a:t>
            </a:r>
            <a:endParaRPr sz="2400" b="0" i="0" u="none" strike="noStrike" cap="none">
              <a:solidFill>
                <a:srgbClr val="000000"/>
              </a:solidFill>
              <a:latin typeface="Calibri"/>
              <a:ea typeface="Calibri"/>
              <a:cs typeface="Calibri"/>
              <a:sym typeface="Calibri"/>
            </a:endParaRPr>
          </a:p>
          <a:p>
            <a:pPr marL="12700" marR="0" lvl="0" indent="0" algn="l" rtl="0">
              <a:lnSpc>
                <a:spcPct val="100000"/>
              </a:lnSpc>
              <a:spcBef>
                <a:spcPts val="250"/>
              </a:spcBef>
              <a:spcAft>
                <a:spcPts val="0"/>
              </a:spcAft>
              <a:buClr>
                <a:srgbClr val="000000"/>
              </a:buClr>
              <a:buSzPts val="2400"/>
              <a:buFont typeface="Arial"/>
              <a:buNone/>
            </a:pPr>
            <a:r>
              <a:rPr lang="en-US" sz="2400" b="0" i="0" u="none" strike="noStrike" cap="none">
                <a:solidFill>
                  <a:srgbClr val="000000"/>
                </a:solidFill>
                <a:latin typeface="Calibri"/>
                <a:ea typeface="Calibri"/>
                <a:cs typeface="Calibri"/>
                <a:sym typeface="Calibri"/>
              </a:rPr>
              <a:t>Department of Computer Science &amp;Engineering</a:t>
            </a:r>
            <a:endParaRPr sz="2400" b="0" i="0" u="none" strike="noStrike" cap="none">
              <a:solidFill>
                <a:srgbClr val="000000"/>
              </a:solidFill>
              <a:latin typeface="Calibri"/>
              <a:ea typeface="Calibri"/>
              <a:cs typeface="Calibri"/>
              <a:sym typeface="Calibri"/>
            </a:endParaRPr>
          </a:p>
          <a:p>
            <a:pPr marL="24765" marR="0" lvl="0" indent="0" algn="l" rtl="0">
              <a:lnSpc>
                <a:spcPct val="100000"/>
              </a:lnSpc>
              <a:spcBef>
                <a:spcPts val="1245"/>
              </a:spcBef>
              <a:spcAft>
                <a:spcPts val="0"/>
              </a:spcAft>
              <a:buClr>
                <a:srgbClr val="000000"/>
              </a:buClr>
              <a:buSzPts val="2400"/>
              <a:buFont typeface="Arial"/>
              <a:buNone/>
            </a:pPr>
            <a:r>
              <a:rPr lang="en-US" sz="2400" b="1" i="0" u="sng" strike="noStrike" cap="none">
                <a:solidFill>
                  <a:schemeClr val="hlink"/>
                </a:solidFill>
                <a:latin typeface="Calibri"/>
                <a:ea typeface="Calibri"/>
                <a:cs typeface="Calibri"/>
                <a:sym typeface="Calibri"/>
                <a:hlinkClick r:id="rId3"/>
              </a:rPr>
              <a:t>surabhinarayan@pes.edu</a:t>
            </a:r>
            <a:endParaRPr sz="2400" b="0" i="0" u="none" strike="noStrike" cap="none">
              <a:solidFill>
                <a:srgbClr val="000000"/>
              </a:solidFill>
              <a:latin typeface="Calibri"/>
              <a:ea typeface="Calibri"/>
              <a:cs typeface="Calibri"/>
              <a:sym typeface="Calibri"/>
            </a:endParaRPr>
          </a:p>
        </p:txBody>
      </p:sp>
      <p:sp>
        <p:nvSpPr>
          <p:cNvPr id="352" name="Google Shape;352;p22"/>
          <p:cNvSpPr/>
          <p:nvPr/>
        </p:nvSpPr>
        <p:spPr>
          <a:xfrm>
            <a:off x="10765536" y="348995"/>
            <a:ext cx="1066800" cy="1079500"/>
          </a:xfrm>
          <a:custGeom>
            <a:avLst/>
            <a:gdLst/>
            <a:ahLst/>
            <a:cxnLst/>
            <a:rect l="l" t="t" r="r" b="b"/>
            <a:pathLst>
              <a:path w="1066800" h="1079500" extrusionOk="0">
                <a:moveTo>
                  <a:pt x="1066800" y="0"/>
                </a:moveTo>
                <a:lnTo>
                  <a:pt x="0" y="0"/>
                </a:lnTo>
                <a:lnTo>
                  <a:pt x="0" y="45720"/>
                </a:lnTo>
                <a:lnTo>
                  <a:pt x="1021080" y="45720"/>
                </a:lnTo>
                <a:lnTo>
                  <a:pt x="1021080" y="1078992"/>
                </a:lnTo>
                <a:lnTo>
                  <a:pt x="1066800" y="1078992"/>
                </a:lnTo>
                <a:lnTo>
                  <a:pt x="1066800" y="45720"/>
                </a:lnTo>
                <a:lnTo>
                  <a:pt x="1066800" y="12192"/>
                </a:lnTo>
                <a:lnTo>
                  <a:pt x="1066800"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3" name="Google Shape;353;p22"/>
          <p:cNvSpPr/>
          <p:nvPr/>
        </p:nvSpPr>
        <p:spPr>
          <a:xfrm>
            <a:off x="313944" y="5489447"/>
            <a:ext cx="1066800" cy="1079500"/>
          </a:xfrm>
          <a:custGeom>
            <a:avLst/>
            <a:gdLst/>
            <a:ahLst/>
            <a:cxnLst/>
            <a:rect l="l" t="t" r="r" b="b"/>
            <a:pathLst>
              <a:path w="1066800" h="1079500" extrusionOk="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4" name="Google Shape;354;p22"/>
          <p:cNvSpPr txBox="1">
            <a:spLocks noGrp="1"/>
          </p:cNvSpPr>
          <p:nvPr>
            <p:ph type="title"/>
          </p:nvPr>
        </p:nvSpPr>
        <p:spPr>
          <a:xfrm>
            <a:off x="4361180" y="2054097"/>
            <a:ext cx="3469640" cy="574039"/>
          </a:xfrm>
          <a:prstGeom prst="rect">
            <a:avLst/>
          </a:prstGeom>
          <a:noFill/>
          <a:ln>
            <a:noFill/>
          </a:ln>
        </p:spPr>
        <p:txBody>
          <a:bodyPr spcFirstLastPara="1" wrap="square" lIns="0" tIns="12700" rIns="0" bIns="0" anchor="t" anchorCtr="0">
            <a:spAutoFit/>
          </a:bodyPr>
          <a:lstStyle/>
          <a:p>
            <a:pPr marL="1179195" lvl="0" indent="0" algn="l" rtl="0">
              <a:lnSpc>
                <a:spcPct val="100000"/>
              </a:lnSpc>
              <a:spcBef>
                <a:spcPts val="0"/>
              </a:spcBef>
              <a:spcAft>
                <a:spcPts val="0"/>
              </a:spcAft>
              <a:buSzPts val="1400"/>
              <a:buNone/>
            </a:pPr>
            <a:r>
              <a:rPr lang="en-US"/>
              <a:t>THANK YOU</a:t>
            </a:r>
            <a:endParaRPr/>
          </a:p>
        </p:txBody>
      </p:sp>
      <p:pic>
        <p:nvPicPr>
          <p:cNvPr id="355" name="Google Shape;355;p22"/>
          <p:cNvPicPr preferRelativeResize="0"/>
          <p:nvPr/>
        </p:nvPicPr>
        <p:blipFill rotWithShape="1">
          <a:blip r:embed="rId4">
            <a:alphaModFix/>
          </a:blip>
          <a:srcRect/>
          <a:stretch/>
        </p:blipFill>
        <p:spPr>
          <a:xfrm>
            <a:off x="2425143" y="1248771"/>
            <a:ext cx="2238671" cy="36676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g2743ebf93c7_1_22"/>
          <p:cNvSpPr txBox="1"/>
          <p:nvPr/>
        </p:nvSpPr>
        <p:spPr>
          <a:xfrm>
            <a:off x="450595" y="368860"/>
            <a:ext cx="7398000"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b="1" dirty="0">
                <a:solidFill>
                  <a:srgbClr val="2E5496"/>
                </a:solidFill>
                <a:latin typeface="Calibri"/>
                <a:ea typeface="Calibri"/>
                <a:cs typeface="Calibri"/>
                <a:sym typeface="Calibri"/>
              </a:rPr>
              <a:t>Graph Theory and its Applications  </a:t>
            </a:r>
            <a:br>
              <a:rPr lang="en-US" sz="2400" b="1" dirty="0">
                <a:solidFill>
                  <a:srgbClr val="2E5496"/>
                </a:solidFill>
                <a:latin typeface="Calibri"/>
                <a:ea typeface="Calibri"/>
                <a:cs typeface="Calibri"/>
                <a:sym typeface="Calibri"/>
              </a:rPr>
            </a:br>
            <a:r>
              <a:rPr lang="en-US" sz="2400" b="1" dirty="0">
                <a:solidFill>
                  <a:srgbClr val="C55A11"/>
                </a:solidFill>
                <a:latin typeface="Calibri"/>
                <a:ea typeface="Calibri"/>
                <a:cs typeface="Calibri"/>
                <a:sym typeface="Calibri"/>
              </a:rPr>
              <a:t>Acknowledgement</a:t>
            </a:r>
            <a:endParaRPr sz="2400" b="1" dirty="0">
              <a:solidFill>
                <a:srgbClr val="C55A11"/>
              </a:solidFill>
              <a:latin typeface="Calibri"/>
              <a:ea typeface="Calibri"/>
              <a:cs typeface="Calibri"/>
              <a:sym typeface="Calibri"/>
            </a:endParaRPr>
          </a:p>
        </p:txBody>
      </p:sp>
      <p:sp>
        <p:nvSpPr>
          <p:cNvPr id="64" name="Google Shape;64;g2743ebf93c7_1_22"/>
          <p:cNvSpPr/>
          <p:nvPr/>
        </p:nvSpPr>
        <p:spPr>
          <a:xfrm>
            <a:off x="87086" y="1257286"/>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65" name="Google Shape;65;g2743ebf93c7_1_22"/>
          <p:cNvPicPr preferRelativeResize="0"/>
          <p:nvPr/>
        </p:nvPicPr>
        <p:blipFill rotWithShape="1">
          <a:blip r:embed="rId3">
            <a:alphaModFix/>
          </a:blip>
          <a:srcRect t="4970"/>
          <a:stretch/>
        </p:blipFill>
        <p:spPr>
          <a:xfrm>
            <a:off x="10882725" y="0"/>
            <a:ext cx="1309275" cy="1681775"/>
          </a:xfrm>
          <a:prstGeom prst="rect">
            <a:avLst/>
          </a:prstGeom>
          <a:noFill/>
          <a:ln>
            <a:noFill/>
          </a:ln>
        </p:spPr>
      </p:pic>
      <p:sp>
        <p:nvSpPr>
          <p:cNvPr id="66" name="Google Shape;66;g2743ebf93c7_1_22"/>
          <p:cNvSpPr txBox="1"/>
          <p:nvPr/>
        </p:nvSpPr>
        <p:spPr>
          <a:xfrm>
            <a:off x="642256" y="1894114"/>
            <a:ext cx="9720943" cy="132339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dirty="0">
                <a:solidFill>
                  <a:srgbClr val="000000"/>
                </a:solidFill>
                <a:latin typeface="Arial"/>
                <a:ea typeface="Arial"/>
                <a:cs typeface="Arial"/>
                <a:sym typeface="Arial"/>
              </a:rPr>
              <a:t>The slides are prepared by Dr. Surabhi Narayan and a lot of material is added by Dr. Arti Arya. The sources of the information other than textbook is mentioned wherever used. The material is prepared from various resources like universities from abroad and India and also internet resources.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72" name="Google Shape;72;p3"/>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3" name="Google Shape;73;p3"/>
          <p:cNvSpPr txBox="1"/>
          <p:nvPr/>
        </p:nvSpPr>
        <p:spPr>
          <a:xfrm>
            <a:off x="287832" y="1334978"/>
            <a:ext cx="9864090" cy="2781013"/>
          </a:xfrm>
          <a:prstGeom prst="rect">
            <a:avLst/>
          </a:prstGeom>
          <a:noFill/>
          <a:ln>
            <a:noFill/>
          </a:ln>
        </p:spPr>
        <p:txBody>
          <a:bodyPr spcFirstLastPara="1" wrap="square" lIns="0" tIns="12255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tx1"/>
                </a:solidFill>
                <a:latin typeface="Calibri"/>
                <a:ea typeface="Calibri"/>
                <a:cs typeface="Calibri"/>
                <a:sym typeface="Calibri"/>
              </a:rPr>
              <a:t>Planar Graph</a:t>
            </a:r>
            <a:endParaRPr sz="2800" b="0" i="0" u="none" strike="noStrike" cap="none" dirty="0">
              <a:solidFill>
                <a:schemeClr val="tx1"/>
              </a:solidFill>
              <a:latin typeface="Calibri"/>
              <a:ea typeface="Calibri"/>
              <a:cs typeface="Calibri"/>
              <a:sym typeface="Calibri"/>
            </a:endParaRPr>
          </a:p>
          <a:p>
            <a:pPr marL="241300" marR="5080" lvl="0" indent="-228600" algn="l" rtl="0">
              <a:lnSpc>
                <a:spcPct val="107916"/>
              </a:lnSpc>
              <a:spcBef>
                <a:spcPts val="1080"/>
              </a:spcBef>
              <a:spcAft>
                <a:spcPts val="0"/>
              </a:spcAft>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A graph G is planar if it can be </a:t>
            </a:r>
            <a:r>
              <a:rPr lang="en-US" sz="2400" b="0" i="0" u="none" strike="noStrike" cap="none" dirty="0">
                <a:solidFill>
                  <a:srgbClr val="FF0000"/>
                </a:solidFill>
                <a:latin typeface="Calibri"/>
                <a:ea typeface="Calibri"/>
                <a:cs typeface="Calibri"/>
                <a:sym typeface="Calibri"/>
              </a:rPr>
              <a:t>drawn on a plane surface with no two edges  intersecting</a:t>
            </a:r>
            <a:endParaRPr sz="2400" b="0" i="0" u="none" strike="noStrike" cap="none" dirty="0">
              <a:solidFill>
                <a:srgbClr val="FF0000"/>
              </a:solidFill>
              <a:latin typeface="Calibri"/>
              <a:ea typeface="Calibri"/>
              <a:cs typeface="Calibri"/>
              <a:sym typeface="Calibri"/>
            </a:endParaRPr>
          </a:p>
          <a:p>
            <a:pPr marL="241300" marR="0" lvl="0" indent="-228600" algn="l" rtl="0">
              <a:lnSpc>
                <a:spcPct val="100000"/>
              </a:lnSpc>
              <a:spcBef>
                <a:spcPts val="670"/>
              </a:spcBef>
              <a:spcAft>
                <a:spcPts val="0"/>
              </a:spcAft>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G is </a:t>
            </a:r>
            <a:r>
              <a:rPr lang="en-US" sz="2400" b="0" i="0" u="none" strike="noStrike" cap="none" dirty="0" err="1">
                <a:solidFill>
                  <a:schemeClr val="tx1"/>
                </a:solidFill>
                <a:latin typeface="Calibri"/>
                <a:ea typeface="Calibri"/>
                <a:cs typeface="Calibri"/>
                <a:sym typeface="Calibri"/>
              </a:rPr>
              <a:t>stbe</a:t>
            </a:r>
            <a:r>
              <a:rPr lang="en-US" sz="2400" b="0" i="0" u="none" strike="noStrike" cap="none" dirty="0">
                <a:solidFill>
                  <a:schemeClr val="tx1"/>
                </a:solidFill>
                <a:latin typeface="Calibri"/>
                <a:ea typeface="Calibri"/>
                <a:cs typeface="Calibri"/>
                <a:sym typeface="Calibri"/>
              </a:rPr>
              <a:t> </a:t>
            </a:r>
            <a:r>
              <a:rPr lang="en-US" sz="2400" b="0" i="1" u="none" strike="noStrike" cap="none" dirty="0">
                <a:solidFill>
                  <a:schemeClr val="tx1"/>
                </a:solidFill>
                <a:latin typeface="Calibri"/>
                <a:ea typeface="Calibri"/>
                <a:cs typeface="Calibri"/>
                <a:sym typeface="Calibri"/>
              </a:rPr>
              <a:t>embedded </a:t>
            </a:r>
            <a:r>
              <a:rPr lang="en-US" sz="2400" b="0" i="0" u="none" strike="noStrike" cap="none" dirty="0">
                <a:solidFill>
                  <a:schemeClr val="tx1"/>
                </a:solidFill>
                <a:latin typeface="Calibri"/>
                <a:ea typeface="Calibri"/>
                <a:cs typeface="Calibri"/>
                <a:sym typeface="Calibri"/>
              </a:rPr>
              <a:t>in the plane.</a:t>
            </a:r>
          </a:p>
          <a:p>
            <a:pPr marL="241300" marR="0" lvl="0" indent="-228600" algn="l" rtl="0">
              <a:lnSpc>
                <a:spcPct val="100000"/>
              </a:lnSpc>
              <a:spcBef>
                <a:spcPts val="670"/>
              </a:spcBef>
              <a:spcAft>
                <a:spcPts val="0"/>
              </a:spcAft>
              <a:buClr>
                <a:srgbClr val="2E5496"/>
              </a:buClr>
              <a:buSzPts val="2400"/>
              <a:buFont typeface="Arial"/>
              <a:buChar char="•"/>
            </a:pPr>
            <a:r>
              <a:rPr lang="en-US" sz="2400" dirty="0">
                <a:solidFill>
                  <a:schemeClr val="tx1"/>
                </a:solidFill>
                <a:latin typeface="Calibri"/>
                <a:ea typeface="Calibri"/>
                <a:cs typeface="Calibri"/>
                <a:sym typeface="Calibri"/>
              </a:rPr>
              <a:t>A graph that can’t be drawn on a plane surface without a crossover between the edges is called a non-planar graph.</a:t>
            </a:r>
            <a:endParaRPr sz="2400" b="0" i="0" u="none" strike="noStrike" cap="none" dirty="0">
              <a:solidFill>
                <a:schemeClr val="tx1"/>
              </a:solidFill>
              <a:latin typeface="Calibri"/>
              <a:ea typeface="Calibri"/>
              <a:cs typeface="Calibri"/>
              <a:sym typeface="Calibri"/>
            </a:endParaRPr>
          </a:p>
        </p:txBody>
      </p:sp>
      <p:sp>
        <p:nvSpPr>
          <p:cNvPr id="74" name="Google Shape;74;p3"/>
          <p:cNvSpPr/>
          <p:nvPr/>
        </p:nvSpPr>
        <p:spPr>
          <a:xfrm>
            <a:off x="304800" y="4334255"/>
            <a:ext cx="1210310" cy="1286510"/>
          </a:xfrm>
          <a:custGeom>
            <a:avLst/>
            <a:gdLst/>
            <a:ahLst/>
            <a:cxnLst/>
            <a:rect l="l" t="t" r="r" b="b"/>
            <a:pathLst>
              <a:path w="1210310" h="1286510" extrusionOk="0">
                <a:moveTo>
                  <a:pt x="0" y="1286256"/>
                </a:moveTo>
                <a:lnTo>
                  <a:pt x="605028" y="0"/>
                </a:lnTo>
                <a:lnTo>
                  <a:pt x="1210056" y="1286256"/>
                </a:lnTo>
                <a:lnTo>
                  <a:pt x="0" y="1286256"/>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5" name="Google Shape;75;p3"/>
          <p:cNvSpPr txBox="1"/>
          <p:nvPr/>
        </p:nvSpPr>
        <p:spPr>
          <a:xfrm>
            <a:off x="639267" y="5815076"/>
            <a:ext cx="26035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K3</a:t>
            </a:r>
            <a:endParaRPr sz="1800" b="0" i="0" u="none" strike="noStrike" cap="none">
              <a:solidFill>
                <a:srgbClr val="000000"/>
              </a:solidFill>
              <a:latin typeface="Calibri"/>
              <a:ea typeface="Calibri"/>
              <a:cs typeface="Calibri"/>
              <a:sym typeface="Calibri"/>
            </a:endParaRPr>
          </a:p>
        </p:txBody>
      </p:sp>
      <p:grpSp>
        <p:nvGrpSpPr>
          <p:cNvPr id="76" name="Google Shape;76;p3"/>
          <p:cNvGrpSpPr/>
          <p:nvPr/>
        </p:nvGrpSpPr>
        <p:grpSpPr>
          <a:xfrm>
            <a:off x="3707891" y="4703064"/>
            <a:ext cx="589915" cy="504825"/>
            <a:chOff x="3707891" y="4703064"/>
            <a:chExt cx="589915" cy="504825"/>
          </a:xfrm>
        </p:grpSpPr>
        <p:sp>
          <p:nvSpPr>
            <p:cNvPr id="77" name="Google Shape;77;p3"/>
            <p:cNvSpPr/>
            <p:nvPr/>
          </p:nvSpPr>
          <p:spPr>
            <a:xfrm>
              <a:off x="3707891" y="4703064"/>
              <a:ext cx="589915" cy="504825"/>
            </a:xfrm>
            <a:custGeom>
              <a:avLst/>
              <a:gdLst/>
              <a:ahLst/>
              <a:cxnLst/>
              <a:rect l="l" t="t" r="r" b="b"/>
              <a:pathLst>
                <a:path w="589914" h="504825" extrusionOk="0">
                  <a:moveTo>
                    <a:pt x="337566" y="0"/>
                  </a:moveTo>
                  <a:lnTo>
                    <a:pt x="337566" y="126111"/>
                  </a:lnTo>
                  <a:lnTo>
                    <a:pt x="0" y="126111"/>
                  </a:lnTo>
                  <a:lnTo>
                    <a:pt x="0" y="378333"/>
                  </a:lnTo>
                  <a:lnTo>
                    <a:pt x="337566" y="378333"/>
                  </a:lnTo>
                  <a:lnTo>
                    <a:pt x="337566" y="504444"/>
                  </a:lnTo>
                  <a:lnTo>
                    <a:pt x="589788" y="252222"/>
                  </a:lnTo>
                  <a:lnTo>
                    <a:pt x="337566" y="0"/>
                  </a:lnTo>
                  <a:close/>
                </a:path>
              </a:pathLst>
            </a:custGeom>
            <a:solidFill>
              <a:srgbClr val="4471C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8" name="Google Shape;78;p3"/>
            <p:cNvSpPr/>
            <p:nvPr/>
          </p:nvSpPr>
          <p:spPr>
            <a:xfrm>
              <a:off x="3707891" y="4703064"/>
              <a:ext cx="589915" cy="504825"/>
            </a:xfrm>
            <a:custGeom>
              <a:avLst/>
              <a:gdLst/>
              <a:ahLst/>
              <a:cxnLst/>
              <a:rect l="l" t="t" r="r" b="b"/>
              <a:pathLst>
                <a:path w="589914" h="504825" extrusionOk="0">
                  <a:moveTo>
                    <a:pt x="0" y="126111"/>
                  </a:moveTo>
                  <a:lnTo>
                    <a:pt x="337566" y="126111"/>
                  </a:lnTo>
                  <a:lnTo>
                    <a:pt x="337566" y="0"/>
                  </a:lnTo>
                  <a:lnTo>
                    <a:pt x="589788" y="252222"/>
                  </a:lnTo>
                  <a:lnTo>
                    <a:pt x="337566" y="504444"/>
                  </a:lnTo>
                  <a:lnTo>
                    <a:pt x="337566" y="378333"/>
                  </a:lnTo>
                  <a:lnTo>
                    <a:pt x="0" y="378333"/>
                  </a:lnTo>
                  <a:lnTo>
                    <a:pt x="0" y="126111"/>
                  </a:lnTo>
                  <a:close/>
                </a:path>
              </a:pathLst>
            </a:custGeom>
            <a:noFill/>
            <a:ln w="126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79" name="Google Shape;79;p3"/>
          <p:cNvGrpSpPr/>
          <p:nvPr/>
        </p:nvGrpSpPr>
        <p:grpSpPr>
          <a:xfrm>
            <a:off x="4509515" y="4247491"/>
            <a:ext cx="2464435" cy="2287905"/>
            <a:chOff x="4509515" y="4247491"/>
            <a:chExt cx="2464435" cy="2287905"/>
          </a:xfrm>
        </p:grpSpPr>
        <p:sp>
          <p:nvSpPr>
            <p:cNvPr id="80" name="Google Shape;80;p3"/>
            <p:cNvSpPr/>
            <p:nvPr/>
          </p:nvSpPr>
          <p:spPr>
            <a:xfrm>
              <a:off x="4520183" y="4270247"/>
              <a:ext cx="1533525" cy="1437640"/>
            </a:xfrm>
            <a:custGeom>
              <a:avLst/>
              <a:gdLst/>
              <a:ahLst/>
              <a:cxnLst/>
              <a:rect l="l" t="t" r="r" b="b"/>
              <a:pathLst>
                <a:path w="1533525" h="1437639" extrusionOk="0">
                  <a:moveTo>
                    <a:pt x="0" y="1437132"/>
                  </a:moveTo>
                  <a:lnTo>
                    <a:pt x="1533143" y="1437132"/>
                  </a:lnTo>
                  <a:lnTo>
                    <a:pt x="1533143" y="0"/>
                  </a:lnTo>
                  <a:lnTo>
                    <a:pt x="0" y="0"/>
                  </a:lnTo>
                  <a:lnTo>
                    <a:pt x="0" y="1437132"/>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1" name="Google Shape;81;p3"/>
            <p:cNvSpPr/>
            <p:nvPr/>
          </p:nvSpPr>
          <p:spPr>
            <a:xfrm>
              <a:off x="4520183" y="4270247"/>
              <a:ext cx="1532255" cy="1438275"/>
            </a:xfrm>
            <a:custGeom>
              <a:avLst/>
              <a:gdLst/>
              <a:ahLst/>
              <a:cxnLst/>
              <a:rect l="l" t="t" r="r" b="b"/>
              <a:pathLst>
                <a:path w="1532254" h="1438275" extrusionOk="0">
                  <a:moveTo>
                    <a:pt x="0" y="0"/>
                  </a:moveTo>
                  <a:lnTo>
                    <a:pt x="1532254" y="1438274"/>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2" name="Google Shape;82;p3"/>
            <p:cNvSpPr/>
            <p:nvPr/>
          </p:nvSpPr>
          <p:spPr>
            <a:xfrm>
              <a:off x="4509515" y="4247491"/>
              <a:ext cx="2464435" cy="2287905"/>
            </a:xfrm>
            <a:custGeom>
              <a:avLst/>
              <a:gdLst/>
              <a:ahLst/>
              <a:cxnLst/>
              <a:rect l="l" t="t" r="r" b="b"/>
              <a:pathLst>
                <a:path w="2464434" h="2287904" extrusionOk="0">
                  <a:moveTo>
                    <a:pt x="0" y="1476220"/>
                  </a:moveTo>
                  <a:lnTo>
                    <a:pt x="30025" y="1520368"/>
                  </a:lnTo>
                  <a:lnTo>
                    <a:pt x="60101" y="1564395"/>
                  </a:lnTo>
                  <a:lnTo>
                    <a:pt x="90279" y="1608183"/>
                  </a:lnTo>
                  <a:lnTo>
                    <a:pt x="120609" y="1651610"/>
                  </a:lnTo>
                  <a:lnTo>
                    <a:pt x="151140" y="1694556"/>
                  </a:lnTo>
                  <a:lnTo>
                    <a:pt x="181922" y="1736901"/>
                  </a:lnTo>
                  <a:lnTo>
                    <a:pt x="213005" y="1778524"/>
                  </a:lnTo>
                  <a:lnTo>
                    <a:pt x="244440" y="1819306"/>
                  </a:lnTo>
                  <a:lnTo>
                    <a:pt x="276276" y="1859127"/>
                  </a:lnTo>
                  <a:lnTo>
                    <a:pt x="308563" y="1897865"/>
                  </a:lnTo>
                  <a:lnTo>
                    <a:pt x="341351" y="1935401"/>
                  </a:lnTo>
                  <a:lnTo>
                    <a:pt x="374691" y="1971615"/>
                  </a:lnTo>
                  <a:lnTo>
                    <a:pt x="408632" y="2006386"/>
                  </a:lnTo>
                  <a:lnTo>
                    <a:pt x="443223" y="2039594"/>
                  </a:lnTo>
                  <a:lnTo>
                    <a:pt x="478516" y="2071118"/>
                  </a:lnTo>
                  <a:lnTo>
                    <a:pt x="514561" y="2100839"/>
                  </a:lnTo>
                  <a:lnTo>
                    <a:pt x="551406" y="2128637"/>
                  </a:lnTo>
                  <a:lnTo>
                    <a:pt x="589102" y="2154391"/>
                  </a:lnTo>
                  <a:lnTo>
                    <a:pt x="627699" y="2177980"/>
                  </a:lnTo>
                  <a:lnTo>
                    <a:pt x="667248" y="2199285"/>
                  </a:lnTo>
                  <a:lnTo>
                    <a:pt x="707797" y="2218185"/>
                  </a:lnTo>
                  <a:lnTo>
                    <a:pt x="749397" y="2234561"/>
                  </a:lnTo>
                  <a:lnTo>
                    <a:pt x="792099" y="2248291"/>
                  </a:lnTo>
                  <a:lnTo>
                    <a:pt x="833111" y="2258826"/>
                  </a:lnTo>
                  <a:lnTo>
                    <a:pt x="876388" y="2267687"/>
                  </a:lnTo>
                  <a:lnTo>
                    <a:pt x="921710" y="2274889"/>
                  </a:lnTo>
                  <a:lnTo>
                    <a:pt x="968855" y="2280447"/>
                  </a:lnTo>
                  <a:lnTo>
                    <a:pt x="1017605" y="2284376"/>
                  </a:lnTo>
                  <a:lnTo>
                    <a:pt x="1067738" y="2286694"/>
                  </a:lnTo>
                  <a:lnTo>
                    <a:pt x="1119035" y="2287415"/>
                  </a:lnTo>
                  <a:lnTo>
                    <a:pt x="1171276" y="2286554"/>
                  </a:lnTo>
                  <a:lnTo>
                    <a:pt x="1224239" y="2284128"/>
                  </a:lnTo>
                  <a:lnTo>
                    <a:pt x="1277706" y="2280152"/>
                  </a:lnTo>
                  <a:lnTo>
                    <a:pt x="1331455" y="2274641"/>
                  </a:lnTo>
                  <a:lnTo>
                    <a:pt x="1385268" y="2267612"/>
                  </a:lnTo>
                  <a:lnTo>
                    <a:pt x="1438922" y="2259079"/>
                  </a:lnTo>
                  <a:lnTo>
                    <a:pt x="1492199" y="2249059"/>
                  </a:lnTo>
                  <a:lnTo>
                    <a:pt x="1544878" y="2237567"/>
                  </a:lnTo>
                  <a:lnTo>
                    <a:pt x="1596739" y="2224618"/>
                  </a:lnTo>
                  <a:lnTo>
                    <a:pt x="1647562" y="2210229"/>
                  </a:lnTo>
                  <a:lnTo>
                    <a:pt x="1697126" y="2194414"/>
                  </a:lnTo>
                  <a:lnTo>
                    <a:pt x="1745212" y="2177190"/>
                  </a:lnTo>
                  <a:lnTo>
                    <a:pt x="1791599" y="2158571"/>
                  </a:lnTo>
                  <a:lnTo>
                    <a:pt x="1836066" y="2138575"/>
                  </a:lnTo>
                  <a:lnTo>
                    <a:pt x="1878395" y="2117215"/>
                  </a:lnTo>
                  <a:lnTo>
                    <a:pt x="1918364" y="2094509"/>
                  </a:lnTo>
                  <a:lnTo>
                    <a:pt x="1955754" y="2070470"/>
                  </a:lnTo>
                  <a:lnTo>
                    <a:pt x="1990344" y="2045116"/>
                  </a:lnTo>
                  <a:lnTo>
                    <a:pt x="2022758" y="2017481"/>
                  </a:lnTo>
                  <a:lnTo>
                    <a:pt x="2053815" y="1986742"/>
                  </a:lnTo>
                  <a:lnTo>
                    <a:pt x="2083537" y="1953127"/>
                  </a:lnTo>
                  <a:lnTo>
                    <a:pt x="2111948" y="1916865"/>
                  </a:lnTo>
                  <a:lnTo>
                    <a:pt x="2139072" y="1878183"/>
                  </a:lnTo>
                  <a:lnTo>
                    <a:pt x="2164931" y="1837310"/>
                  </a:lnTo>
                  <a:lnTo>
                    <a:pt x="2189550" y="1794474"/>
                  </a:lnTo>
                  <a:lnTo>
                    <a:pt x="2212952" y="1749904"/>
                  </a:lnTo>
                  <a:lnTo>
                    <a:pt x="2235160" y="1703827"/>
                  </a:lnTo>
                  <a:lnTo>
                    <a:pt x="2256198" y="1656472"/>
                  </a:lnTo>
                  <a:lnTo>
                    <a:pt x="2276089" y="1608067"/>
                  </a:lnTo>
                  <a:lnTo>
                    <a:pt x="2294857" y="1558841"/>
                  </a:lnTo>
                  <a:lnTo>
                    <a:pt x="2312525" y="1509020"/>
                  </a:lnTo>
                  <a:lnTo>
                    <a:pt x="2329117" y="1458835"/>
                  </a:lnTo>
                  <a:lnTo>
                    <a:pt x="2344655" y="1408512"/>
                  </a:lnTo>
                  <a:lnTo>
                    <a:pt x="2359164" y="1358280"/>
                  </a:lnTo>
                  <a:lnTo>
                    <a:pt x="2372667" y="1308368"/>
                  </a:lnTo>
                  <a:lnTo>
                    <a:pt x="2385188" y="1259003"/>
                  </a:lnTo>
                  <a:lnTo>
                    <a:pt x="2396749" y="1210414"/>
                  </a:lnTo>
                  <a:lnTo>
                    <a:pt x="2407375" y="1162829"/>
                  </a:lnTo>
                  <a:lnTo>
                    <a:pt x="2417088" y="1116476"/>
                  </a:lnTo>
                  <a:lnTo>
                    <a:pt x="2425913" y="1071583"/>
                  </a:lnTo>
                  <a:lnTo>
                    <a:pt x="2433873" y="1028379"/>
                  </a:lnTo>
                  <a:lnTo>
                    <a:pt x="2440990" y="987092"/>
                  </a:lnTo>
                  <a:lnTo>
                    <a:pt x="2447290" y="947950"/>
                  </a:lnTo>
                  <a:lnTo>
                    <a:pt x="2454836" y="891993"/>
                  </a:lnTo>
                  <a:lnTo>
                    <a:pt x="2460183" y="836013"/>
                  </a:lnTo>
                  <a:lnTo>
                    <a:pt x="2463343" y="780234"/>
                  </a:lnTo>
                  <a:lnTo>
                    <a:pt x="2464327" y="724879"/>
                  </a:lnTo>
                  <a:lnTo>
                    <a:pt x="2463147" y="670172"/>
                  </a:lnTo>
                  <a:lnTo>
                    <a:pt x="2459817" y="616336"/>
                  </a:lnTo>
                  <a:lnTo>
                    <a:pt x="2454348" y="563594"/>
                  </a:lnTo>
                  <a:lnTo>
                    <a:pt x="2446753" y="512169"/>
                  </a:lnTo>
                  <a:lnTo>
                    <a:pt x="2437044" y="462284"/>
                  </a:lnTo>
                  <a:lnTo>
                    <a:pt x="2425232" y="414162"/>
                  </a:lnTo>
                  <a:lnTo>
                    <a:pt x="2411331" y="368028"/>
                  </a:lnTo>
                  <a:lnTo>
                    <a:pt x="2395353" y="324103"/>
                  </a:lnTo>
                  <a:lnTo>
                    <a:pt x="2377310" y="282611"/>
                  </a:lnTo>
                  <a:lnTo>
                    <a:pt x="2357213" y="243775"/>
                  </a:lnTo>
                  <a:lnTo>
                    <a:pt x="2335076" y="207819"/>
                  </a:lnTo>
                  <a:lnTo>
                    <a:pt x="2310911" y="174965"/>
                  </a:lnTo>
                  <a:lnTo>
                    <a:pt x="2284730" y="145437"/>
                  </a:lnTo>
                  <a:lnTo>
                    <a:pt x="2254149" y="117804"/>
                  </a:lnTo>
                  <a:lnTo>
                    <a:pt x="2220276" y="93799"/>
                  </a:lnTo>
                  <a:lnTo>
                    <a:pt x="2183330" y="73180"/>
                  </a:lnTo>
                  <a:lnTo>
                    <a:pt x="2143529" y="55704"/>
                  </a:lnTo>
                  <a:lnTo>
                    <a:pt x="2101095" y="41131"/>
                  </a:lnTo>
                  <a:lnTo>
                    <a:pt x="2056246" y="29218"/>
                  </a:lnTo>
                  <a:lnTo>
                    <a:pt x="2009201" y="19723"/>
                  </a:lnTo>
                  <a:lnTo>
                    <a:pt x="1960181" y="12405"/>
                  </a:lnTo>
                  <a:lnTo>
                    <a:pt x="1909405" y="7022"/>
                  </a:lnTo>
                  <a:lnTo>
                    <a:pt x="1857092" y="3331"/>
                  </a:lnTo>
                  <a:lnTo>
                    <a:pt x="1803462" y="1092"/>
                  </a:lnTo>
                  <a:lnTo>
                    <a:pt x="1748734" y="62"/>
                  </a:lnTo>
                  <a:lnTo>
                    <a:pt x="1693128" y="0"/>
                  </a:lnTo>
                  <a:lnTo>
                    <a:pt x="1636864" y="662"/>
                  </a:lnTo>
                  <a:lnTo>
                    <a:pt x="1580160" y="1809"/>
                  </a:lnTo>
                  <a:lnTo>
                    <a:pt x="1523238" y="3197"/>
                  </a:lnTo>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83" name="Google Shape;83;p3"/>
          <p:cNvGrpSpPr/>
          <p:nvPr/>
        </p:nvGrpSpPr>
        <p:grpSpPr>
          <a:xfrm>
            <a:off x="2087879" y="4312920"/>
            <a:ext cx="1343025" cy="1285875"/>
            <a:chOff x="2087879" y="4312920"/>
            <a:chExt cx="1343025" cy="1285875"/>
          </a:xfrm>
        </p:grpSpPr>
        <p:sp>
          <p:nvSpPr>
            <p:cNvPr id="84" name="Google Shape;84;p3"/>
            <p:cNvSpPr/>
            <p:nvPr/>
          </p:nvSpPr>
          <p:spPr>
            <a:xfrm>
              <a:off x="2087879" y="4312920"/>
              <a:ext cx="1343025" cy="1285240"/>
            </a:xfrm>
            <a:custGeom>
              <a:avLst/>
              <a:gdLst/>
              <a:ahLst/>
              <a:cxnLst/>
              <a:rect l="l" t="t" r="r" b="b"/>
              <a:pathLst>
                <a:path w="1343025" h="1285239" extrusionOk="0">
                  <a:moveTo>
                    <a:pt x="0" y="1284731"/>
                  </a:moveTo>
                  <a:lnTo>
                    <a:pt x="1342644" y="1284731"/>
                  </a:lnTo>
                  <a:lnTo>
                    <a:pt x="1342644" y="0"/>
                  </a:lnTo>
                  <a:lnTo>
                    <a:pt x="0" y="0"/>
                  </a:lnTo>
                  <a:lnTo>
                    <a:pt x="0" y="1284731"/>
                  </a:lnTo>
                  <a:close/>
                </a:path>
              </a:pathLst>
            </a:custGeom>
            <a:noFill/>
            <a:ln w="126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5" name="Google Shape;85;p3"/>
            <p:cNvSpPr/>
            <p:nvPr/>
          </p:nvSpPr>
          <p:spPr>
            <a:xfrm>
              <a:off x="2087879" y="4312920"/>
              <a:ext cx="1343025" cy="1285875"/>
            </a:xfrm>
            <a:custGeom>
              <a:avLst/>
              <a:gdLst/>
              <a:ahLst/>
              <a:cxnLst/>
              <a:rect l="l" t="t" r="r" b="b"/>
              <a:pathLst>
                <a:path w="1343025" h="1285875" extrusionOk="0">
                  <a:moveTo>
                    <a:pt x="0" y="1285874"/>
                  </a:moveTo>
                  <a:lnTo>
                    <a:pt x="1343024" y="0"/>
                  </a:lnTo>
                </a:path>
                <a:path w="1343025" h="1285875" extrusionOk="0">
                  <a:moveTo>
                    <a:pt x="0" y="0"/>
                  </a:moveTo>
                  <a:lnTo>
                    <a:pt x="1343024" y="1285874"/>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86" name="Google Shape;86;p3"/>
          <p:cNvSpPr txBox="1"/>
          <p:nvPr/>
        </p:nvSpPr>
        <p:spPr>
          <a:xfrm>
            <a:off x="2558923" y="5872683"/>
            <a:ext cx="26035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K4</a:t>
            </a:r>
            <a:endParaRPr sz="1800" b="0" i="0" u="none" strike="noStrike" cap="none">
              <a:solidFill>
                <a:srgbClr val="000000"/>
              </a:solidFill>
              <a:latin typeface="Calibri"/>
              <a:ea typeface="Calibri"/>
              <a:cs typeface="Calibri"/>
              <a:sym typeface="Calibri"/>
            </a:endParaRPr>
          </a:p>
        </p:txBody>
      </p:sp>
      <p:pic>
        <p:nvPicPr>
          <p:cNvPr id="87" name="Google Shape;87;p3"/>
          <p:cNvPicPr preferRelativeResize="0"/>
          <p:nvPr/>
        </p:nvPicPr>
        <p:blipFill rotWithShape="1">
          <a:blip r:embed="rId3">
            <a:alphaModFix/>
          </a:blip>
          <a:srcRect/>
          <a:stretch/>
        </p:blipFill>
        <p:spPr>
          <a:xfrm>
            <a:off x="9698253" y="4339038"/>
            <a:ext cx="1926826" cy="1596920"/>
          </a:xfrm>
          <a:prstGeom prst="rect">
            <a:avLst/>
          </a:prstGeom>
          <a:noFill/>
          <a:ln>
            <a:noFill/>
          </a:ln>
        </p:spPr>
      </p:pic>
      <p:sp>
        <p:nvSpPr>
          <p:cNvPr id="88" name="Google Shape;88;p3"/>
          <p:cNvSpPr txBox="1"/>
          <p:nvPr/>
        </p:nvSpPr>
        <p:spPr>
          <a:xfrm>
            <a:off x="10379709" y="6346342"/>
            <a:ext cx="26035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K5</a:t>
            </a:r>
            <a:endParaRPr sz="1800" b="0" i="0" u="none" strike="noStrike" cap="none">
              <a:solidFill>
                <a:srgbClr val="000000"/>
              </a:solidFill>
              <a:latin typeface="Calibri"/>
              <a:ea typeface="Calibri"/>
              <a:cs typeface="Calibri"/>
              <a:sym typeface="Calibri"/>
            </a:endParaRPr>
          </a:p>
        </p:txBody>
      </p:sp>
      <p:grpSp>
        <p:nvGrpSpPr>
          <p:cNvPr id="89" name="Google Shape;89;p3"/>
          <p:cNvGrpSpPr/>
          <p:nvPr/>
        </p:nvGrpSpPr>
        <p:grpSpPr>
          <a:xfrm>
            <a:off x="7084821" y="4408678"/>
            <a:ext cx="1935987" cy="1451356"/>
            <a:chOff x="7084821" y="4408678"/>
            <a:chExt cx="1935987" cy="1451356"/>
          </a:xfrm>
        </p:grpSpPr>
        <p:sp>
          <p:nvSpPr>
            <p:cNvPr id="90" name="Google Shape;90;p3"/>
            <p:cNvSpPr/>
            <p:nvPr/>
          </p:nvSpPr>
          <p:spPr>
            <a:xfrm>
              <a:off x="7146035" y="4415028"/>
              <a:ext cx="1824989" cy="1363345"/>
            </a:xfrm>
            <a:custGeom>
              <a:avLst/>
              <a:gdLst/>
              <a:ahLst/>
              <a:cxnLst/>
              <a:rect l="l" t="t" r="r" b="b"/>
              <a:pathLst>
                <a:path w="1824990" h="1363345" extrusionOk="0">
                  <a:moveTo>
                    <a:pt x="868172" y="45720"/>
                  </a:moveTo>
                  <a:lnTo>
                    <a:pt x="0" y="1343190"/>
                  </a:lnTo>
                </a:path>
                <a:path w="1824990" h="1363345" extrusionOk="0">
                  <a:moveTo>
                    <a:pt x="868680" y="0"/>
                  </a:moveTo>
                  <a:lnTo>
                    <a:pt x="1824736" y="1342872"/>
                  </a:lnTo>
                </a:path>
                <a:path w="1824990" h="1363345" extrusionOk="0">
                  <a:moveTo>
                    <a:pt x="0" y="1362456"/>
                  </a:moveTo>
                  <a:lnTo>
                    <a:pt x="1769237" y="1362456"/>
                  </a:lnTo>
                </a:path>
                <a:path w="1824990" h="1363345" extrusionOk="0">
                  <a:moveTo>
                    <a:pt x="868680" y="0"/>
                  </a:moveTo>
                  <a:lnTo>
                    <a:pt x="868680" y="903986"/>
                  </a:lnTo>
                </a:path>
                <a:path w="1824990" h="1363345" extrusionOk="0">
                  <a:moveTo>
                    <a:pt x="868172" y="914400"/>
                  </a:moveTo>
                  <a:lnTo>
                    <a:pt x="0" y="1362786"/>
                  </a:lnTo>
                </a:path>
                <a:path w="1824990" h="1363345" extrusionOk="0">
                  <a:moveTo>
                    <a:pt x="868680" y="905256"/>
                  </a:moveTo>
                  <a:lnTo>
                    <a:pt x="1769745" y="1363192"/>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91" name="Google Shape;91;p3"/>
            <p:cNvPicPr preferRelativeResize="0"/>
            <p:nvPr/>
          </p:nvPicPr>
          <p:blipFill rotWithShape="1">
            <a:blip r:embed="rId4">
              <a:alphaModFix/>
            </a:blip>
            <a:srcRect/>
            <a:stretch/>
          </p:blipFill>
          <p:spPr>
            <a:xfrm>
              <a:off x="7919973" y="4408678"/>
              <a:ext cx="177292" cy="143764"/>
            </a:xfrm>
            <a:prstGeom prst="rect">
              <a:avLst/>
            </a:prstGeom>
            <a:noFill/>
            <a:ln>
              <a:noFill/>
            </a:ln>
          </p:spPr>
        </p:pic>
        <p:pic>
          <p:nvPicPr>
            <p:cNvPr id="92" name="Google Shape;92;p3"/>
            <p:cNvPicPr preferRelativeResize="0"/>
            <p:nvPr/>
          </p:nvPicPr>
          <p:blipFill rotWithShape="1">
            <a:blip r:embed="rId4">
              <a:alphaModFix/>
            </a:blip>
            <a:srcRect/>
            <a:stretch/>
          </p:blipFill>
          <p:spPr>
            <a:xfrm>
              <a:off x="7942833" y="5248402"/>
              <a:ext cx="177292" cy="143763"/>
            </a:xfrm>
            <a:prstGeom prst="rect">
              <a:avLst/>
            </a:prstGeom>
            <a:noFill/>
            <a:ln>
              <a:noFill/>
            </a:ln>
          </p:spPr>
        </p:pic>
        <p:pic>
          <p:nvPicPr>
            <p:cNvPr id="93" name="Google Shape;93;p3"/>
            <p:cNvPicPr preferRelativeResize="0"/>
            <p:nvPr/>
          </p:nvPicPr>
          <p:blipFill rotWithShape="1">
            <a:blip r:embed="rId4">
              <a:alphaModFix/>
            </a:blip>
            <a:srcRect/>
            <a:stretch/>
          </p:blipFill>
          <p:spPr>
            <a:xfrm>
              <a:off x="8843517" y="5716270"/>
              <a:ext cx="177291" cy="143764"/>
            </a:xfrm>
            <a:prstGeom prst="rect">
              <a:avLst/>
            </a:prstGeom>
            <a:noFill/>
            <a:ln>
              <a:noFill/>
            </a:ln>
          </p:spPr>
        </p:pic>
        <p:pic>
          <p:nvPicPr>
            <p:cNvPr id="94" name="Google Shape;94;p3"/>
            <p:cNvPicPr preferRelativeResize="0"/>
            <p:nvPr/>
          </p:nvPicPr>
          <p:blipFill rotWithShape="1">
            <a:blip r:embed="rId4">
              <a:alphaModFix/>
            </a:blip>
            <a:srcRect/>
            <a:stretch/>
          </p:blipFill>
          <p:spPr>
            <a:xfrm>
              <a:off x="7084821" y="5687314"/>
              <a:ext cx="177292" cy="143764"/>
            </a:xfrm>
            <a:prstGeom prst="rect">
              <a:avLst/>
            </a:prstGeom>
            <a:noFill/>
            <a:ln>
              <a:noFill/>
            </a:ln>
          </p:spPr>
        </p:pic>
      </p:grpSp>
      <p:pic>
        <p:nvPicPr>
          <p:cNvPr id="95" name="Google Shape;95;p3"/>
          <p:cNvPicPr preferRelativeResize="0"/>
          <p:nvPr/>
        </p:nvPicPr>
        <p:blipFill rotWithShape="1">
          <a:blip r:embed="rId5">
            <a:alphaModFix/>
          </a:blip>
          <a:srcRect t="4970"/>
          <a:stretch/>
        </p:blipFill>
        <p:spPr>
          <a:xfrm>
            <a:off x="10882725" y="0"/>
            <a:ext cx="1309275" cy="1681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7"/>
                                        </p:tgtEl>
                                        <p:attrNameLst>
                                          <p:attrName>style.visibility</p:attrName>
                                        </p:attrNameLst>
                                      </p:cBhvr>
                                      <p:to>
                                        <p:strVal val="visible"/>
                                      </p:to>
                                    </p:set>
                                    <p:animEffect transition="in" filter="fade">
                                      <p:cBhvr>
                                        <p:cTn id="23"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99"/>
        <p:cNvGrpSpPr/>
        <p:nvPr/>
      </p:nvGrpSpPr>
      <p:grpSpPr>
        <a:xfrm>
          <a:off x="0" y="0"/>
          <a:ext cx="0" cy="0"/>
          <a:chOff x="0" y="0"/>
          <a:chExt cx="0" cy="0"/>
        </a:xfrm>
      </p:grpSpPr>
      <p:sp>
        <p:nvSpPr>
          <p:cNvPr id="100" name="Google Shape;100;p4"/>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101" name="Google Shape;101;p4"/>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02" name="Google Shape;102;p4"/>
          <p:cNvGrpSpPr/>
          <p:nvPr/>
        </p:nvGrpSpPr>
        <p:grpSpPr>
          <a:xfrm>
            <a:off x="1441450" y="3786885"/>
            <a:ext cx="2108199" cy="1963420"/>
            <a:chOff x="1441450" y="3786885"/>
            <a:chExt cx="2108199" cy="1963420"/>
          </a:xfrm>
        </p:grpSpPr>
        <p:sp>
          <p:nvSpPr>
            <p:cNvPr id="103" name="Google Shape;103;p4"/>
            <p:cNvSpPr/>
            <p:nvPr/>
          </p:nvSpPr>
          <p:spPr>
            <a:xfrm>
              <a:off x="1507235" y="3793235"/>
              <a:ext cx="1988185" cy="1848485"/>
            </a:xfrm>
            <a:custGeom>
              <a:avLst/>
              <a:gdLst/>
              <a:ahLst/>
              <a:cxnLst/>
              <a:rect l="l" t="t" r="r" b="b"/>
              <a:pathLst>
                <a:path w="1988185" h="1848485" extrusionOk="0">
                  <a:moveTo>
                    <a:pt x="946022" y="60959"/>
                  </a:moveTo>
                  <a:lnTo>
                    <a:pt x="0" y="1821116"/>
                  </a:lnTo>
                </a:path>
                <a:path w="1988185" h="1848485" extrusionOk="0">
                  <a:moveTo>
                    <a:pt x="946403" y="0"/>
                  </a:moveTo>
                  <a:lnTo>
                    <a:pt x="1988185" y="1821751"/>
                  </a:lnTo>
                </a:path>
                <a:path w="1988185" h="1848485" extrusionOk="0">
                  <a:moveTo>
                    <a:pt x="0" y="1847088"/>
                  </a:moveTo>
                  <a:lnTo>
                    <a:pt x="1927860" y="1847088"/>
                  </a:lnTo>
                </a:path>
                <a:path w="1988185" h="1848485" extrusionOk="0">
                  <a:moveTo>
                    <a:pt x="946403" y="0"/>
                  </a:moveTo>
                  <a:lnTo>
                    <a:pt x="946403" y="1226439"/>
                  </a:lnTo>
                </a:path>
                <a:path w="1988185" h="1848485" extrusionOk="0">
                  <a:moveTo>
                    <a:pt x="946022" y="1239012"/>
                  </a:moveTo>
                  <a:lnTo>
                    <a:pt x="0" y="1847303"/>
                  </a:lnTo>
                </a:path>
                <a:path w="1988185" h="1848485" extrusionOk="0">
                  <a:moveTo>
                    <a:pt x="946403" y="1226820"/>
                  </a:moveTo>
                  <a:lnTo>
                    <a:pt x="1928240" y="1848053"/>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04" name="Google Shape;104;p4"/>
            <p:cNvPicPr preferRelativeResize="0"/>
            <p:nvPr/>
          </p:nvPicPr>
          <p:blipFill rotWithShape="1">
            <a:blip r:embed="rId3">
              <a:alphaModFix/>
            </a:blip>
            <a:srcRect/>
            <a:stretch/>
          </p:blipFill>
          <p:spPr>
            <a:xfrm>
              <a:off x="2351277" y="3786885"/>
              <a:ext cx="192532" cy="191007"/>
            </a:xfrm>
            <a:prstGeom prst="rect">
              <a:avLst/>
            </a:prstGeom>
            <a:noFill/>
            <a:ln>
              <a:noFill/>
            </a:ln>
          </p:spPr>
        </p:pic>
        <p:pic>
          <p:nvPicPr>
            <p:cNvPr id="105" name="Google Shape;105;p4"/>
            <p:cNvPicPr preferRelativeResize="0"/>
            <p:nvPr/>
          </p:nvPicPr>
          <p:blipFill rotWithShape="1">
            <a:blip r:embed="rId3">
              <a:alphaModFix/>
            </a:blip>
            <a:srcRect/>
            <a:stretch/>
          </p:blipFill>
          <p:spPr>
            <a:xfrm>
              <a:off x="2375661" y="4925313"/>
              <a:ext cx="192531" cy="191008"/>
            </a:xfrm>
            <a:prstGeom prst="rect">
              <a:avLst/>
            </a:prstGeom>
            <a:noFill/>
            <a:ln>
              <a:noFill/>
            </a:ln>
          </p:spPr>
        </p:pic>
        <p:pic>
          <p:nvPicPr>
            <p:cNvPr id="106" name="Google Shape;106;p4"/>
            <p:cNvPicPr preferRelativeResize="0"/>
            <p:nvPr/>
          </p:nvPicPr>
          <p:blipFill rotWithShape="1">
            <a:blip r:embed="rId4">
              <a:alphaModFix/>
            </a:blip>
            <a:srcRect/>
            <a:stretch/>
          </p:blipFill>
          <p:spPr>
            <a:xfrm>
              <a:off x="3357117" y="5559297"/>
              <a:ext cx="192532" cy="191008"/>
            </a:xfrm>
            <a:prstGeom prst="rect">
              <a:avLst/>
            </a:prstGeom>
            <a:noFill/>
            <a:ln>
              <a:noFill/>
            </a:ln>
          </p:spPr>
        </p:pic>
        <p:pic>
          <p:nvPicPr>
            <p:cNvPr id="107" name="Google Shape;107;p4"/>
            <p:cNvPicPr preferRelativeResize="0"/>
            <p:nvPr/>
          </p:nvPicPr>
          <p:blipFill rotWithShape="1">
            <a:blip r:embed="rId5">
              <a:alphaModFix/>
            </a:blip>
            <a:srcRect/>
            <a:stretch/>
          </p:blipFill>
          <p:spPr>
            <a:xfrm>
              <a:off x="1441450" y="5521197"/>
              <a:ext cx="192531" cy="191008"/>
            </a:xfrm>
            <a:prstGeom prst="rect">
              <a:avLst/>
            </a:prstGeom>
            <a:noFill/>
            <a:ln>
              <a:noFill/>
            </a:ln>
          </p:spPr>
        </p:pic>
      </p:grpSp>
      <p:grpSp>
        <p:nvGrpSpPr>
          <p:cNvPr id="108" name="Google Shape;108;p4"/>
          <p:cNvGrpSpPr/>
          <p:nvPr/>
        </p:nvGrpSpPr>
        <p:grpSpPr>
          <a:xfrm>
            <a:off x="5256021" y="3617721"/>
            <a:ext cx="2294128" cy="1929891"/>
            <a:chOff x="5256021" y="3617721"/>
            <a:chExt cx="2294128" cy="1929891"/>
          </a:xfrm>
        </p:grpSpPr>
        <p:sp>
          <p:nvSpPr>
            <p:cNvPr id="109" name="Google Shape;109;p4"/>
            <p:cNvSpPr/>
            <p:nvPr/>
          </p:nvSpPr>
          <p:spPr>
            <a:xfrm>
              <a:off x="5327903" y="3624071"/>
              <a:ext cx="2164715" cy="1816100"/>
            </a:xfrm>
            <a:custGeom>
              <a:avLst/>
              <a:gdLst/>
              <a:ahLst/>
              <a:cxnLst/>
              <a:rect l="l" t="t" r="r" b="b"/>
              <a:pathLst>
                <a:path w="2164715" h="1816100" extrusionOk="0">
                  <a:moveTo>
                    <a:pt x="1029843" y="60959"/>
                  </a:moveTo>
                  <a:lnTo>
                    <a:pt x="0" y="1790700"/>
                  </a:lnTo>
                </a:path>
                <a:path w="2164715" h="1816100" extrusionOk="0">
                  <a:moveTo>
                    <a:pt x="1030224" y="0"/>
                  </a:moveTo>
                  <a:lnTo>
                    <a:pt x="2164334" y="1790318"/>
                  </a:lnTo>
                </a:path>
                <a:path w="2164715" h="1816100" extrusionOk="0">
                  <a:moveTo>
                    <a:pt x="0" y="1815083"/>
                  </a:moveTo>
                  <a:lnTo>
                    <a:pt x="2098675" y="1815083"/>
                  </a:lnTo>
                </a:path>
                <a:path w="2164715" h="1816100" extrusionOk="0">
                  <a:moveTo>
                    <a:pt x="1030224" y="0"/>
                  </a:moveTo>
                  <a:lnTo>
                    <a:pt x="1030224" y="1205229"/>
                  </a:lnTo>
                </a:path>
                <a:path w="2164715" h="1816100" extrusionOk="0">
                  <a:moveTo>
                    <a:pt x="1029843" y="1217676"/>
                  </a:moveTo>
                  <a:lnTo>
                    <a:pt x="0" y="1815464"/>
                  </a:lnTo>
                </a:path>
                <a:path w="2164715" h="1816100" extrusionOk="0">
                  <a:moveTo>
                    <a:pt x="1030224" y="1205483"/>
                  </a:moveTo>
                  <a:lnTo>
                    <a:pt x="2099182" y="1815972"/>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10" name="Google Shape;110;p4"/>
            <p:cNvPicPr preferRelativeResize="0"/>
            <p:nvPr/>
          </p:nvPicPr>
          <p:blipFill rotWithShape="1">
            <a:blip r:embed="rId6">
              <a:alphaModFix/>
            </a:blip>
            <a:srcRect/>
            <a:stretch/>
          </p:blipFill>
          <p:spPr>
            <a:xfrm>
              <a:off x="6246621" y="3617721"/>
              <a:ext cx="207772" cy="187959"/>
            </a:xfrm>
            <a:prstGeom prst="rect">
              <a:avLst/>
            </a:prstGeom>
            <a:noFill/>
            <a:ln>
              <a:noFill/>
            </a:ln>
          </p:spPr>
        </p:pic>
        <p:pic>
          <p:nvPicPr>
            <p:cNvPr id="111" name="Google Shape;111;p4"/>
            <p:cNvPicPr preferRelativeResize="0"/>
            <p:nvPr/>
          </p:nvPicPr>
          <p:blipFill rotWithShape="1">
            <a:blip r:embed="rId7">
              <a:alphaModFix/>
            </a:blip>
            <a:srcRect/>
            <a:stretch/>
          </p:blipFill>
          <p:spPr>
            <a:xfrm>
              <a:off x="6272529" y="4736337"/>
              <a:ext cx="209296" cy="187960"/>
            </a:xfrm>
            <a:prstGeom prst="rect">
              <a:avLst/>
            </a:prstGeom>
            <a:noFill/>
            <a:ln>
              <a:noFill/>
            </a:ln>
          </p:spPr>
        </p:pic>
        <p:pic>
          <p:nvPicPr>
            <p:cNvPr id="112" name="Google Shape;112;p4"/>
            <p:cNvPicPr preferRelativeResize="0"/>
            <p:nvPr/>
          </p:nvPicPr>
          <p:blipFill rotWithShape="1">
            <a:blip r:embed="rId8">
              <a:alphaModFix/>
            </a:blip>
            <a:srcRect/>
            <a:stretch/>
          </p:blipFill>
          <p:spPr>
            <a:xfrm>
              <a:off x="7342377" y="5359653"/>
              <a:ext cx="207772" cy="187959"/>
            </a:xfrm>
            <a:prstGeom prst="rect">
              <a:avLst/>
            </a:prstGeom>
            <a:noFill/>
            <a:ln>
              <a:noFill/>
            </a:ln>
          </p:spPr>
        </p:pic>
        <p:pic>
          <p:nvPicPr>
            <p:cNvPr id="113" name="Google Shape;113;p4"/>
            <p:cNvPicPr preferRelativeResize="0"/>
            <p:nvPr/>
          </p:nvPicPr>
          <p:blipFill rotWithShape="1">
            <a:blip r:embed="rId8">
              <a:alphaModFix/>
            </a:blip>
            <a:srcRect/>
            <a:stretch/>
          </p:blipFill>
          <p:spPr>
            <a:xfrm>
              <a:off x="5256021" y="5321553"/>
              <a:ext cx="207772" cy="187959"/>
            </a:xfrm>
            <a:prstGeom prst="rect">
              <a:avLst/>
            </a:prstGeom>
            <a:noFill/>
            <a:ln>
              <a:noFill/>
            </a:ln>
          </p:spPr>
        </p:pic>
        <p:pic>
          <p:nvPicPr>
            <p:cNvPr id="114" name="Google Shape;114;p4"/>
            <p:cNvPicPr preferRelativeResize="0"/>
            <p:nvPr/>
          </p:nvPicPr>
          <p:blipFill rotWithShape="1">
            <a:blip r:embed="rId3">
              <a:alphaModFix/>
            </a:blip>
            <a:srcRect/>
            <a:stretch/>
          </p:blipFill>
          <p:spPr>
            <a:xfrm>
              <a:off x="6266433" y="4215129"/>
              <a:ext cx="192531" cy="191007"/>
            </a:xfrm>
            <a:prstGeom prst="rect">
              <a:avLst/>
            </a:prstGeom>
            <a:noFill/>
            <a:ln>
              <a:noFill/>
            </a:ln>
          </p:spPr>
        </p:pic>
      </p:grpSp>
      <p:sp>
        <p:nvSpPr>
          <p:cNvPr id="115" name="Google Shape;115;p4"/>
          <p:cNvSpPr txBox="1"/>
          <p:nvPr/>
        </p:nvSpPr>
        <p:spPr>
          <a:xfrm>
            <a:off x="211632" y="1216280"/>
            <a:ext cx="9863455" cy="3381305"/>
          </a:xfrm>
          <a:prstGeom prst="rect">
            <a:avLst/>
          </a:prstGeom>
          <a:noFill/>
          <a:ln>
            <a:noFill/>
          </a:ln>
        </p:spPr>
        <p:txBody>
          <a:bodyPr spcFirstLastPara="1" wrap="square" lIns="0" tIns="122550" rIns="0" bIns="0" anchor="t" anchorCtr="0">
            <a:spAutoFit/>
          </a:bodyPr>
          <a:lstStyle/>
          <a:p>
            <a:pPr marL="12700" marR="0" lvl="0" indent="0" algn="just" rtl="0">
              <a:lnSpc>
                <a:spcPct val="100000"/>
              </a:lnSpc>
              <a:spcBef>
                <a:spcPts val="0"/>
              </a:spcBef>
              <a:spcAft>
                <a:spcPts val="0"/>
              </a:spcAft>
              <a:buClr>
                <a:srgbClr val="000000"/>
              </a:buClr>
              <a:buSzPts val="2800"/>
              <a:buFont typeface="Arial"/>
              <a:buNone/>
            </a:pPr>
            <a:r>
              <a:rPr lang="en-US" sz="2800" b="1" i="0" u="none" strike="noStrike" cap="none" dirty="0">
                <a:solidFill>
                  <a:schemeClr val="tx1"/>
                </a:solidFill>
                <a:latin typeface="Calibri"/>
                <a:ea typeface="Calibri"/>
                <a:cs typeface="Calibri"/>
                <a:sym typeface="Calibri"/>
              </a:rPr>
              <a:t>Homeomorphic Graph</a:t>
            </a:r>
            <a:endParaRPr sz="2800" b="0" i="0" u="none" strike="noStrike" cap="none" dirty="0">
              <a:solidFill>
                <a:schemeClr val="tx1"/>
              </a:solidFill>
              <a:latin typeface="Calibri"/>
              <a:ea typeface="Calibri"/>
              <a:cs typeface="Calibri"/>
              <a:sym typeface="Calibri"/>
            </a:endParaRPr>
          </a:p>
          <a:p>
            <a:pPr marL="241300" marR="5080" lvl="0" indent="-228600" algn="just" rtl="0">
              <a:lnSpc>
                <a:spcPct val="107916"/>
              </a:lnSpc>
              <a:spcBef>
                <a:spcPts val="1080"/>
              </a:spcBef>
              <a:spcAft>
                <a:spcPts val="0"/>
              </a:spcAft>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Two graphs G1 and G2 are </a:t>
            </a:r>
            <a:r>
              <a:rPr lang="en-US" sz="2400" b="0" i="0" u="none" strike="noStrike" cap="none" dirty="0" err="1">
                <a:solidFill>
                  <a:schemeClr val="tx1"/>
                </a:solidFill>
                <a:latin typeface="Calibri"/>
                <a:ea typeface="Calibri"/>
                <a:cs typeface="Calibri"/>
                <a:sym typeface="Calibri"/>
              </a:rPr>
              <a:t>stb</a:t>
            </a:r>
            <a:r>
              <a:rPr lang="en-US" sz="2400" b="0" i="0" u="none" strike="noStrike" cap="none" dirty="0">
                <a:solidFill>
                  <a:schemeClr val="tx1"/>
                </a:solidFill>
                <a:latin typeface="Calibri"/>
                <a:ea typeface="Calibri"/>
                <a:cs typeface="Calibri"/>
                <a:sym typeface="Calibri"/>
              </a:rPr>
              <a:t> homeomorphic if one of these can be  obtained from the other by the process of </a:t>
            </a:r>
          </a:p>
          <a:p>
            <a:pPr marL="241300" marR="5080" lvl="2" indent="-228600" algn="just">
              <a:lnSpc>
                <a:spcPct val="107916"/>
              </a:lnSpc>
              <a:spcBef>
                <a:spcPts val="1080"/>
              </a:spcBef>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(a) insertion of new vertices (of  degree </a:t>
            </a:r>
            <a:r>
              <a:rPr lang="en-US" sz="2400" dirty="0">
                <a:solidFill>
                  <a:schemeClr val="tx1"/>
                </a:solidFill>
                <a:latin typeface="Calibri"/>
                <a:ea typeface="Calibri"/>
                <a:cs typeface="Calibri"/>
                <a:sym typeface="Calibri"/>
              </a:rPr>
              <a:t>2</a:t>
            </a:r>
            <a:r>
              <a:rPr lang="en-US" sz="2400" b="0" i="0" u="none" strike="noStrike" cap="none" dirty="0">
                <a:solidFill>
                  <a:schemeClr val="tx1"/>
                </a:solidFill>
                <a:latin typeface="Calibri"/>
                <a:ea typeface="Calibri"/>
                <a:cs typeface="Calibri"/>
                <a:sym typeface="Calibri"/>
              </a:rPr>
              <a:t>) into its edges </a:t>
            </a:r>
          </a:p>
          <a:p>
            <a:pPr marL="241300" marR="5080" lvl="2" indent="-228600" algn="just">
              <a:lnSpc>
                <a:spcPct val="107916"/>
              </a:lnSpc>
              <a:spcBef>
                <a:spcPts val="1080"/>
              </a:spcBef>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(b) merging of adjacent edges.</a:t>
            </a:r>
            <a:endParaRPr sz="2400" b="0" i="0" u="none" strike="noStrike" cap="none" dirty="0">
              <a:solidFill>
                <a:schemeClr val="tx1"/>
              </a:solidFill>
              <a:latin typeface="Calibri"/>
              <a:ea typeface="Calibri"/>
              <a:cs typeface="Calibri"/>
              <a:sym typeface="Calibri"/>
            </a:endParaRPr>
          </a:p>
          <a:p>
            <a:pPr marL="0" marR="0" lvl="0" indent="0" algn="l" rtl="0">
              <a:lnSpc>
                <a:spcPct val="100000"/>
              </a:lnSpc>
              <a:spcBef>
                <a:spcPts val="20"/>
              </a:spcBef>
              <a:spcAft>
                <a:spcPts val="0"/>
              </a:spcAft>
              <a:buClr>
                <a:srgbClr val="000000"/>
              </a:buClr>
              <a:buSzPts val="3450"/>
              <a:buFont typeface="Arial"/>
              <a:buNone/>
            </a:pPr>
            <a:endParaRPr sz="3450" b="0" i="0" u="none" strike="noStrike" cap="none" dirty="0">
              <a:solidFill>
                <a:srgbClr val="000000"/>
              </a:solidFill>
              <a:latin typeface="Calibri"/>
              <a:ea typeface="Calibri"/>
              <a:cs typeface="Calibri"/>
              <a:sym typeface="Calibri"/>
            </a:endParaRPr>
          </a:p>
          <a:p>
            <a:pPr marL="2365375"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A</a:t>
            </a:r>
            <a:endParaRPr sz="1800" b="0" i="0" u="none" strike="noStrike" cap="none" dirty="0">
              <a:solidFill>
                <a:srgbClr val="000000"/>
              </a:solidFill>
              <a:latin typeface="Calibri"/>
              <a:ea typeface="Calibri"/>
              <a:cs typeface="Calibri"/>
              <a:sym typeface="Calibri"/>
            </a:endParaRPr>
          </a:p>
        </p:txBody>
      </p:sp>
      <p:sp>
        <p:nvSpPr>
          <p:cNvPr id="116" name="Google Shape;116;p4"/>
          <p:cNvSpPr txBox="1"/>
          <p:nvPr/>
        </p:nvSpPr>
        <p:spPr>
          <a:xfrm>
            <a:off x="3679063" y="5521858"/>
            <a:ext cx="15049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B</a:t>
            </a:r>
            <a:endParaRPr sz="1800" b="0" i="0" u="none" strike="noStrike" cap="none">
              <a:solidFill>
                <a:srgbClr val="000000"/>
              </a:solidFill>
              <a:latin typeface="Calibri"/>
              <a:ea typeface="Calibri"/>
              <a:cs typeface="Calibri"/>
              <a:sym typeface="Calibri"/>
            </a:endParaRPr>
          </a:p>
        </p:txBody>
      </p:sp>
      <p:sp>
        <p:nvSpPr>
          <p:cNvPr id="117" name="Google Shape;117;p4"/>
          <p:cNvSpPr txBox="1"/>
          <p:nvPr/>
        </p:nvSpPr>
        <p:spPr>
          <a:xfrm>
            <a:off x="1365630" y="5697423"/>
            <a:ext cx="1473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C</a:t>
            </a:r>
            <a:endParaRPr sz="1800" b="0" i="0" u="none" strike="noStrike" cap="none">
              <a:solidFill>
                <a:srgbClr val="000000"/>
              </a:solidFill>
              <a:latin typeface="Calibri"/>
              <a:ea typeface="Calibri"/>
              <a:cs typeface="Calibri"/>
              <a:sym typeface="Calibri"/>
            </a:endParaRPr>
          </a:p>
        </p:txBody>
      </p:sp>
      <p:sp>
        <p:nvSpPr>
          <p:cNvPr id="118" name="Google Shape;118;p4"/>
          <p:cNvSpPr txBox="1"/>
          <p:nvPr/>
        </p:nvSpPr>
        <p:spPr>
          <a:xfrm>
            <a:off x="2406903" y="5209157"/>
            <a:ext cx="16637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D</a:t>
            </a:r>
            <a:endParaRPr sz="1800" b="0" i="0" u="none" strike="noStrike" cap="none">
              <a:solidFill>
                <a:srgbClr val="000000"/>
              </a:solidFill>
              <a:latin typeface="Calibri"/>
              <a:ea typeface="Calibri"/>
              <a:cs typeface="Calibri"/>
              <a:sym typeface="Calibri"/>
            </a:endParaRPr>
          </a:p>
        </p:txBody>
      </p:sp>
      <p:pic>
        <p:nvPicPr>
          <p:cNvPr id="119" name="Google Shape;119;p4"/>
          <p:cNvPicPr preferRelativeResize="0"/>
          <p:nvPr/>
        </p:nvPicPr>
        <p:blipFill rotWithShape="1">
          <a:blip r:embed="rId9">
            <a:alphaModFix/>
          </a:blip>
          <a:srcRect t="4970"/>
          <a:stretch/>
        </p:blipFill>
        <p:spPr>
          <a:xfrm>
            <a:off x="10882725" y="0"/>
            <a:ext cx="1309275" cy="1681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99"/>
        <p:cNvGrpSpPr/>
        <p:nvPr/>
      </p:nvGrpSpPr>
      <p:grpSpPr>
        <a:xfrm>
          <a:off x="0" y="0"/>
          <a:ext cx="0" cy="0"/>
          <a:chOff x="0" y="0"/>
          <a:chExt cx="0" cy="0"/>
        </a:xfrm>
      </p:grpSpPr>
      <p:sp>
        <p:nvSpPr>
          <p:cNvPr id="100" name="Google Shape;100;p4"/>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101" name="Google Shape;101;p4"/>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5" name="Google Shape;115;p4"/>
          <p:cNvSpPr txBox="1"/>
          <p:nvPr/>
        </p:nvSpPr>
        <p:spPr>
          <a:xfrm>
            <a:off x="211632" y="1216280"/>
            <a:ext cx="9863455" cy="3381305"/>
          </a:xfrm>
          <a:prstGeom prst="rect">
            <a:avLst/>
          </a:prstGeom>
          <a:noFill/>
          <a:ln>
            <a:noFill/>
          </a:ln>
        </p:spPr>
        <p:txBody>
          <a:bodyPr spcFirstLastPara="1" wrap="square" lIns="0" tIns="122550" rIns="0" bIns="0" anchor="t" anchorCtr="0">
            <a:spAutoFit/>
          </a:bodyPr>
          <a:lstStyle/>
          <a:p>
            <a:pPr marL="12700" marR="0" lvl="0" indent="0" algn="just" rtl="0">
              <a:lnSpc>
                <a:spcPct val="100000"/>
              </a:lnSpc>
              <a:spcBef>
                <a:spcPts val="0"/>
              </a:spcBef>
              <a:spcAft>
                <a:spcPts val="0"/>
              </a:spcAft>
              <a:buClr>
                <a:srgbClr val="000000"/>
              </a:buClr>
              <a:buSzPts val="2800"/>
              <a:buFont typeface="Arial"/>
              <a:buNone/>
            </a:pPr>
            <a:r>
              <a:rPr lang="en-US" sz="2800" b="1" i="0" u="none" strike="noStrike" cap="none" dirty="0">
                <a:solidFill>
                  <a:schemeClr val="tx1"/>
                </a:solidFill>
                <a:latin typeface="Calibri"/>
                <a:ea typeface="Calibri"/>
                <a:cs typeface="Calibri"/>
                <a:sym typeface="Calibri"/>
              </a:rPr>
              <a:t>Homeomorphic Graph</a:t>
            </a:r>
            <a:endParaRPr sz="2800" b="0" i="0" u="none" strike="noStrike" cap="none" dirty="0">
              <a:solidFill>
                <a:schemeClr val="tx1"/>
              </a:solidFill>
              <a:latin typeface="Calibri"/>
              <a:ea typeface="Calibri"/>
              <a:cs typeface="Calibri"/>
              <a:sym typeface="Calibri"/>
            </a:endParaRPr>
          </a:p>
          <a:p>
            <a:pPr marL="241300" marR="5080" lvl="0" indent="-228600" algn="just" rtl="0">
              <a:lnSpc>
                <a:spcPct val="107916"/>
              </a:lnSpc>
              <a:spcBef>
                <a:spcPts val="1080"/>
              </a:spcBef>
              <a:spcAft>
                <a:spcPts val="0"/>
              </a:spcAft>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Two graphs G1 and G2 are </a:t>
            </a:r>
            <a:r>
              <a:rPr lang="en-US" sz="2400" b="0" i="0" u="none" strike="noStrike" cap="none" dirty="0" err="1">
                <a:solidFill>
                  <a:schemeClr val="tx1"/>
                </a:solidFill>
                <a:latin typeface="Calibri"/>
                <a:ea typeface="Calibri"/>
                <a:cs typeface="Calibri"/>
                <a:sym typeface="Calibri"/>
              </a:rPr>
              <a:t>stb</a:t>
            </a:r>
            <a:r>
              <a:rPr lang="en-US" sz="2400" b="0" i="0" u="none" strike="noStrike" cap="none" dirty="0">
                <a:solidFill>
                  <a:schemeClr val="tx1"/>
                </a:solidFill>
                <a:latin typeface="Calibri"/>
                <a:ea typeface="Calibri"/>
                <a:cs typeface="Calibri"/>
                <a:sym typeface="Calibri"/>
              </a:rPr>
              <a:t> homeomorphic if one of these can be  obtained from the other by the process of </a:t>
            </a:r>
          </a:p>
          <a:p>
            <a:pPr marL="241300" marR="5080" lvl="2" indent="-228600" algn="just">
              <a:lnSpc>
                <a:spcPct val="107916"/>
              </a:lnSpc>
              <a:spcBef>
                <a:spcPts val="1080"/>
              </a:spcBef>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(a) insertion of new vertices of  degree two into its edges </a:t>
            </a:r>
          </a:p>
          <a:p>
            <a:pPr marL="241300" marR="5080" lvl="2" indent="-228600" algn="just">
              <a:lnSpc>
                <a:spcPct val="107916"/>
              </a:lnSpc>
              <a:spcBef>
                <a:spcPts val="1080"/>
              </a:spcBef>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(b) merging of adjacent edges.</a:t>
            </a:r>
            <a:endParaRPr sz="2400" b="0" i="0" u="none" strike="noStrike" cap="none" dirty="0">
              <a:solidFill>
                <a:schemeClr val="tx1"/>
              </a:solidFill>
              <a:latin typeface="Calibri"/>
              <a:ea typeface="Calibri"/>
              <a:cs typeface="Calibri"/>
              <a:sym typeface="Calibri"/>
            </a:endParaRPr>
          </a:p>
          <a:p>
            <a:pPr marL="0" marR="0" lvl="0" indent="0" algn="l" rtl="0">
              <a:lnSpc>
                <a:spcPct val="100000"/>
              </a:lnSpc>
              <a:spcBef>
                <a:spcPts val="20"/>
              </a:spcBef>
              <a:spcAft>
                <a:spcPts val="0"/>
              </a:spcAft>
              <a:buClr>
                <a:srgbClr val="000000"/>
              </a:buClr>
              <a:buSzPts val="3450"/>
              <a:buFont typeface="Arial"/>
              <a:buNone/>
            </a:pPr>
            <a:endParaRPr sz="3450" b="0" i="0" u="none" strike="noStrike" cap="none" dirty="0">
              <a:solidFill>
                <a:srgbClr val="000000"/>
              </a:solidFill>
              <a:latin typeface="Calibri"/>
              <a:ea typeface="Calibri"/>
              <a:cs typeface="Calibri"/>
              <a:sym typeface="Calibri"/>
            </a:endParaRPr>
          </a:p>
          <a:p>
            <a:pPr marL="2365375"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pic>
        <p:nvPicPr>
          <p:cNvPr id="119" name="Google Shape;119;p4"/>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2" name="Picture 1">
            <a:extLst>
              <a:ext uri="{FF2B5EF4-FFF2-40B4-BE49-F238E27FC236}">
                <a16:creationId xmlns:a16="http://schemas.microsoft.com/office/drawing/2014/main" id="{C1D1810D-D190-5F39-CD55-D51E72E700B9}"/>
              </a:ext>
            </a:extLst>
          </p:cNvPr>
          <p:cNvPicPr>
            <a:picLocks noChangeAspect="1"/>
          </p:cNvPicPr>
          <p:nvPr/>
        </p:nvPicPr>
        <p:blipFill>
          <a:blip r:embed="rId4"/>
          <a:stretch>
            <a:fillRect/>
          </a:stretch>
        </p:blipFill>
        <p:spPr>
          <a:xfrm>
            <a:off x="326572" y="3852211"/>
            <a:ext cx="6418588" cy="2655967"/>
          </a:xfrm>
          <a:prstGeom prst="rect">
            <a:avLst/>
          </a:prstGeom>
        </p:spPr>
      </p:pic>
      <p:sp>
        <p:nvSpPr>
          <p:cNvPr id="3" name="TextBox 2">
            <a:extLst>
              <a:ext uri="{FF2B5EF4-FFF2-40B4-BE49-F238E27FC236}">
                <a16:creationId xmlns:a16="http://schemas.microsoft.com/office/drawing/2014/main" id="{67DF016E-F083-2864-D814-43FB9F830DA5}"/>
              </a:ext>
            </a:extLst>
          </p:cNvPr>
          <p:cNvSpPr txBox="1"/>
          <p:nvPr/>
        </p:nvSpPr>
        <p:spPr>
          <a:xfrm>
            <a:off x="8090481" y="3239765"/>
            <a:ext cx="3709634" cy="2677656"/>
          </a:xfrm>
          <a:prstGeom prst="rect">
            <a:avLst/>
          </a:prstGeom>
          <a:noFill/>
        </p:spPr>
        <p:txBody>
          <a:bodyPr wrap="square" rtlCol="0">
            <a:spAutoFit/>
          </a:bodyPr>
          <a:lstStyle/>
          <a:p>
            <a:pPr algn="just"/>
            <a:r>
              <a:rPr lang="en-IN" sz="2400" dirty="0">
                <a:latin typeface="Calibri" panose="020F0502020204030204" pitchFamily="34" charset="0"/>
                <a:ea typeface="Calibri" panose="020F0502020204030204" pitchFamily="34" charset="0"/>
                <a:cs typeface="Calibri" panose="020F0502020204030204" pitchFamily="34" charset="0"/>
              </a:rPr>
              <a:t>A and B are </a:t>
            </a:r>
            <a:r>
              <a:rPr lang="en-IN" sz="2400" dirty="0" err="1">
                <a:solidFill>
                  <a:srgbClr val="3333FF"/>
                </a:solidFill>
                <a:latin typeface="Calibri" panose="020F0502020204030204" pitchFamily="34" charset="0"/>
                <a:ea typeface="Calibri" panose="020F0502020204030204" pitchFamily="34" charset="0"/>
                <a:cs typeface="Calibri" panose="020F0502020204030204" pitchFamily="34" charset="0"/>
              </a:rPr>
              <a:t>homeomorphic</a:t>
            </a:r>
            <a:endParaRPr lang="en-IN" sz="2400" dirty="0">
              <a:solidFill>
                <a:srgbClr val="3333FF"/>
              </a:solidFill>
              <a:latin typeface="Calibri" panose="020F0502020204030204" pitchFamily="34" charset="0"/>
              <a:ea typeface="Calibri" panose="020F0502020204030204" pitchFamily="34" charset="0"/>
              <a:cs typeface="Calibri" panose="020F0502020204030204" pitchFamily="34" charset="0"/>
            </a:endParaRPr>
          </a:p>
          <a:p>
            <a:pPr algn="just"/>
            <a:r>
              <a:rPr lang="en-IN" sz="2400" dirty="0">
                <a:latin typeface="Calibri" panose="020F0502020204030204" pitchFamily="34" charset="0"/>
                <a:ea typeface="Calibri" panose="020F0502020204030204" pitchFamily="34" charset="0"/>
                <a:cs typeface="Calibri" panose="020F0502020204030204" pitchFamily="34" charset="0"/>
              </a:rPr>
              <a:t>A and C are </a:t>
            </a:r>
            <a:r>
              <a:rPr lang="en-IN" sz="2400" dirty="0" err="1">
                <a:solidFill>
                  <a:srgbClr val="3333FF"/>
                </a:solidFill>
                <a:latin typeface="Calibri" panose="020F0502020204030204" pitchFamily="34" charset="0"/>
                <a:ea typeface="Calibri" panose="020F0502020204030204" pitchFamily="34" charset="0"/>
                <a:cs typeface="Calibri" panose="020F0502020204030204" pitchFamily="34" charset="0"/>
              </a:rPr>
              <a:t>homeomorphic</a:t>
            </a:r>
            <a:r>
              <a:rPr lang="en-IN" sz="2400" dirty="0">
                <a:solidFill>
                  <a:srgbClr val="3333FF"/>
                </a:solidFill>
                <a:latin typeface="Calibri" panose="020F0502020204030204" pitchFamily="34" charset="0"/>
                <a:ea typeface="Calibri" panose="020F0502020204030204" pitchFamily="34" charset="0"/>
                <a:cs typeface="Calibri" panose="020F0502020204030204" pitchFamily="34" charset="0"/>
              </a:rPr>
              <a:t> </a:t>
            </a:r>
          </a:p>
          <a:p>
            <a:pPr algn="just"/>
            <a:r>
              <a:rPr lang="en-IN" sz="2400" dirty="0">
                <a:latin typeface="Calibri" panose="020F0502020204030204" pitchFamily="34" charset="0"/>
                <a:ea typeface="Calibri" panose="020F0502020204030204" pitchFamily="34" charset="0"/>
                <a:cs typeface="Calibri" panose="020F0502020204030204" pitchFamily="34" charset="0"/>
              </a:rPr>
              <a:t>B and C are </a:t>
            </a:r>
            <a:r>
              <a:rPr lang="en-IN" sz="2400" dirty="0" err="1">
                <a:solidFill>
                  <a:srgbClr val="3333FF"/>
                </a:solidFill>
                <a:latin typeface="Calibri" panose="020F0502020204030204" pitchFamily="34" charset="0"/>
                <a:ea typeface="Calibri" panose="020F0502020204030204" pitchFamily="34" charset="0"/>
                <a:cs typeface="Calibri" panose="020F0502020204030204" pitchFamily="34" charset="0"/>
              </a:rPr>
              <a:t>homeomorphic</a:t>
            </a:r>
            <a:endParaRPr lang="en-IN" sz="2400" dirty="0">
              <a:solidFill>
                <a:srgbClr val="3333FF"/>
              </a:solidFill>
              <a:latin typeface="Calibri" panose="020F0502020204030204" pitchFamily="34" charset="0"/>
              <a:ea typeface="Calibri" panose="020F0502020204030204" pitchFamily="34" charset="0"/>
              <a:cs typeface="Calibri" panose="020F0502020204030204" pitchFamily="34" charset="0"/>
            </a:endParaRPr>
          </a:p>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a:p>
            <a:pPr algn="just"/>
            <a:r>
              <a:rPr lang="en-IN" sz="2400" dirty="0">
                <a:latin typeface="Calibri" panose="020F0502020204030204" pitchFamily="34" charset="0"/>
                <a:ea typeface="Calibri" panose="020F0502020204030204" pitchFamily="34" charset="0"/>
                <a:cs typeface="Calibri" panose="020F0502020204030204" pitchFamily="34" charset="0"/>
              </a:rPr>
              <a:t>But A &amp; B or A &amp; C are not isomorphic or even B and C are also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not isomorphic</a:t>
            </a:r>
            <a:r>
              <a:rPr lang="en-IN" sz="2400"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9578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23"/>
        <p:cNvGrpSpPr/>
        <p:nvPr/>
      </p:nvGrpSpPr>
      <p:grpSpPr>
        <a:xfrm>
          <a:off x="0" y="0"/>
          <a:ext cx="0" cy="0"/>
          <a:chOff x="0" y="0"/>
          <a:chExt cx="0" cy="0"/>
        </a:xfrm>
      </p:grpSpPr>
      <p:sp>
        <p:nvSpPr>
          <p:cNvPr id="124" name="Google Shape;124;p29"/>
          <p:cNvSpPr txBox="1">
            <a:spLocks noGrp="1"/>
          </p:cNvSpPr>
          <p:nvPr>
            <p:ph type="title"/>
          </p:nvPr>
        </p:nvSpPr>
        <p:spPr>
          <a:xfrm>
            <a:off x="363509" y="396310"/>
            <a:ext cx="8127348"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a:solidFill>
                  <a:srgbClr val="2E5496"/>
                </a:solidFill>
              </a:rPr>
              <a:t>Graph Theory, Applications and Combinatorics  </a:t>
            </a:r>
            <a:br>
              <a:rPr lang="en-US" sz="2400">
                <a:solidFill>
                  <a:srgbClr val="2E5496"/>
                </a:solidFill>
              </a:rPr>
            </a:br>
            <a:r>
              <a:rPr lang="en-US" sz="2400">
                <a:solidFill>
                  <a:srgbClr val="E36C09"/>
                </a:solidFill>
              </a:rPr>
              <a:t>Applications of Planar Graphs</a:t>
            </a:r>
            <a:endParaRPr sz="2400">
              <a:solidFill>
                <a:srgbClr val="E36C09"/>
              </a:solidFill>
            </a:endParaRPr>
          </a:p>
        </p:txBody>
      </p:sp>
      <p:sp>
        <p:nvSpPr>
          <p:cNvPr id="125" name="Google Shape;125;p29"/>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6" name="Google Shape;126;p29"/>
          <p:cNvSpPr txBox="1"/>
          <p:nvPr/>
        </p:nvSpPr>
        <p:spPr>
          <a:xfrm>
            <a:off x="319965" y="1164174"/>
            <a:ext cx="10162978" cy="52937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lang="en-US" sz="14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342900" marR="0" lvl="0" indent="-342900" algn="just" rtl="0">
              <a:lnSpc>
                <a:spcPct val="100000"/>
              </a:lnSpc>
              <a:spcBef>
                <a:spcPts val="0"/>
              </a:spcBef>
              <a:spcAft>
                <a:spcPts val="0"/>
              </a:spcAft>
              <a:buAutoNum type="arabicPeriod"/>
            </a:pPr>
            <a:r>
              <a:rPr lang="en-US" sz="1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Circuit Layout Design</a:t>
            </a: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Planar graphs are commonly used in the design and optimization of electronic circuits. The arrangement of components and connections in a circuit can be modeled as a planar graph. Algorithms that work with planar graphs can help in minimizing wire crossovers, reducing signal interference, and improving circuit performance.</a:t>
            </a:r>
          </a:p>
          <a:p>
            <a:pPr marL="342900" marR="0" lvl="0" indent="-342900" algn="just" rtl="0">
              <a:lnSpc>
                <a:spcPct val="100000"/>
              </a:lnSpc>
              <a:spcBef>
                <a:spcPts val="0"/>
              </a:spcBef>
              <a:spcAft>
                <a:spcPts val="0"/>
              </a:spcAft>
              <a:buAutoNum type="arabicPeriod"/>
            </a:pPr>
            <a:endPar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just" rtl="0">
              <a:lnSpc>
                <a:spcPct val="100000"/>
              </a:lnSpc>
              <a:spcBef>
                <a:spcPts val="0"/>
              </a:spcBef>
              <a:spcAft>
                <a:spcPts val="0"/>
              </a:spcAft>
              <a:buNone/>
            </a:pP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2. </a:t>
            </a:r>
            <a:r>
              <a:rPr lang="en-US" sz="1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Geographical Information Systems </a:t>
            </a: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(GIS): Planar graphs are used in GIS applications to represent and analyze geographic data. Road networks, utility networks, and transportation systems can be modeled as planar graphs. AI algorithms can be applied to planar graphs to optimize route planning, network connectivity, and resource allocation.</a:t>
            </a:r>
          </a:p>
          <a:p>
            <a:pPr marL="0" marR="0" lvl="0" indent="0" algn="just" rtl="0">
              <a:lnSpc>
                <a:spcPct val="100000"/>
              </a:lnSpc>
              <a:spcBef>
                <a:spcPts val="0"/>
              </a:spcBef>
              <a:spcAft>
                <a:spcPts val="0"/>
              </a:spcAft>
              <a:buNone/>
            </a:pPr>
            <a:endPar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just" rtl="0">
              <a:lnSpc>
                <a:spcPct val="100000"/>
              </a:lnSpc>
              <a:spcBef>
                <a:spcPts val="0"/>
              </a:spcBef>
              <a:spcAft>
                <a:spcPts val="0"/>
              </a:spcAft>
              <a:buNone/>
            </a:pP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3. </a:t>
            </a:r>
            <a:r>
              <a:rPr lang="en-US" sz="1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VLSI Design: </a:t>
            </a: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Very Large Scale Integration (VLSI) design involves creating integrated circuits with a large number of components. Planar graphs are used to model the layout of these components, including their connections and placements. AI techniques can aid in optimizing the layout for better performance, power efficiency, and manufacturability.</a:t>
            </a:r>
          </a:p>
          <a:p>
            <a:pPr marL="0" marR="0" lvl="0" indent="0" algn="just" rtl="0">
              <a:lnSpc>
                <a:spcPct val="100000"/>
              </a:lnSpc>
              <a:spcBef>
                <a:spcPts val="0"/>
              </a:spcBef>
              <a:spcAft>
                <a:spcPts val="0"/>
              </a:spcAft>
              <a:buNone/>
            </a:pPr>
            <a:endPar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just" rtl="0">
              <a:lnSpc>
                <a:spcPct val="100000"/>
              </a:lnSpc>
              <a:spcBef>
                <a:spcPts val="0"/>
              </a:spcBef>
              <a:spcAft>
                <a:spcPts val="0"/>
              </a:spcAft>
              <a:buNone/>
            </a:pP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4. </a:t>
            </a:r>
            <a:r>
              <a:rPr lang="en-US" sz="1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Map Labeling and Graph Drawing</a:t>
            </a: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In cartography, planar graphs are used to solve map labeling problems where labels need to be placed on a map without overlapping. Graph drawing algorithms that work with planar graphs can help generate visually appealing and informative maps.</a:t>
            </a:r>
          </a:p>
        </p:txBody>
      </p:sp>
      <p:sp>
        <p:nvSpPr>
          <p:cNvPr id="127" name="Google Shape;127;p29"/>
          <p:cNvSpPr txBox="1"/>
          <p:nvPr/>
        </p:nvSpPr>
        <p:spPr>
          <a:xfrm>
            <a:off x="370114" y="1868422"/>
            <a:ext cx="8937172"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pic>
        <p:nvPicPr>
          <p:cNvPr id="129" name="Google Shape;129;p29"/>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23"/>
        <p:cNvGrpSpPr/>
        <p:nvPr/>
      </p:nvGrpSpPr>
      <p:grpSpPr>
        <a:xfrm>
          <a:off x="0" y="0"/>
          <a:ext cx="0" cy="0"/>
          <a:chOff x="0" y="0"/>
          <a:chExt cx="0" cy="0"/>
        </a:xfrm>
      </p:grpSpPr>
      <p:sp>
        <p:nvSpPr>
          <p:cNvPr id="124" name="Google Shape;124;p29"/>
          <p:cNvSpPr txBox="1">
            <a:spLocks noGrp="1"/>
          </p:cNvSpPr>
          <p:nvPr>
            <p:ph type="title"/>
          </p:nvPr>
        </p:nvSpPr>
        <p:spPr>
          <a:xfrm>
            <a:off x="363509" y="396310"/>
            <a:ext cx="8127348"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a:solidFill>
                  <a:srgbClr val="2E5496"/>
                </a:solidFill>
              </a:rPr>
              <a:t>Graph Theory, Applications and Combinatorics  </a:t>
            </a:r>
            <a:br>
              <a:rPr lang="en-US" sz="2400">
                <a:solidFill>
                  <a:srgbClr val="2E5496"/>
                </a:solidFill>
              </a:rPr>
            </a:br>
            <a:r>
              <a:rPr lang="en-US" sz="2400">
                <a:solidFill>
                  <a:srgbClr val="E36C09"/>
                </a:solidFill>
              </a:rPr>
              <a:t>Applications of Planar Graphs</a:t>
            </a:r>
            <a:endParaRPr sz="2400">
              <a:solidFill>
                <a:srgbClr val="E36C09"/>
              </a:solidFill>
            </a:endParaRPr>
          </a:p>
        </p:txBody>
      </p:sp>
      <p:sp>
        <p:nvSpPr>
          <p:cNvPr id="125" name="Google Shape;125;p29"/>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6" name="Google Shape;126;p29"/>
          <p:cNvSpPr txBox="1"/>
          <p:nvPr/>
        </p:nvSpPr>
        <p:spPr>
          <a:xfrm>
            <a:off x="272142" y="1213570"/>
            <a:ext cx="11146972" cy="61862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5. </a:t>
            </a:r>
            <a:r>
              <a:rPr lang="en-US" sz="1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Scheduling and Timetabling</a:t>
            </a: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Planar graphs can be used to model scheduling and timetabling problems where events, tasks, or resources need to be allocated efficiently. AI algorithms can optimize schedules to minimize conflicts, delays, or resource utilization.</a:t>
            </a:r>
          </a:p>
          <a:p>
            <a:pPr marL="0" marR="0" lvl="0" indent="0" algn="l" rtl="0">
              <a:lnSpc>
                <a:spcPct val="100000"/>
              </a:lnSpc>
              <a:spcBef>
                <a:spcPts val="0"/>
              </a:spcBef>
              <a:spcAft>
                <a:spcPts val="0"/>
              </a:spcAft>
              <a:buNone/>
            </a:pPr>
            <a:endPar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6. </a:t>
            </a:r>
            <a:r>
              <a:rPr lang="en-US" sz="1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Constraint Satisfaction Problems:</a:t>
            </a: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Planar graphs can be used as a basis for solving constraint satisfaction problems (CSPs) in AI. Many real-world problems can be formulated as CSPs, and planar graph-based techniques can help in solving them efficiently.</a:t>
            </a:r>
          </a:p>
          <a:p>
            <a:pPr marL="0" marR="0" lvl="0" indent="0" algn="l" rtl="0">
              <a:lnSpc>
                <a:spcPct val="100000"/>
              </a:lnSpc>
              <a:spcBef>
                <a:spcPts val="0"/>
              </a:spcBef>
              <a:spcAft>
                <a:spcPts val="0"/>
              </a:spcAft>
              <a:buNone/>
            </a:pPr>
            <a:endPar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7. </a:t>
            </a:r>
            <a:r>
              <a:rPr lang="en-US" sz="1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Network Design and Communication</a:t>
            </a: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Planar graphs can represent communication networks, such as wireless sensor networks or communication channels. AI algorithms can optimize network design, routing, and communication protocols to ensure efficient and reliable data transmission.</a:t>
            </a:r>
          </a:p>
          <a:p>
            <a:pPr marL="0" marR="0" lvl="0" indent="0" algn="l" rtl="0">
              <a:lnSpc>
                <a:spcPct val="100000"/>
              </a:lnSpc>
              <a:spcBef>
                <a:spcPts val="0"/>
              </a:spcBef>
              <a:spcAft>
                <a:spcPts val="0"/>
              </a:spcAft>
              <a:buNone/>
            </a:pPr>
            <a:endPar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8. </a:t>
            </a:r>
            <a:r>
              <a:rPr lang="en-US" sz="1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Game AI and Pathfinding</a:t>
            </a: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In video games, planar graphs are used for pathfinding algorithms that guide characters or agents through a game environment. AI algorithms can efficiently navigate the graph to find optimal or near-optimal paths.</a:t>
            </a:r>
          </a:p>
          <a:p>
            <a:pPr marL="0" marR="0" lvl="0" indent="0" algn="l" rtl="0">
              <a:lnSpc>
                <a:spcPct val="100000"/>
              </a:lnSpc>
              <a:spcBef>
                <a:spcPts val="0"/>
              </a:spcBef>
              <a:spcAft>
                <a:spcPts val="0"/>
              </a:spcAft>
              <a:buNone/>
            </a:pPr>
            <a:endPar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These are just a few examples of how planar graphs play a role in AI applications. Their inherent structure and properties make them valuable tools for modeling, analyzing, and optimizing various real-world systems and problems.</a:t>
            </a:r>
          </a:p>
          <a:p>
            <a:pPr marL="0" marR="0" lvl="0" indent="0" algn="l" rtl="0">
              <a:lnSpc>
                <a:spcPct val="100000"/>
              </a:lnSpc>
              <a:spcBef>
                <a:spcPts val="0"/>
              </a:spcBef>
              <a:spcAft>
                <a:spcPts val="0"/>
              </a:spcAft>
              <a:buNone/>
            </a:pPr>
            <a:b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br>
            <a:endPar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p:txBody>
      </p:sp>
      <p:pic>
        <p:nvPicPr>
          <p:cNvPr id="129" name="Google Shape;129;p29"/>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extLst>
      <p:ext uri="{BB962C8B-B14F-4D97-AF65-F5344CB8AC3E}">
        <p14:creationId xmlns:p14="http://schemas.microsoft.com/office/powerpoint/2010/main" val="226747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33"/>
        <p:cNvGrpSpPr/>
        <p:nvPr/>
      </p:nvGrpSpPr>
      <p:grpSpPr>
        <a:xfrm>
          <a:off x="0" y="0"/>
          <a:ext cx="0" cy="0"/>
          <a:chOff x="0" y="0"/>
          <a:chExt cx="0" cy="0"/>
        </a:xfrm>
      </p:grpSpPr>
      <p:sp>
        <p:nvSpPr>
          <p:cNvPr id="134" name="Google Shape;134;p5"/>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a:solidFill>
                  <a:srgbClr val="2E5496"/>
                </a:solidFill>
              </a:rPr>
              <a:t>Graph Theory, Applications and Combinatorics  </a:t>
            </a:r>
            <a:r>
              <a:rPr lang="en-US" sz="2400"/>
              <a:t>Planar Graphs</a:t>
            </a:r>
            <a:endParaRPr sz="2400"/>
          </a:p>
        </p:txBody>
      </p:sp>
      <p:sp>
        <p:nvSpPr>
          <p:cNvPr id="135" name="Google Shape;135;p5"/>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6" name="Google Shape;136;p5"/>
          <p:cNvSpPr txBox="1"/>
          <p:nvPr/>
        </p:nvSpPr>
        <p:spPr>
          <a:xfrm>
            <a:off x="287832" y="1334978"/>
            <a:ext cx="9862820" cy="1892372"/>
          </a:xfrm>
          <a:prstGeom prst="rect">
            <a:avLst/>
          </a:prstGeom>
          <a:noFill/>
          <a:ln>
            <a:noFill/>
          </a:ln>
        </p:spPr>
        <p:txBody>
          <a:bodyPr spcFirstLastPara="1" wrap="square" lIns="0" tIns="122550" rIns="0" bIns="0" anchor="t" anchorCtr="0">
            <a:spAutoFit/>
          </a:bodyPr>
          <a:lstStyle/>
          <a:p>
            <a:pPr marL="12700" marR="0" lvl="0" indent="0" algn="just" rtl="0">
              <a:lnSpc>
                <a:spcPct val="100000"/>
              </a:lnSpc>
              <a:spcBef>
                <a:spcPts val="0"/>
              </a:spcBef>
              <a:spcAft>
                <a:spcPts val="0"/>
              </a:spcAft>
              <a:buClr>
                <a:srgbClr val="000000"/>
              </a:buClr>
              <a:buSzPts val="2800"/>
              <a:buFont typeface="Arial"/>
              <a:buNone/>
            </a:pPr>
            <a:r>
              <a:rPr lang="en-US" sz="2800" b="1" i="0" u="none" strike="noStrike" cap="none" dirty="0" err="1">
                <a:solidFill>
                  <a:schemeClr val="tx1"/>
                </a:solidFill>
                <a:latin typeface="Calibri"/>
                <a:ea typeface="Calibri"/>
                <a:cs typeface="Calibri"/>
                <a:sym typeface="Calibri"/>
              </a:rPr>
              <a:t>Kuratowski’s</a:t>
            </a:r>
            <a:r>
              <a:rPr lang="en-US" sz="2800" b="1" i="0" u="none" strike="noStrike" cap="none" dirty="0">
                <a:solidFill>
                  <a:schemeClr val="tx1"/>
                </a:solidFill>
                <a:latin typeface="Calibri"/>
                <a:ea typeface="Calibri"/>
                <a:cs typeface="Calibri"/>
                <a:sym typeface="Calibri"/>
              </a:rPr>
              <a:t> theorem</a:t>
            </a:r>
            <a:endParaRPr sz="2800" b="0" i="0" u="none" strike="noStrike" cap="none" dirty="0">
              <a:solidFill>
                <a:schemeClr val="tx1"/>
              </a:solidFill>
              <a:latin typeface="Calibri"/>
              <a:ea typeface="Calibri"/>
              <a:cs typeface="Calibri"/>
              <a:sym typeface="Calibri"/>
            </a:endParaRPr>
          </a:p>
          <a:p>
            <a:pPr marL="241300" marR="5080" lvl="0" indent="-228600" algn="just" rtl="0">
              <a:lnSpc>
                <a:spcPct val="107916"/>
              </a:lnSpc>
              <a:spcBef>
                <a:spcPts val="1080"/>
              </a:spcBef>
              <a:spcAft>
                <a:spcPts val="0"/>
              </a:spcAft>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A necessary and sufficient condition for </a:t>
            </a:r>
            <a:r>
              <a:rPr lang="en-US" sz="2400" b="0" i="0" u="none" strike="noStrike" cap="none" dirty="0">
                <a:solidFill>
                  <a:srgbClr val="FF0000"/>
                </a:solidFill>
                <a:latin typeface="Calibri"/>
                <a:ea typeface="Calibri"/>
                <a:cs typeface="Calibri"/>
                <a:sym typeface="Calibri"/>
              </a:rPr>
              <a:t>a graph G to be planar </a:t>
            </a:r>
            <a:r>
              <a:rPr lang="en-US" sz="2400" b="0" i="0" u="none" strike="noStrike" cap="none" dirty="0">
                <a:solidFill>
                  <a:schemeClr val="tx1"/>
                </a:solidFill>
                <a:latin typeface="Calibri"/>
                <a:ea typeface="Calibri"/>
                <a:cs typeface="Calibri"/>
                <a:sym typeface="Calibri"/>
              </a:rPr>
              <a:t>is that </a:t>
            </a:r>
            <a:r>
              <a:rPr lang="en-US" sz="2400" b="0" i="0" u="none" strike="noStrike" cap="none" dirty="0">
                <a:solidFill>
                  <a:srgbClr val="3333FF"/>
                </a:solidFill>
                <a:latin typeface="Calibri"/>
                <a:ea typeface="Calibri"/>
                <a:cs typeface="Calibri"/>
                <a:sym typeface="Calibri"/>
              </a:rPr>
              <a:t>G does  not contain K</a:t>
            </a:r>
            <a:r>
              <a:rPr lang="en-US" sz="2400" b="0" i="0" u="none" strike="noStrike" cap="none" baseline="-25000" dirty="0">
                <a:solidFill>
                  <a:srgbClr val="3333FF"/>
                </a:solidFill>
                <a:latin typeface="Calibri"/>
                <a:ea typeface="Calibri"/>
                <a:cs typeface="Calibri"/>
                <a:sym typeface="Calibri"/>
              </a:rPr>
              <a:t>5</a:t>
            </a:r>
            <a:r>
              <a:rPr lang="en-US" sz="2400" b="0" i="0" u="none" strike="noStrike" cap="none" dirty="0">
                <a:solidFill>
                  <a:srgbClr val="3333FF"/>
                </a:solidFill>
                <a:latin typeface="Calibri"/>
                <a:ea typeface="Calibri"/>
                <a:cs typeface="Calibri"/>
                <a:sym typeface="Calibri"/>
              </a:rPr>
              <a:t> or K</a:t>
            </a:r>
            <a:r>
              <a:rPr lang="en-US" sz="2400" b="0" i="0" u="none" strike="noStrike" cap="none" baseline="-25000" dirty="0">
                <a:solidFill>
                  <a:srgbClr val="3333FF"/>
                </a:solidFill>
                <a:latin typeface="Calibri"/>
                <a:ea typeface="Calibri"/>
                <a:cs typeface="Calibri"/>
                <a:sym typeface="Calibri"/>
              </a:rPr>
              <a:t>3,3</a:t>
            </a:r>
            <a:r>
              <a:rPr lang="en-US" sz="2400" b="0" i="0" u="none" strike="noStrike" cap="none" dirty="0">
                <a:solidFill>
                  <a:srgbClr val="3333FF"/>
                </a:solidFill>
                <a:latin typeface="Calibri"/>
                <a:ea typeface="Calibri"/>
                <a:cs typeface="Calibri"/>
                <a:sym typeface="Calibri"/>
              </a:rPr>
              <a:t> as a subgraph</a:t>
            </a:r>
            <a:r>
              <a:rPr lang="en-US" sz="2400" b="0" i="0" u="none" strike="noStrike" cap="none" dirty="0">
                <a:solidFill>
                  <a:schemeClr val="tx1"/>
                </a:solidFill>
                <a:latin typeface="Calibri"/>
                <a:ea typeface="Calibri"/>
                <a:cs typeface="Calibri"/>
                <a:sym typeface="Calibri"/>
              </a:rPr>
              <a:t> or </a:t>
            </a:r>
            <a:r>
              <a:rPr lang="en-US" sz="2400" b="0" i="0" u="none" strike="noStrike" cap="none" dirty="0">
                <a:solidFill>
                  <a:srgbClr val="3333FF"/>
                </a:solidFill>
                <a:latin typeface="Calibri"/>
                <a:ea typeface="Calibri"/>
                <a:cs typeface="Calibri"/>
                <a:sym typeface="Calibri"/>
              </a:rPr>
              <a:t>any subgraph homeomorphic to  either of these.</a:t>
            </a:r>
            <a:endParaRPr sz="2400" b="0" i="0" u="none" strike="noStrike" cap="none" dirty="0">
              <a:solidFill>
                <a:srgbClr val="3333FF"/>
              </a:solidFill>
              <a:latin typeface="Calibri"/>
              <a:ea typeface="Calibri"/>
              <a:cs typeface="Calibri"/>
              <a:sym typeface="Calibri"/>
            </a:endParaRPr>
          </a:p>
        </p:txBody>
      </p:sp>
      <p:pic>
        <p:nvPicPr>
          <p:cNvPr id="137" name="Google Shape;137;p5"/>
          <p:cNvPicPr preferRelativeResize="0"/>
          <p:nvPr/>
        </p:nvPicPr>
        <p:blipFill rotWithShape="1">
          <a:blip r:embed="rId3">
            <a:alphaModFix/>
          </a:blip>
          <a:srcRect/>
          <a:stretch/>
        </p:blipFill>
        <p:spPr>
          <a:xfrm>
            <a:off x="1461516" y="4299203"/>
            <a:ext cx="5231892" cy="2028444"/>
          </a:xfrm>
          <a:prstGeom prst="rect">
            <a:avLst/>
          </a:prstGeom>
          <a:noFill/>
          <a:ln>
            <a:noFill/>
          </a:ln>
        </p:spPr>
      </p:pic>
      <p:pic>
        <p:nvPicPr>
          <p:cNvPr id="138" name="Google Shape;138;p5"/>
          <p:cNvPicPr preferRelativeResize="0"/>
          <p:nvPr/>
        </p:nvPicPr>
        <p:blipFill rotWithShape="1">
          <a:blip r:embed="rId4">
            <a:alphaModFix/>
          </a:blip>
          <a:srcRect t="4970"/>
          <a:stretch/>
        </p:blipFill>
        <p:spPr>
          <a:xfrm>
            <a:off x="10882725" y="0"/>
            <a:ext cx="1309275" cy="16817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5D4F4A6E89004B9969E5A919E98885" ma:contentTypeVersion="7" ma:contentTypeDescription="Create a new document." ma:contentTypeScope="" ma:versionID="a7e34601cba34b5100a96368ac6191df">
  <xsd:schema xmlns:xsd="http://www.w3.org/2001/XMLSchema" xmlns:xs="http://www.w3.org/2001/XMLSchema" xmlns:p="http://schemas.microsoft.com/office/2006/metadata/properties" xmlns:ns2="777052eb-7f64-4d82-8b21-49620de4b061" targetNamespace="http://schemas.microsoft.com/office/2006/metadata/properties" ma:root="true" ma:fieldsID="ee9fa33780a42d2c59011c1127885f1f" ns2:_="">
    <xsd:import namespace="777052eb-7f64-4d82-8b21-49620de4b06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052eb-7f64-4d82-8b21-49620de4b0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1AB1561-68FA-4B6D-A6E9-4AD6075BAC1D}"/>
</file>

<file path=customXml/itemProps2.xml><?xml version="1.0" encoding="utf-8"?>
<ds:datastoreItem xmlns:ds="http://schemas.openxmlformats.org/officeDocument/2006/customXml" ds:itemID="{17A1A9B1-F95F-4099-9243-C1A5737FCE61}"/>
</file>

<file path=customXml/itemProps3.xml><?xml version="1.0" encoding="utf-8"?>
<ds:datastoreItem xmlns:ds="http://schemas.openxmlformats.org/officeDocument/2006/customXml" ds:itemID="{A8494CB8-DEAE-416C-898B-90C9887DA6D3}"/>
</file>

<file path=docProps/app.xml><?xml version="1.0" encoding="utf-8"?>
<Properties xmlns="http://schemas.openxmlformats.org/officeDocument/2006/extended-properties" xmlns:vt="http://schemas.openxmlformats.org/officeDocument/2006/docPropsVTypes">
  <TotalTime>1420</TotalTime>
  <Words>1246</Words>
  <Application>Microsoft Office PowerPoint</Application>
  <PresentationFormat>Widescreen</PresentationFormat>
  <Paragraphs>144</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Times New Roman</vt:lpstr>
      <vt:lpstr>Office Theme</vt:lpstr>
      <vt:lpstr>GRAPH THEORY and its APPLICATIONS  </vt:lpstr>
      <vt:lpstr>GRAPH THEORY, APPLICATIONS AND COMBINATORICS</vt:lpstr>
      <vt:lpstr>PowerPoint Presentation</vt:lpstr>
      <vt:lpstr>Graph Theory and its Applications  Planar Graphs</vt:lpstr>
      <vt:lpstr>Graph Theory and its Applications  Planar Graphs</vt:lpstr>
      <vt:lpstr>Graph Theory and its Applications  Planar Graphs</vt:lpstr>
      <vt:lpstr>Graph Theory, Applications and Combinatorics   Applications of Planar Graphs</vt:lpstr>
      <vt:lpstr>Graph Theory, Applications and Combinatorics   Applications of Planar Graphs</vt:lpstr>
      <vt:lpstr>Graph Theory, Applications and Combinatorics  Planar Graphs</vt:lpstr>
      <vt:lpstr>Graph Theory, Applications and Combinatorics  Planar Graphs</vt:lpstr>
      <vt:lpstr>Graph Theory and its Applications  Planar Graphs( Elementary reduction Method)</vt:lpstr>
      <vt:lpstr>Graph Theory and its Applications  Planar Graphs</vt:lpstr>
      <vt:lpstr>Graph Theory and its Applications  Planar Graphs</vt:lpstr>
      <vt:lpstr>Graph Theory and its Applications  Planar Graphs</vt:lpstr>
      <vt:lpstr>Graph Theory, Applications and Combinatorics  Planar Graphs</vt:lpstr>
      <vt:lpstr>Graph Theory, Applications and Combinatorics  Planar Graphs</vt:lpstr>
      <vt:lpstr>Graph Theory, Applications and Combinatorics  Planar Graphs</vt:lpstr>
      <vt:lpstr>Graph Theory, Applications and Combinatorics  Planar Graphs</vt:lpstr>
      <vt:lpstr>Graph Theory, Applications and Combinatorics  Planar Graphs</vt:lpstr>
      <vt:lpstr>Graph Theory, Applications and Combinatorics  Planar Graphs</vt:lpstr>
      <vt:lpstr>Graph Theory, Applications and Combinatorics  Planar Graphs</vt:lpstr>
      <vt:lpstr>Graph Theory, Applications and Combinatorics  Planar Graphs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THEORY, APPLICATIONS AND  COMBINATORICS </dc:title>
  <dc:creator>Krishna Venkataram</dc:creator>
  <cp:lastModifiedBy>Dr Arti Arya</cp:lastModifiedBy>
  <cp:revision>2</cp:revision>
  <dcterms:created xsi:type="dcterms:W3CDTF">2023-08-06T17:25:41Z</dcterms:created>
  <dcterms:modified xsi:type="dcterms:W3CDTF">2023-09-04T08:59:53Z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2023-07-30T00:00:00Z</vt:filetime>
  </property>
  <property fmtid="{D5CDD505-2E9C-101B-9397-08002B2CF9AE}" pid="3" name="Creator">
    <vt:lpwstr>Microsoft® PowerPoint® for Microsoft 365</vt:lpwstr>
  </property>
  <property fmtid="{D5CDD505-2E9C-101B-9397-08002B2CF9AE}" pid="4" name="LastSaved">
    <vt:filetime>2023-08-06T00:00:00Z</vt:filetime>
  </property>
  <property fmtid="{D5CDD505-2E9C-101B-9397-08002B2CF9AE}" pid="5" name="ContentTypeId">
    <vt:lpwstr>0x0101004A5D4F4A6E89004B9969E5A919E98885</vt:lpwstr>
  </property>
</Properties>
</file>