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6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C53LVkJ+yNgU1v9dKbRK/A9d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EC9C2-C134-4DA0-9645-0B5984C1B769}" v="3" dt="2023-09-15T03:14:26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92EC9C2-C134-4DA0-9645-0B5984C1B769}"/>
    <pc:docChg chg="modSld">
      <pc:chgData name="" userId="" providerId="" clId="Web-{D92EC9C2-C134-4DA0-9645-0B5984C1B769}" dt="2023-09-15T03:14:25.379" v="0" actId="20577"/>
      <pc:docMkLst>
        <pc:docMk/>
      </pc:docMkLst>
      <pc:sldChg chg="modSp">
        <pc:chgData name="" userId="" providerId="" clId="Web-{D92EC9C2-C134-4DA0-9645-0B5984C1B769}" dt="2023-09-15T03:14:25.379" v="0" actId="20577"/>
        <pc:sldMkLst>
          <pc:docMk/>
          <pc:sldMk cId="0" sldId="256"/>
        </pc:sldMkLst>
        <pc:spChg chg="mod">
          <ac:chgData name="" userId="" providerId="" clId="Web-{D92EC9C2-C134-4DA0-9645-0B5984C1B769}" dt="2023-09-15T03:14:25.379" v="0" actId="20577"/>
          <ac:spMkLst>
            <pc:docMk/>
            <pc:sldMk cId="0" sldId="256"/>
            <ac:spMk id="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3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358851" y="1577085"/>
            <a:ext cx="11474297" cy="437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58851" y="1577085"/>
            <a:ext cx="11474297" cy="437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481829" y="1681734"/>
            <a:ext cx="465137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/>
            <a:r>
              <a:rPr lang="en-US" dirty="0"/>
              <a:t>GRAPH THEORY AND </a:t>
            </a:r>
            <a:r>
              <a:rPr lang="en-US"/>
              <a:t>ITS  APPLICATIONS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4774184" y="2889885"/>
            <a:ext cx="5977890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1"/>
          <p:cNvSpPr/>
          <p:nvPr/>
        </p:nvSpPr>
        <p:spPr>
          <a:xfrm>
            <a:off x="4783073" y="2878073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8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" name="Google Shape;49;p1">
            <a:extLst>
              <a:ext uri="{FF2B5EF4-FFF2-40B4-BE49-F238E27FC236}">
                <a16:creationId xmlns:a16="http://schemas.microsoft.com/office/drawing/2014/main" id="{146F884F-C3D4-DD5C-9A43-799A38F7CF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762" y="8827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r>
              <a:rPr lang="en-US" sz="2400"/>
              <a:t>Graph Basics</a:t>
            </a:r>
            <a:endParaRPr sz="2400"/>
          </a:p>
        </p:txBody>
      </p:sp>
      <p:sp>
        <p:nvSpPr>
          <p:cNvPr id="107" name="Google Shape;107;p9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9"/>
          <p:cNvSpPr txBox="1"/>
          <p:nvPr/>
        </p:nvSpPr>
        <p:spPr>
          <a:xfrm>
            <a:off x="358851" y="1577085"/>
            <a:ext cx="9276715" cy="85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12700" marR="5080" lvl="0" indent="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graph ‘g’ is said to be a subgraph of a graph G if all the vertices and all  the edges of g are in G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B4019286-E98B-0A39-8BED-E3E6C0AC2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10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10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4361179" y="2054097"/>
            <a:ext cx="6252391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2" name="Google Shape;49;p1">
            <a:extLst>
              <a:ext uri="{FF2B5EF4-FFF2-40B4-BE49-F238E27FC236}">
                <a16:creationId xmlns:a16="http://schemas.microsoft.com/office/drawing/2014/main" id="{D086B976-98F6-BCA0-79E9-7CF223DA11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762" y="8827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749490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GRAPH THEORY AND ITS APPLICATIONS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30276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F3D4B546-8119-A892-131B-1306A05AFC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39800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Disclaimer</a:t>
            </a:r>
            <a:endParaRPr sz="2400" dirty="0"/>
          </a:p>
        </p:txBody>
      </p:sp>
      <p:sp>
        <p:nvSpPr>
          <p:cNvPr id="686" name="Google Shape;686;p40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750F-54F2-D29E-81CB-251F1B958FA4}"/>
              </a:ext>
            </a:extLst>
          </p:cNvPr>
          <p:cNvSpPr txBox="1"/>
          <p:nvPr/>
        </p:nvSpPr>
        <p:spPr>
          <a:xfrm>
            <a:off x="642257" y="1894114"/>
            <a:ext cx="889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slides are prepared by </a:t>
            </a:r>
            <a:r>
              <a:rPr lang="en-IN" sz="2400" dirty="0" err="1"/>
              <a:t>Dr.</a:t>
            </a:r>
            <a:r>
              <a:rPr lang="en-IN" sz="2400" dirty="0"/>
              <a:t> Surabhi Narayan and a lot of content is  added by </a:t>
            </a:r>
            <a:r>
              <a:rPr lang="en-IN" sz="2400" dirty="0" err="1"/>
              <a:t>Dr.</a:t>
            </a:r>
            <a:r>
              <a:rPr lang="en-IN" sz="2400" dirty="0"/>
              <a:t> Arti Arya. The sources of the information other than text book is mentioned wherever used.</a:t>
            </a:r>
          </a:p>
        </p:txBody>
      </p:sp>
      <p:pic>
        <p:nvPicPr>
          <p:cNvPr id="2" name="Google Shape;58;p2">
            <a:extLst>
              <a:ext uri="{FF2B5EF4-FFF2-40B4-BE49-F238E27FC236}">
                <a16:creationId xmlns:a16="http://schemas.microsoft.com/office/drawing/2014/main" id="{DCF1313F-5973-9E14-25CC-BC2D722024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42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r>
              <a:rPr lang="en-US" sz="2400"/>
              <a:t>Graph Basics</a:t>
            </a: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3"/>
          <p:cNvSpPr txBox="1"/>
          <p:nvPr/>
        </p:nvSpPr>
        <p:spPr>
          <a:xfrm>
            <a:off x="354888" y="1577085"/>
            <a:ext cx="9281795" cy="399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16510" marR="5080" lvl="0" indent="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a simple graph of order n=4 and size m=7 and complete graph  of order n=4 and size m=5 do not exist.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n=4 we have n(n-1)/2 = 4(4-1)/2 =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4" marR="7620" lvl="0" indent="0" algn="l" rtl="0">
              <a:lnSpc>
                <a:spcPct val="108333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m=7 exceeds this number, a simple graph of order n=4 and size m=7  does not exist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n=4 we have n(n-1)/2 = 4(4-1)/2 =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0160" lvl="0" indent="0" algn="l" rtl="0">
              <a:lnSpc>
                <a:spcPct val="108333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m=5 is less than 6, a complete graph of order n=4 and size m=5 does  not exist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165FB1AB-E83F-CD33-4263-E05BC76AA7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358851" y="231986"/>
            <a:ext cx="9389745" cy="63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139" marR="498094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Basics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5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the order |V| of the graph G=(V,E) in the following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a cubic graph with 9 edges.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regular with 15 edges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has 10 edges with 2 vertices of degree 4 and all others of degree 3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G is a cubic graph, suppose order of G is n, the sum of degrees of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vertices is 3n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8328659" lvl="0" indent="0" algn="l" rtl="0">
              <a:lnSpc>
                <a:spcPct val="137916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3n=2e  3n=2*9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3n=18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n=6 therefore the order of Graph is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DCA02307-842A-C7B8-BFB1-75D2075CFF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358851" y="231986"/>
            <a:ext cx="9389745" cy="61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139" marR="498094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Basics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5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the order |V| of the graph G=(V,E) in the following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a cubic graph with 9 edges.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regular with 15 edges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has 10 edges with 2 vertices of degree 4 and all others of degree 3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G is a regular graph, suppose order of G is n, the sum of degrees of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vertices is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=2e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8190865" lvl="0" indent="0" algn="l" rtl="0">
              <a:lnSpc>
                <a:spcPct val="1145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=2*15 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=30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n=30/k	Possible values for k are 2,3,5,6,15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80358586-825B-E60E-D382-57EF5C5EB9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58851" y="231986"/>
            <a:ext cx="9391015" cy="61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139" marR="498157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Basics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5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the order |V| of the graph G=(V,E) in the following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a cubic graph with 9 edges.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regular with 15 edges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has 10 edges with 2 vertices of degree 4 and all others of degree 3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Suppose the order of G is n. since two vertices of G are of degree 4 and all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others are of degree 3, the sum of the degrees of vertices of G is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(2*4) + (n-2)*3 = 2e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6521450" lvl="0" indent="0" algn="l" rtl="0">
              <a:lnSpc>
                <a:spcPct val="1145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(2*4) + (n-2)*3 = 2*10  3n=18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n=6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D2235307-43F0-8100-332D-29AD1F3053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66543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endParaRPr sz="2400">
              <a:solidFill>
                <a:srgbClr val="2E5496"/>
              </a:solidFill>
            </a:endParaRPr>
          </a:p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Graph Basics</a:t>
            </a:r>
            <a:endParaRPr sz="2400"/>
          </a:p>
        </p:txBody>
      </p:sp>
      <p:sp>
        <p:nvSpPr>
          <p:cNvPr id="91" name="Google Shape;91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7"/>
          <p:cNvSpPr txBox="1"/>
          <p:nvPr/>
        </p:nvSpPr>
        <p:spPr>
          <a:xfrm>
            <a:off x="358851" y="1577085"/>
            <a:ext cx="9391650" cy="4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120014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there is no graph with 12 vertices and 28 edges in the following 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4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5080" lvl="0" indent="0" algn="l" rtl="0">
              <a:lnSpc>
                <a:spcPct val="107916"/>
              </a:lnSpc>
              <a:spcBef>
                <a:spcPts val="2039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Suppose there is a graph with 28 edges and 12 vertices of which k vertices  are of degree 3 each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all the remaining (12-k) vertices have degree 4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+ 4(12-k) = 2*28=56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+ 48 – 4*k = 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k= - 8 which is not possible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50204545-0B00-25F9-C5F6-94AAC2180B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r>
              <a:rPr lang="en-US" sz="2400"/>
              <a:t>Graph Basics</a:t>
            </a:r>
            <a:endParaRPr sz="2400"/>
          </a:p>
        </p:txBody>
      </p:sp>
      <p:sp>
        <p:nvSpPr>
          <p:cNvPr id="99" name="Google Shape;99;p8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8"/>
          <p:cNvSpPr txBox="1"/>
          <p:nvPr/>
        </p:nvSpPr>
        <p:spPr>
          <a:xfrm>
            <a:off x="358851" y="1577085"/>
            <a:ext cx="9391650" cy="4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120014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there is no graph with 12 vertices and 28 edges in the following 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4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5080" lvl="0" indent="0" algn="l" rtl="0">
              <a:lnSpc>
                <a:spcPct val="107916"/>
              </a:lnSpc>
              <a:spcBef>
                <a:spcPts val="2039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Suppose there is a graph with 28 edges and 12 vertices of which k vertices  are of degree 3 each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all the remaining (12-k) vertices have degree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+ 6(12-k) = 2*28=56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+ 72 – 6*k = 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k= 16/3 which is not possible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7A59D2AA-0E32-56A6-B8FC-D43CE225AF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90072-DC87-44D7-97AD-C0158E94D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052eb-7f64-4d82-8b21-49620de4b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099621-314F-44F8-96F1-C361B19903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43D754-B2CB-47F3-91AC-B54A2393E6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Widescreen</PresentationFormat>
  <Paragraphs>74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 THEORY AND ITS  APPLICATIONS</vt:lpstr>
      <vt:lpstr>GRAPH THEORY AND ITS APPLICATIONS</vt:lpstr>
      <vt:lpstr>Graph Theory and its Applications   Disclaimer</vt:lpstr>
      <vt:lpstr>Graph Theory and its Applications  Graph Basics</vt:lpstr>
      <vt:lpstr>PowerPoint Presentation</vt:lpstr>
      <vt:lpstr>PowerPoint Presentation</vt:lpstr>
      <vt:lpstr>PowerPoint Presentation</vt:lpstr>
      <vt:lpstr>Graph Theory and its Applications   Graph Basics</vt:lpstr>
      <vt:lpstr>Graph Theory and its Applications  Graph Basics</vt:lpstr>
      <vt:lpstr>Graph Theory and its Applications  Graph Basics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AND ITS  APPLICATIONS</dc:title>
  <dc:creator>Krishna Venkataram</dc:creator>
  <cp:lastModifiedBy>Dr Arti Arya</cp:lastModifiedBy>
  <cp:revision>3</cp:revision>
  <dcterms:created xsi:type="dcterms:W3CDTF">2023-08-07T10:42:35Z</dcterms:created>
  <dcterms:modified xsi:type="dcterms:W3CDTF">2023-09-15T03:14:35Z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0x0101004A5D4F4A6E89004B9969E5A919E98885</vt:lpwstr>
  </property>
</Properties>
</file>