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6"/>
  </p:notesMasterIdLst>
  <p:sldIdLst>
    <p:sldId id="256" r:id="rId5"/>
    <p:sldId id="281" r:id="rId6"/>
    <p:sldId id="258" r:id="rId7"/>
    <p:sldId id="282" r:id="rId8"/>
    <p:sldId id="297" r:id="rId9"/>
    <p:sldId id="298" r:id="rId10"/>
    <p:sldId id="299" r:id="rId11"/>
    <p:sldId id="296"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Lst>
  <p:sldSz cx="12192000" cy="6858000"/>
  <p:notesSz cx="6858000" cy="9144000"/>
  <p:embeddedFontLst>
    <p:embeddedFont>
      <p:font typeface="Nunito Sans"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jDEoewcQbxTA/FfG2BIOPCWWb1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3A7AA-531E-4C0B-82FB-381A2E7BC8E4}" v="4" dt="2023-11-25T13:03:54.487"/>
  </p1510:revLst>
</p1510:revInfo>
</file>

<file path=ppt/tableStyles.xml><?xml version="1.0" encoding="utf-8"?>
<a:tblStyleLst xmlns:a="http://schemas.openxmlformats.org/drawingml/2006/main" def="{642B3545-38A1-446A-A5ED-486F56993C6B}">
  <a:tblStyle styleId="{642B3545-38A1-446A-A5ED-486F56993C6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6"/>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21" Type="http://schemas.openxmlformats.org/officeDocument/2006/relationships/slide" Target="slides/slide17.xml"/><Relationship Id="rId8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83"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79"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82"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4.xml"/><Relationship Id="rId80"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5D PRASHIL HIMANSHU JATAKIYA" userId="S::pes2ug21cs211@pesuonline.onmicrosoft.com::441efe58-4643-4559-8479-a126694a54e4" providerId="AD" clId="Web-{2523A7AA-531E-4C0B-82FB-381A2E7BC8E4}"/>
    <pc:docChg chg="modSld">
      <pc:chgData name="EC CSE 5D PRASHIL HIMANSHU JATAKIYA" userId="S::pes2ug21cs211@pesuonline.onmicrosoft.com::441efe58-4643-4559-8479-a126694a54e4" providerId="AD" clId="Web-{2523A7AA-531E-4C0B-82FB-381A2E7BC8E4}" dt="2023-11-25T13:03:50.924" v="2" actId="20577"/>
      <pc:docMkLst>
        <pc:docMk/>
      </pc:docMkLst>
      <pc:sldChg chg="modSp">
        <pc:chgData name="EC CSE 5D PRASHIL HIMANSHU JATAKIYA" userId="S::pes2ug21cs211@pesuonline.onmicrosoft.com::441efe58-4643-4559-8479-a126694a54e4" providerId="AD" clId="Web-{2523A7AA-531E-4C0B-82FB-381A2E7BC8E4}" dt="2023-11-25T13:03:50.924" v="2" actId="20577"/>
        <pc:sldMkLst>
          <pc:docMk/>
          <pc:sldMk cId="0" sldId="293"/>
        </pc:sldMkLst>
        <pc:spChg chg="mod">
          <ac:chgData name="EC CSE 5D PRASHIL HIMANSHU JATAKIYA" userId="S::pes2ug21cs211@pesuonline.onmicrosoft.com::441efe58-4643-4559-8479-a126694a54e4" providerId="AD" clId="Web-{2523A7AA-531E-4C0B-82FB-381A2E7BC8E4}" dt="2023-11-25T13:03:50.924" v="2" actId="20577"/>
          <ac:spMkLst>
            <pc:docMk/>
            <pc:sldMk cId="0" sldId="293"/>
            <ac:spMk id="4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aa0f96e5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g24aa0f96e5a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0" name="Google Shape;43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 name="Google Shape;4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864aae9559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g2864aae9559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4aa0f96e5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g24aa0f96e5a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4aa0f96e5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3" name="Google Shape;483;g24aa0f96e5a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4aa0f96e5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4aa0f96e5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24aa0f96e5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g24aa0f96e5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4aa0f96e5a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7" name="Google Shape;507;g24aa0f96e5a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3e433a66_0_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3e433a66_0_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1998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321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991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627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aa0f96e5a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24aa0f96e5a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4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7"/>
          <p:cNvSpPr>
            <a:spLocks noGrp="1"/>
          </p:cNvSpPr>
          <p:nvPr>
            <p:ph type="pic" idx="2"/>
          </p:nvPr>
        </p:nvSpPr>
        <p:spPr>
          <a:xfrm>
            <a:off x="5183188" y="987425"/>
            <a:ext cx="6172200" cy="4873625"/>
          </a:xfrm>
          <a:prstGeom prst="rect">
            <a:avLst/>
          </a:prstGeom>
          <a:noFill/>
          <a:ln>
            <a:noFill/>
          </a:ln>
        </p:spPr>
      </p:sp>
      <p:sp>
        <p:nvSpPr>
          <p:cNvPr id="64" name="Google Shape;64;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5.pn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neo4j.com/developer/guide-data-modeling/#:~:text=A%20Neo4j%20graph%20data%20model%20is%20designed%20to,model%20is%20often%20referred%20to%20as%20being%20%22whiteboard-friendly%22."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neo4j.com/developer/guide-data-modeling/#:~:text=A%20Neo4j%20graph%20data%20model%20is%20designed%20to,model%20is%20often%20referred%20to%20as%20being%20%22whiteboard-friendly%2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neo4j.com/developer/guide-data-modeling/#:~:text=A%20Neo4j%20graph%20data%20model%20is%20designed%20to,model%20is%20often%20referred%20to%20as%20being%20%22whiteboard-friendly%22."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neo4j.com/developer/guide-data-modeling/#:~:text=A%20Neo4j%20graph%20data%20model%20is%20designed%20to,model%20is%20often%20referred%20to%20as%20being%20%22whiteboard-friendly%22."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1007" y="1622821"/>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a:t>
            </a:r>
            <a:endParaRPr dirty="0"/>
          </a:p>
        </p:txBody>
      </p:sp>
      <p:sp>
        <p:nvSpPr>
          <p:cNvPr id="45" name="Google Shape;45;p1"/>
          <p:cNvSpPr txBox="1"/>
          <p:nvPr/>
        </p:nvSpPr>
        <p:spPr>
          <a:xfrm>
            <a:off x="4537734" y="3388680"/>
            <a:ext cx="5977890" cy="842644"/>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33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8" name="Google Shape;48;p1"/>
          <p:cNvPicPr preferRelativeResize="0"/>
          <p:nvPr/>
        </p:nvPicPr>
        <p:blipFill rotWithShape="1">
          <a:blip r:embed="rId3">
            <a:alphaModFix/>
          </a:blip>
          <a:srcRect/>
          <a:stretch/>
        </p:blipFill>
        <p:spPr>
          <a:xfrm>
            <a:off x="1814893" y="1477384"/>
            <a:ext cx="2238671" cy="3667634"/>
          </a:xfrm>
          <a:prstGeom prst="rect">
            <a:avLst/>
          </a:prstGeom>
          <a:noFill/>
          <a:ln>
            <a:noFill/>
          </a:ln>
        </p:spPr>
      </p:pic>
      <p:sp>
        <p:nvSpPr>
          <p:cNvPr id="2" name="Google Shape;57;p2">
            <a:extLst>
              <a:ext uri="{FF2B5EF4-FFF2-40B4-BE49-F238E27FC236}">
                <a16:creationId xmlns:a16="http://schemas.microsoft.com/office/drawing/2014/main" id="{E9FD38BB-129B-1B07-EB77-262E2E9001B3}"/>
              </a:ext>
            </a:extLst>
          </p:cNvPr>
          <p:cNvSpPr/>
          <p:nvPr/>
        </p:nvSpPr>
        <p:spPr>
          <a:xfrm>
            <a:off x="4480850" y="2943414"/>
            <a:ext cx="5686407" cy="45719"/>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24aa0f96e5a_0_454"/>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p>
        </p:txBody>
      </p:sp>
      <p:cxnSp>
        <p:nvCxnSpPr>
          <p:cNvPr id="389" name="Google Shape;389;g24aa0f96e5a_0_454"/>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391" name="Google Shape;391;g24aa0f96e5a_0_454"/>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92" name="Google Shape;392;g24aa0f96e5a_0_454"/>
          <p:cNvSpPr txBox="1"/>
          <p:nvPr/>
        </p:nvSpPr>
        <p:spPr>
          <a:xfrm>
            <a:off x="218639" y="1500130"/>
            <a:ext cx="10907700" cy="3801900"/>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r>
              <a:rPr lang="en-US" sz="2500" b="1" dirty="0">
                <a:solidFill>
                  <a:schemeClr val="tx1"/>
                </a:solidFill>
                <a:latin typeface="Calibri"/>
                <a:ea typeface="Calibri"/>
                <a:cs typeface="Calibri"/>
                <a:sym typeface="Calibri"/>
              </a:rPr>
              <a:t>In summary,</a:t>
            </a:r>
            <a:endParaRPr sz="2500" b="1"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The model represents data in Nodes, Relationships and Properties</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Properties are key-value pairs</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Nodes are represented using circle and Relationships are represented using arrow keys</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Relationships have directions: Unidirectional and Bidirectional</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Each Relationship contains "Start Node" or "From Node" and "To Node" or "End Node"</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Both Nodes and Relationships contain properties</a:t>
            </a:r>
            <a:endParaRPr sz="2400" dirty="0">
              <a:solidFill>
                <a:schemeClr val="tx1"/>
              </a:solidFill>
              <a:latin typeface="Calibri"/>
              <a:ea typeface="Calibri"/>
              <a:cs typeface="Calibri"/>
              <a:sym typeface="Calibri"/>
            </a:endParaRPr>
          </a:p>
          <a:p>
            <a:pPr marL="800100" marR="0" lvl="0" indent="-342900" algn="just" rtl="0">
              <a:spcBef>
                <a:spcPts val="0"/>
              </a:spcBef>
              <a:spcAft>
                <a:spcPts val="0"/>
              </a:spcAft>
              <a:buClr>
                <a:srgbClr val="2F5496"/>
              </a:buClr>
              <a:buSzPts val="2400"/>
              <a:buFont typeface="Calibri"/>
              <a:buChar char="•"/>
            </a:pPr>
            <a:r>
              <a:rPr lang="en-US" sz="2400" i="0" dirty="0">
                <a:solidFill>
                  <a:schemeClr val="tx1"/>
                </a:solidFill>
                <a:latin typeface="Calibri"/>
                <a:ea typeface="Calibri"/>
                <a:cs typeface="Calibri"/>
                <a:sym typeface="Calibri"/>
              </a:rPr>
              <a:t>Relationships connects nodes</a:t>
            </a:r>
            <a:endParaRPr sz="2400" dirty="0">
              <a:solidFill>
                <a:schemeClr val="tx1"/>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6215D595-401B-D97A-7D0D-FCDC01D095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3"/>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398" name="Google Shape;398;p1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00" name="Google Shape;400;p13"/>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01" name="Google Shape;401;p13"/>
          <p:cNvSpPr txBox="1"/>
          <p:nvPr/>
        </p:nvSpPr>
        <p:spPr>
          <a:xfrm>
            <a:off x="218639" y="1500130"/>
            <a:ext cx="10907700" cy="23859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500" i="0" dirty="0">
                <a:solidFill>
                  <a:schemeClr val="tx1"/>
                </a:solidFill>
                <a:latin typeface="Calibri"/>
                <a:ea typeface="Calibri"/>
                <a:cs typeface="Calibri"/>
                <a:sym typeface="Calibri"/>
              </a:rPr>
              <a:t>The main building blocks of Graph DB Data Model are −</a:t>
            </a:r>
            <a:endParaRPr sz="2500" dirty="0">
              <a:solidFill>
                <a:schemeClr val="tx1"/>
              </a:solidFill>
              <a:latin typeface="Calibri"/>
              <a:ea typeface="Calibri"/>
              <a:cs typeface="Calibri"/>
              <a:sym typeface="Calibri"/>
            </a:endParaRPr>
          </a:p>
          <a:p>
            <a:pPr marL="0" marR="0" lvl="0" indent="0" algn="just" rtl="0">
              <a:spcBef>
                <a:spcPts val="0"/>
              </a:spcBef>
              <a:spcAft>
                <a:spcPts val="0"/>
              </a:spcAft>
              <a:buNone/>
            </a:pPr>
            <a:endParaRPr sz="2500" i="0" dirty="0">
              <a:solidFill>
                <a:schemeClr val="tx1"/>
              </a:solidFill>
              <a:latin typeface="Calibri"/>
              <a:ea typeface="Calibri"/>
              <a:cs typeface="Calibri"/>
              <a:sym typeface="Calibri"/>
            </a:endParaRPr>
          </a:p>
          <a:p>
            <a:pPr marL="342900" marR="0" lvl="0" indent="-349250" algn="l" rtl="0">
              <a:spcBef>
                <a:spcPts val="0"/>
              </a:spcBef>
              <a:spcAft>
                <a:spcPts val="0"/>
              </a:spcAft>
              <a:buClr>
                <a:srgbClr val="2F5496"/>
              </a:buClr>
              <a:buSzPts val="2500"/>
              <a:buFont typeface="Calibri"/>
              <a:buChar char="•"/>
            </a:pPr>
            <a:r>
              <a:rPr lang="en-US" sz="2500" i="0" dirty="0">
                <a:solidFill>
                  <a:schemeClr val="tx1"/>
                </a:solidFill>
                <a:latin typeface="Calibri"/>
                <a:ea typeface="Calibri"/>
                <a:cs typeface="Calibri"/>
                <a:sym typeface="Calibri"/>
              </a:rPr>
              <a:t>Nodes</a:t>
            </a:r>
            <a:endParaRPr sz="2500" dirty="0">
              <a:solidFill>
                <a:schemeClr val="tx1"/>
              </a:solidFill>
              <a:latin typeface="Calibri"/>
              <a:ea typeface="Calibri"/>
              <a:cs typeface="Calibri"/>
              <a:sym typeface="Calibri"/>
            </a:endParaRPr>
          </a:p>
          <a:p>
            <a:pPr marL="342900" marR="0" lvl="0" indent="-349250" algn="l" rtl="0">
              <a:spcBef>
                <a:spcPts val="0"/>
              </a:spcBef>
              <a:spcAft>
                <a:spcPts val="0"/>
              </a:spcAft>
              <a:buClr>
                <a:srgbClr val="2F5496"/>
              </a:buClr>
              <a:buSzPts val="2500"/>
              <a:buFont typeface="Calibri"/>
              <a:buChar char="•"/>
            </a:pPr>
            <a:r>
              <a:rPr lang="en-US" sz="2500" i="0" dirty="0">
                <a:solidFill>
                  <a:schemeClr val="tx1"/>
                </a:solidFill>
                <a:latin typeface="Calibri"/>
                <a:ea typeface="Calibri"/>
                <a:cs typeface="Calibri"/>
                <a:sym typeface="Calibri"/>
              </a:rPr>
              <a:t>Relationships</a:t>
            </a:r>
            <a:endParaRPr sz="2500" dirty="0">
              <a:solidFill>
                <a:schemeClr val="tx1"/>
              </a:solidFill>
              <a:latin typeface="Calibri"/>
              <a:ea typeface="Calibri"/>
              <a:cs typeface="Calibri"/>
              <a:sym typeface="Calibri"/>
            </a:endParaRPr>
          </a:p>
          <a:p>
            <a:pPr marL="342900" marR="0" lvl="0" indent="-349250" algn="l" rtl="0">
              <a:spcBef>
                <a:spcPts val="0"/>
              </a:spcBef>
              <a:spcAft>
                <a:spcPts val="0"/>
              </a:spcAft>
              <a:buClr>
                <a:srgbClr val="2F5496"/>
              </a:buClr>
              <a:buSzPts val="2500"/>
              <a:buFont typeface="Calibri"/>
              <a:buChar char="•"/>
            </a:pPr>
            <a:r>
              <a:rPr lang="en-US" sz="2500" i="0" dirty="0">
                <a:solidFill>
                  <a:schemeClr val="tx1"/>
                </a:solidFill>
                <a:latin typeface="Calibri"/>
                <a:ea typeface="Calibri"/>
                <a:cs typeface="Calibri"/>
                <a:sym typeface="Calibri"/>
              </a:rPr>
              <a:t>Properties</a:t>
            </a:r>
            <a:endParaRPr sz="2500" dirty="0">
              <a:solidFill>
                <a:schemeClr val="tx1"/>
              </a:solidFill>
              <a:latin typeface="Calibri"/>
              <a:ea typeface="Calibri"/>
              <a:cs typeface="Calibri"/>
              <a:sym typeface="Calibri"/>
            </a:endParaRPr>
          </a:p>
          <a:p>
            <a:pPr marL="342900" marR="0" lvl="0" indent="-190500" algn="l" rtl="0">
              <a:spcBef>
                <a:spcPts val="0"/>
              </a:spcBef>
              <a:spcAft>
                <a:spcPts val="0"/>
              </a:spcAft>
              <a:buClr>
                <a:schemeClr val="dk1"/>
              </a:buClr>
              <a:buSzPts val="2400"/>
              <a:buFont typeface="Arial"/>
              <a:buNone/>
            </a:pPr>
            <a:endParaRPr sz="2400" i="0" dirty="0">
              <a:solidFill>
                <a:srgbClr val="2F5496"/>
              </a:solidFill>
              <a:latin typeface="Calibri"/>
              <a:ea typeface="Calibri"/>
              <a:cs typeface="Calibri"/>
              <a:sym typeface="Calibri"/>
            </a:endParaRPr>
          </a:p>
        </p:txBody>
      </p:sp>
      <p:pic>
        <p:nvPicPr>
          <p:cNvPr id="402" name="Google Shape;402;p13" descr="Property Graph"/>
          <p:cNvPicPr preferRelativeResize="0"/>
          <p:nvPr/>
        </p:nvPicPr>
        <p:blipFill rotWithShape="1">
          <a:blip r:embed="rId3">
            <a:alphaModFix/>
          </a:blip>
          <a:srcRect/>
          <a:stretch/>
        </p:blipFill>
        <p:spPr>
          <a:xfrm>
            <a:off x="5818054" y="2376509"/>
            <a:ext cx="4841466" cy="3596908"/>
          </a:xfrm>
          <a:prstGeom prst="rect">
            <a:avLst/>
          </a:prstGeom>
          <a:noFill/>
          <a:ln>
            <a:noFill/>
          </a:ln>
        </p:spPr>
      </p:pic>
      <p:pic>
        <p:nvPicPr>
          <p:cNvPr id="2" name="Google Shape;65;g2743e433a66_0_18">
            <a:extLst>
              <a:ext uri="{FF2B5EF4-FFF2-40B4-BE49-F238E27FC236}">
                <a16:creationId xmlns:a16="http://schemas.microsoft.com/office/drawing/2014/main" id="{616CB4D4-0B8A-E701-B7F3-2C7D053B6D73}"/>
              </a:ext>
            </a:extLst>
          </p:cNvPr>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4"/>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08" name="Google Shape;408;p1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10" name="Google Shape;410;p14"/>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11" name="Google Shape;411;p14"/>
          <p:cNvSpPr txBox="1"/>
          <p:nvPr/>
        </p:nvSpPr>
        <p:spPr>
          <a:xfrm>
            <a:off x="218640" y="1461349"/>
            <a:ext cx="10277100" cy="2786100"/>
          </a:xfrm>
          <a:prstGeom prst="rect">
            <a:avLst/>
          </a:prstGeom>
          <a:noFill/>
          <a:ln>
            <a:noFill/>
          </a:ln>
        </p:spPr>
        <p:txBody>
          <a:bodyPr spcFirstLastPara="1" wrap="square" lIns="91425" tIns="45700" rIns="91425" bIns="45700" anchor="t" anchorCtr="0">
            <a:spAutoFit/>
          </a:bodyPr>
          <a:lstStyle/>
          <a:p>
            <a:pPr marL="342900" marR="0" lvl="0" indent="-349250" algn="just" rtl="0">
              <a:spcBef>
                <a:spcPts val="0"/>
              </a:spcBef>
              <a:spcAft>
                <a:spcPts val="0"/>
              </a:spcAft>
              <a:buClr>
                <a:srgbClr val="2F5496"/>
              </a:buClr>
              <a:buSzPts val="2500"/>
              <a:buFont typeface="Calibri"/>
              <a:buChar char="•"/>
            </a:pPr>
            <a:r>
              <a:rPr lang="en-US" sz="2500" b="1" i="0" dirty="0">
                <a:solidFill>
                  <a:schemeClr val="tx1"/>
                </a:solidFill>
                <a:latin typeface="Calibri"/>
                <a:ea typeface="Calibri"/>
                <a:cs typeface="Calibri"/>
                <a:sym typeface="Calibri"/>
              </a:rPr>
              <a:t>Node</a:t>
            </a:r>
            <a:r>
              <a:rPr lang="en-US" sz="2500" dirty="0">
                <a:solidFill>
                  <a:schemeClr val="tx1"/>
                </a:solidFill>
                <a:latin typeface="Calibri"/>
                <a:ea typeface="Calibri"/>
                <a:cs typeface="Calibri"/>
                <a:sym typeface="Calibri"/>
              </a:rPr>
              <a:t> </a:t>
            </a:r>
            <a:r>
              <a:rPr lang="en-US" sz="2500" i="0" dirty="0">
                <a:solidFill>
                  <a:schemeClr val="tx1"/>
                </a:solidFill>
                <a:latin typeface="Calibri"/>
                <a:ea typeface="Calibri"/>
                <a:cs typeface="Calibri"/>
                <a:sym typeface="Calibri"/>
              </a:rPr>
              <a:t>is a fundamental unit of a Graph. It contains properties with key-value pairs as shown in the following image.</a:t>
            </a:r>
            <a:endParaRPr sz="2500" dirty="0">
              <a:solidFill>
                <a:schemeClr val="tx1"/>
              </a:solidFill>
              <a:latin typeface="Calibri"/>
              <a:ea typeface="Calibri"/>
              <a:cs typeface="Calibri"/>
              <a:sym typeface="Calibri"/>
            </a:endParaRPr>
          </a:p>
          <a:p>
            <a:pPr marL="342900" marR="0" lvl="0" indent="-190500" algn="just" rtl="0">
              <a:spcBef>
                <a:spcPts val="0"/>
              </a:spcBef>
              <a:spcAft>
                <a:spcPts val="0"/>
              </a:spcAft>
              <a:buClr>
                <a:schemeClr val="dk1"/>
              </a:buClr>
              <a:buSzPts val="2400"/>
              <a:buFont typeface="Arial"/>
              <a:buNone/>
            </a:pPr>
            <a:endParaRPr sz="2500" i="0" dirty="0">
              <a:solidFill>
                <a:schemeClr val="tx1"/>
              </a:solidFill>
              <a:latin typeface="Calibri"/>
              <a:ea typeface="Calibri"/>
              <a:cs typeface="Calibri"/>
              <a:sym typeface="Calibri"/>
            </a:endParaRPr>
          </a:p>
          <a:p>
            <a:pPr marL="342900" marR="0" lvl="0" indent="-349250" algn="just" rtl="0">
              <a:spcBef>
                <a:spcPts val="0"/>
              </a:spcBef>
              <a:spcAft>
                <a:spcPts val="0"/>
              </a:spcAft>
              <a:buClr>
                <a:srgbClr val="2F5496"/>
              </a:buClr>
              <a:buSzPts val="2500"/>
              <a:buFont typeface="Calibri"/>
              <a:buChar char="•"/>
            </a:pPr>
            <a:r>
              <a:rPr lang="en-US" sz="2500" b="1" i="0" dirty="0">
                <a:solidFill>
                  <a:schemeClr val="tx1"/>
                </a:solidFill>
                <a:latin typeface="Calibri"/>
                <a:ea typeface="Calibri"/>
                <a:cs typeface="Calibri"/>
                <a:sym typeface="Calibri"/>
              </a:rPr>
              <a:t>Property</a:t>
            </a:r>
            <a:r>
              <a:rPr lang="en-US" sz="2500" i="0" dirty="0">
                <a:solidFill>
                  <a:schemeClr val="tx1"/>
                </a:solidFill>
                <a:latin typeface="Calibri"/>
                <a:ea typeface="Calibri"/>
                <a:cs typeface="Calibri"/>
                <a:sym typeface="Calibri"/>
              </a:rPr>
              <a:t> is a key-value pair to describe Graph Nodes and Relationships.</a:t>
            </a:r>
            <a:endParaRPr sz="2500" dirty="0">
              <a:solidFill>
                <a:schemeClr val="tx1"/>
              </a:solidFill>
              <a:latin typeface="Calibri"/>
              <a:ea typeface="Calibri"/>
              <a:cs typeface="Calibri"/>
              <a:sym typeface="Calibri"/>
            </a:endParaRPr>
          </a:p>
          <a:p>
            <a:pPr marL="342900" marR="0" lvl="0" indent="-190500" algn="just" rtl="0">
              <a:spcBef>
                <a:spcPts val="0"/>
              </a:spcBef>
              <a:spcAft>
                <a:spcPts val="0"/>
              </a:spcAft>
              <a:buClr>
                <a:schemeClr val="dk1"/>
              </a:buClr>
              <a:buSzPts val="2400"/>
              <a:buFont typeface="Arial"/>
              <a:buNone/>
            </a:pPr>
            <a:endParaRPr sz="2500" i="0" dirty="0">
              <a:solidFill>
                <a:schemeClr val="tx1"/>
              </a:solidFill>
              <a:latin typeface="Calibri"/>
              <a:ea typeface="Calibri"/>
              <a:cs typeface="Calibri"/>
              <a:sym typeface="Calibri"/>
            </a:endParaRPr>
          </a:p>
          <a:p>
            <a:pPr marL="342900" marR="0" lvl="0" indent="-349250" algn="just" rtl="0">
              <a:spcBef>
                <a:spcPts val="0"/>
              </a:spcBef>
              <a:spcAft>
                <a:spcPts val="0"/>
              </a:spcAft>
              <a:buClr>
                <a:srgbClr val="2F5496"/>
              </a:buClr>
              <a:buSzPts val="2500"/>
              <a:buFont typeface="Calibri"/>
              <a:buChar char="•"/>
            </a:pPr>
            <a:r>
              <a:rPr lang="en-US" sz="2500" b="1" i="0" dirty="0">
                <a:solidFill>
                  <a:schemeClr val="tx1"/>
                </a:solidFill>
                <a:latin typeface="Calibri"/>
                <a:ea typeface="Calibri"/>
                <a:cs typeface="Calibri"/>
                <a:sym typeface="Calibri"/>
              </a:rPr>
              <a:t>Relationships</a:t>
            </a:r>
            <a:r>
              <a:rPr lang="en-US" sz="2500" i="0" dirty="0">
                <a:solidFill>
                  <a:schemeClr val="tx1"/>
                </a:solidFill>
                <a:latin typeface="Calibri"/>
                <a:ea typeface="Calibri"/>
                <a:cs typeface="Calibri"/>
                <a:sym typeface="Calibri"/>
              </a:rPr>
              <a:t> are another major building block of a Graph Database. It connects two nodes as depicted in the following figure.</a:t>
            </a:r>
            <a:endParaRPr sz="2500" dirty="0">
              <a:solidFill>
                <a:schemeClr val="tx1"/>
              </a:solidFill>
              <a:latin typeface="Calibri"/>
              <a:ea typeface="Calibri"/>
              <a:cs typeface="Calibri"/>
              <a:sym typeface="Calibri"/>
            </a:endParaRPr>
          </a:p>
        </p:txBody>
      </p:sp>
      <p:pic>
        <p:nvPicPr>
          <p:cNvPr id="412" name="Google Shape;412;p14" descr="Relationship"/>
          <p:cNvPicPr preferRelativeResize="0"/>
          <p:nvPr/>
        </p:nvPicPr>
        <p:blipFill rotWithShape="1">
          <a:blip r:embed="rId3">
            <a:alphaModFix/>
          </a:blip>
          <a:srcRect/>
          <a:stretch/>
        </p:blipFill>
        <p:spPr>
          <a:xfrm>
            <a:off x="2499175" y="4731917"/>
            <a:ext cx="5391150" cy="1619250"/>
          </a:xfrm>
          <a:prstGeom prst="rect">
            <a:avLst/>
          </a:prstGeom>
          <a:noFill/>
          <a:ln>
            <a:noFill/>
          </a:ln>
        </p:spPr>
      </p:pic>
      <p:sp>
        <p:nvSpPr>
          <p:cNvPr id="413" name="Google Shape;413;p14"/>
          <p:cNvSpPr/>
          <p:nvPr/>
        </p:nvSpPr>
        <p:spPr>
          <a:xfrm>
            <a:off x="1541325" y="5258350"/>
            <a:ext cx="698100" cy="566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4" name="Google Shape;414;p14"/>
          <p:cNvSpPr/>
          <p:nvPr/>
        </p:nvSpPr>
        <p:spPr>
          <a:xfrm rot="-5400000">
            <a:off x="5463750" y="6112825"/>
            <a:ext cx="698100" cy="566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15" name="Google Shape;415;p14"/>
          <p:cNvSpPr txBox="1"/>
          <p:nvPr/>
        </p:nvSpPr>
        <p:spPr>
          <a:xfrm>
            <a:off x="1288475" y="5824750"/>
            <a:ext cx="1052100" cy="31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Node</a:t>
            </a:r>
            <a:endParaRPr>
              <a:latin typeface="Calibri"/>
              <a:ea typeface="Calibri"/>
              <a:cs typeface="Calibri"/>
              <a:sym typeface="Calibri"/>
            </a:endParaRPr>
          </a:p>
        </p:txBody>
      </p:sp>
      <p:sp>
        <p:nvSpPr>
          <p:cNvPr id="416" name="Google Shape;416;p14"/>
          <p:cNvSpPr txBox="1"/>
          <p:nvPr/>
        </p:nvSpPr>
        <p:spPr>
          <a:xfrm>
            <a:off x="6096000" y="6463500"/>
            <a:ext cx="1690200" cy="3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Calibri"/>
                <a:ea typeface="Calibri"/>
                <a:cs typeface="Calibri"/>
                <a:sym typeface="Calibri"/>
              </a:rPr>
              <a:t>Relationship</a:t>
            </a:r>
            <a:endParaRPr>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FF86C8D2-2E27-E558-2122-39672F61F21E}"/>
              </a:ext>
            </a:extLst>
          </p:cNvPr>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5"/>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22" name="Google Shape;422;p1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24" name="Google Shape;424;p15"/>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pic>
        <p:nvPicPr>
          <p:cNvPr id="425" name="Google Shape;425;p15"/>
          <p:cNvPicPr preferRelativeResize="0"/>
          <p:nvPr/>
        </p:nvPicPr>
        <p:blipFill rotWithShape="1">
          <a:blip r:embed="rId3">
            <a:alphaModFix/>
          </a:blip>
          <a:srcRect/>
          <a:stretch/>
        </p:blipFill>
        <p:spPr>
          <a:xfrm>
            <a:off x="4032250" y="1485900"/>
            <a:ext cx="4127500" cy="3009900"/>
          </a:xfrm>
          <a:prstGeom prst="rect">
            <a:avLst/>
          </a:prstGeom>
          <a:noFill/>
          <a:ln>
            <a:noFill/>
          </a:ln>
        </p:spPr>
      </p:pic>
      <p:pic>
        <p:nvPicPr>
          <p:cNvPr id="426" name="Google Shape;426;p15"/>
          <p:cNvPicPr preferRelativeResize="0"/>
          <p:nvPr/>
        </p:nvPicPr>
        <p:blipFill rotWithShape="1">
          <a:blip r:embed="rId4">
            <a:alphaModFix/>
          </a:blip>
          <a:srcRect/>
          <a:stretch/>
        </p:blipFill>
        <p:spPr>
          <a:xfrm>
            <a:off x="5181600" y="4851400"/>
            <a:ext cx="1981200" cy="939800"/>
          </a:xfrm>
          <a:prstGeom prst="rect">
            <a:avLst/>
          </a:prstGeom>
          <a:noFill/>
          <a:ln>
            <a:noFill/>
          </a:ln>
        </p:spPr>
      </p:pic>
      <p:sp>
        <p:nvSpPr>
          <p:cNvPr id="427" name="Google Shape;427;p15"/>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a:solidFill>
                  <a:srgbClr val="2F5496"/>
                </a:solidFill>
                <a:latin typeface="Calibri"/>
                <a:ea typeface="Calibri"/>
                <a:cs typeface="Calibri"/>
                <a:sym typeface="Calibri"/>
              </a:rPr>
              <a:t>Node</a:t>
            </a:r>
            <a:endParaRPr sz="2900" b="1">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20428504-8639-B196-746D-FEE4991C9B27}"/>
              </a:ext>
            </a:extLst>
          </p:cNvPr>
          <p:cNvPicPr preferRelativeResize="0"/>
          <p:nvPr/>
        </p:nvPicPr>
        <p:blipFill rotWithShape="1">
          <a:blip r:embed="rId5">
            <a:alphaModFix/>
          </a:blip>
          <a:srcRect t="4970"/>
          <a:stretch/>
        </p:blipFill>
        <p:spPr>
          <a:xfrm>
            <a:off x="10882725" y="0"/>
            <a:ext cx="1309275" cy="168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6"/>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33" name="Google Shape;433;p1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35" name="Google Shape;435;p16"/>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36" name="Google Shape;43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pic>
        <p:nvPicPr>
          <p:cNvPr id="437" name="Google Shape;437;p16"/>
          <p:cNvPicPr preferRelativeResize="0"/>
          <p:nvPr/>
        </p:nvPicPr>
        <p:blipFill rotWithShape="1">
          <a:blip r:embed="rId3">
            <a:alphaModFix/>
          </a:blip>
          <a:srcRect/>
          <a:stretch/>
        </p:blipFill>
        <p:spPr>
          <a:xfrm>
            <a:off x="975360" y="2888314"/>
            <a:ext cx="8077200" cy="3466766"/>
          </a:xfrm>
          <a:prstGeom prst="rect">
            <a:avLst/>
          </a:prstGeom>
          <a:noFill/>
          <a:ln>
            <a:noFill/>
          </a:ln>
        </p:spPr>
      </p:pic>
      <p:sp>
        <p:nvSpPr>
          <p:cNvPr id="438" name="Google Shape;438;p16"/>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a:solidFill>
                  <a:srgbClr val="2F5496"/>
                </a:solidFill>
                <a:latin typeface="Calibri"/>
                <a:ea typeface="Calibri"/>
                <a:cs typeface="Calibri"/>
                <a:sym typeface="Calibri"/>
              </a:rPr>
              <a:t>Relationships</a:t>
            </a:r>
            <a:endParaRPr sz="2900" b="1">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5B415A8F-8E07-77CF-B0AF-FF6CD258D5AE}"/>
              </a:ext>
            </a:extLst>
          </p:cNvPr>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17"/>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44" name="Google Shape;444;p1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46" name="Google Shape;446;p17"/>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pic>
        <p:nvPicPr>
          <p:cNvPr id="447" name="Google Shape;447;p17"/>
          <p:cNvPicPr preferRelativeResize="0"/>
          <p:nvPr/>
        </p:nvPicPr>
        <p:blipFill rotWithShape="1">
          <a:blip r:embed="rId3">
            <a:alphaModFix/>
          </a:blip>
          <a:srcRect/>
          <a:stretch/>
        </p:blipFill>
        <p:spPr>
          <a:xfrm>
            <a:off x="4038600" y="2378825"/>
            <a:ext cx="4114800" cy="889000"/>
          </a:xfrm>
          <a:prstGeom prst="rect">
            <a:avLst/>
          </a:prstGeom>
          <a:noFill/>
          <a:ln>
            <a:noFill/>
          </a:ln>
        </p:spPr>
      </p:pic>
      <p:pic>
        <p:nvPicPr>
          <p:cNvPr id="448" name="Google Shape;448;p17"/>
          <p:cNvPicPr preferRelativeResize="0"/>
          <p:nvPr/>
        </p:nvPicPr>
        <p:blipFill rotWithShape="1">
          <a:blip r:embed="rId4">
            <a:alphaModFix/>
          </a:blip>
          <a:srcRect/>
          <a:stretch/>
        </p:blipFill>
        <p:spPr>
          <a:xfrm>
            <a:off x="1946275" y="3711100"/>
            <a:ext cx="8299450" cy="1092200"/>
          </a:xfrm>
          <a:prstGeom prst="rect">
            <a:avLst/>
          </a:prstGeom>
          <a:noFill/>
          <a:ln>
            <a:noFill/>
          </a:ln>
        </p:spPr>
      </p:pic>
      <p:pic>
        <p:nvPicPr>
          <p:cNvPr id="449" name="Google Shape;449;p17"/>
          <p:cNvPicPr preferRelativeResize="0"/>
          <p:nvPr/>
        </p:nvPicPr>
        <p:blipFill rotWithShape="1">
          <a:blip r:embed="rId5">
            <a:alphaModFix/>
          </a:blip>
          <a:srcRect/>
          <a:stretch/>
        </p:blipFill>
        <p:spPr>
          <a:xfrm>
            <a:off x="4908550" y="5355450"/>
            <a:ext cx="2374900" cy="901700"/>
          </a:xfrm>
          <a:prstGeom prst="rect">
            <a:avLst/>
          </a:prstGeom>
          <a:noFill/>
          <a:ln>
            <a:noFill/>
          </a:ln>
        </p:spPr>
      </p:pic>
      <p:sp>
        <p:nvSpPr>
          <p:cNvPr id="450" name="Google Shape;450;p17"/>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a:solidFill>
                  <a:srgbClr val="2F5496"/>
                </a:solidFill>
                <a:latin typeface="Calibri"/>
                <a:ea typeface="Calibri"/>
                <a:cs typeface="Calibri"/>
                <a:sym typeface="Calibri"/>
              </a:rPr>
              <a:t>Relationships</a:t>
            </a:r>
            <a:endParaRPr sz="2900" b="1">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778A1A92-58F6-DA6B-AEA1-F445310D4A90}"/>
              </a:ext>
            </a:extLst>
          </p:cNvPr>
          <p:cNvPicPr preferRelativeResize="0"/>
          <p:nvPr/>
        </p:nvPicPr>
        <p:blipFill rotWithShape="1">
          <a:blip r:embed="rId6">
            <a:alphaModFix/>
          </a:blip>
          <a:srcRect t="4970"/>
          <a:stretch/>
        </p:blipFill>
        <p:spPr>
          <a:xfrm>
            <a:off x="10882725" y="0"/>
            <a:ext cx="1309275" cy="168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8"/>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56" name="Google Shape;456;p1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458" name="Google Shape;458;p18"/>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pic>
        <p:nvPicPr>
          <p:cNvPr id="459" name="Google Shape;459;p18"/>
          <p:cNvPicPr preferRelativeResize="0"/>
          <p:nvPr/>
        </p:nvPicPr>
        <p:blipFill rotWithShape="1">
          <a:blip r:embed="rId3">
            <a:alphaModFix/>
          </a:blip>
          <a:srcRect/>
          <a:stretch/>
        </p:blipFill>
        <p:spPr>
          <a:xfrm>
            <a:off x="3352800" y="1828800"/>
            <a:ext cx="5562600" cy="4660900"/>
          </a:xfrm>
          <a:prstGeom prst="rect">
            <a:avLst/>
          </a:prstGeom>
          <a:noFill/>
          <a:ln>
            <a:noFill/>
          </a:ln>
        </p:spPr>
      </p:pic>
      <p:pic>
        <p:nvPicPr>
          <p:cNvPr id="460" name="Google Shape;460;p18" descr="Angry_bird_invite_to_Twitter_by_updel.jpg"/>
          <p:cNvPicPr preferRelativeResize="0"/>
          <p:nvPr/>
        </p:nvPicPr>
        <p:blipFill rotWithShape="1">
          <a:blip r:embed="rId4">
            <a:alphaModFix/>
          </a:blip>
          <a:srcRect/>
          <a:stretch/>
        </p:blipFill>
        <p:spPr>
          <a:xfrm>
            <a:off x="2249214" y="4572000"/>
            <a:ext cx="2207172" cy="1828800"/>
          </a:xfrm>
          <a:prstGeom prst="rect">
            <a:avLst/>
          </a:prstGeom>
          <a:noFill/>
          <a:ln>
            <a:noFill/>
          </a:ln>
        </p:spPr>
      </p:pic>
      <p:pic>
        <p:nvPicPr>
          <p:cNvPr id="461" name="Google Shape;461;p18" descr="new_twitter_bird_vector_by_eagl0r-d2yth6g.png"/>
          <p:cNvPicPr preferRelativeResize="0"/>
          <p:nvPr/>
        </p:nvPicPr>
        <p:blipFill rotWithShape="1">
          <a:blip r:embed="rId5">
            <a:alphaModFix/>
          </a:blip>
          <a:srcRect/>
          <a:stretch/>
        </p:blipFill>
        <p:spPr>
          <a:xfrm>
            <a:off x="7278414" y="4751334"/>
            <a:ext cx="2932386" cy="1649467"/>
          </a:xfrm>
          <a:prstGeom prst="rect">
            <a:avLst/>
          </a:prstGeom>
          <a:noFill/>
          <a:ln>
            <a:noFill/>
          </a:ln>
        </p:spPr>
      </p:pic>
      <p:pic>
        <p:nvPicPr>
          <p:cNvPr id="2" name="Google Shape;65;g2743e433a66_0_18">
            <a:extLst>
              <a:ext uri="{FF2B5EF4-FFF2-40B4-BE49-F238E27FC236}">
                <a16:creationId xmlns:a16="http://schemas.microsoft.com/office/drawing/2014/main" id="{2BB7825F-F582-4A4A-7ABA-6550BFF846E9}"/>
              </a:ext>
            </a:extLst>
          </p:cNvPr>
          <p:cNvPicPr preferRelativeResize="0"/>
          <p:nvPr/>
        </p:nvPicPr>
        <p:blipFill rotWithShape="1">
          <a:blip r:embed="rId6">
            <a:alphaModFix/>
          </a:blip>
          <a:srcRect t="4970"/>
          <a:stretch/>
        </p:blipFill>
        <p:spPr>
          <a:xfrm>
            <a:off x="10882725" y="0"/>
            <a:ext cx="1309275" cy="168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2864aae9559_1_53"/>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p>
        </p:txBody>
      </p:sp>
      <p:cxnSp>
        <p:nvCxnSpPr>
          <p:cNvPr id="467" name="Google Shape;467;g2864aae9559_1_53"/>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469" name="Google Shape;469;g2864aae9559_1_53"/>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pic>
        <p:nvPicPr>
          <p:cNvPr id="470" name="Google Shape;470;g2864aae9559_1_53"/>
          <p:cNvPicPr preferRelativeResize="0"/>
          <p:nvPr/>
        </p:nvPicPr>
        <p:blipFill>
          <a:blip r:embed="rId3">
            <a:alphaModFix/>
          </a:blip>
          <a:stretch>
            <a:fillRect/>
          </a:stretch>
        </p:blipFill>
        <p:spPr>
          <a:xfrm>
            <a:off x="309250" y="2176401"/>
            <a:ext cx="8486601" cy="3493650"/>
          </a:xfrm>
          <a:prstGeom prst="rect">
            <a:avLst/>
          </a:prstGeom>
          <a:noFill/>
          <a:ln>
            <a:noFill/>
          </a:ln>
        </p:spPr>
      </p:pic>
      <p:pic>
        <p:nvPicPr>
          <p:cNvPr id="2" name="Google Shape;65;g2743e433a66_0_18">
            <a:extLst>
              <a:ext uri="{FF2B5EF4-FFF2-40B4-BE49-F238E27FC236}">
                <a16:creationId xmlns:a16="http://schemas.microsoft.com/office/drawing/2014/main" id="{62B1FA1F-9CEA-015A-A09D-FC6C373E8D10}"/>
              </a:ext>
            </a:extLst>
          </p:cNvPr>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g24aa0f96e5a_0_108"/>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76" name="Google Shape;476;g24aa0f96e5a_0_108"/>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478" name="Google Shape;478;g24aa0f96e5a_0_108"/>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79" name="Google Shape;479;g24aa0f96e5a_0_108"/>
          <p:cNvSpPr txBox="1"/>
          <p:nvPr/>
        </p:nvSpPr>
        <p:spPr>
          <a:xfrm>
            <a:off x="214425" y="2379550"/>
            <a:ext cx="10713600" cy="4526100"/>
          </a:xfrm>
          <a:prstGeom prst="rect">
            <a:avLst/>
          </a:prstGeom>
          <a:noFill/>
          <a:ln>
            <a:noFill/>
          </a:ln>
        </p:spPr>
        <p:txBody>
          <a:bodyPr spcFirstLastPara="1" wrap="square" lIns="91425" tIns="45700" rIns="91425" bIns="45700" anchor="t" anchorCtr="0">
            <a:normAutofit/>
          </a:bodyPr>
          <a:lstStyle/>
          <a:p>
            <a:pPr marL="342900" lvl="0" indent="-304800" algn="just" rtl="0">
              <a:spcBef>
                <a:spcPts val="0"/>
              </a:spcBef>
              <a:spcAft>
                <a:spcPts val="0"/>
              </a:spcAft>
              <a:buClr>
                <a:srgbClr val="2F5496"/>
              </a:buClr>
              <a:buSzPts val="2600"/>
              <a:buChar char="•"/>
            </a:pPr>
            <a:r>
              <a:rPr lang="en-US" sz="2600" dirty="0">
                <a:solidFill>
                  <a:schemeClr val="tx1"/>
                </a:solidFill>
                <a:latin typeface="Calibri"/>
                <a:ea typeface="Calibri"/>
                <a:cs typeface="Calibri"/>
                <a:sym typeface="Calibri"/>
              </a:rPr>
              <a:t>Both nodes and relationships can have properties.</a:t>
            </a:r>
            <a:endParaRPr sz="2600" dirty="0">
              <a:solidFill>
                <a:schemeClr val="tx1"/>
              </a:solidFill>
              <a:latin typeface="Calibri"/>
              <a:ea typeface="Calibri"/>
              <a:cs typeface="Calibri"/>
              <a:sym typeface="Calibri"/>
            </a:endParaRPr>
          </a:p>
          <a:p>
            <a:pPr marL="342900" lvl="0" indent="-304800" algn="just" rtl="0">
              <a:spcBef>
                <a:spcPts val="640"/>
              </a:spcBef>
              <a:spcAft>
                <a:spcPts val="0"/>
              </a:spcAft>
              <a:buClr>
                <a:srgbClr val="2F5496"/>
              </a:buClr>
              <a:buSzPts val="2600"/>
              <a:buChar char="•"/>
            </a:pPr>
            <a:r>
              <a:rPr lang="en-US" sz="2600" dirty="0">
                <a:solidFill>
                  <a:schemeClr val="tx1"/>
                </a:solidFill>
                <a:latin typeface="Calibri"/>
                <a:ea typeface="Calibri"/>
                <a:cs typeface="Calibri"/>
                <a:sym typeface="Calibri"/>
              </a:rPr>
              <a:t>Properties are key-value pairs where the key is a string.</a:t>
            </a:r>
            <a:endParaRPr sz="2600" dirty="0">
              <a:solidFill>
                <a:schemeClr val="tx1"/>
              </a:solidFill>
              <a:latin typeface="Calibri"/>
              <a:ea typeface="Calibri"/>
              <a:cs typeface="Calibri"/>
              <a:sym typeface="Calibri"/>
            </a:endParaRPr>
          </a:p>
          <a:p>
            <a:pPr marL="342900" lvl="0" indent="-304800" algn="just" rtl="0">
              <a:spcBef>
                <a:spcPts val="640"/>
              </a:spcBef>
              <a:spcAft>
                <a:spcPts val="0"/>
              </a:spcAft>
              <a:buClr>
                <a:srgbClr val="2F5496"/>
              </a:buClr>
              <a:buSzPts val="2600"/>
              <a:buChar char="•"/>
            </a:pPr>
            <a:r>
              <a:rPr lang="en-US" sz="2600" dirty="0">
                <a:solidFill>
                  <a:schemeClr val="tx1"/>
                </a:solidFill>
                <a:latin typeface="Calibri"/>
                <a:ea typeface="Calibri"/>
                <a:cs typeface="Calibri"/>
                <a:sym typeface="Calibri"/>
              </a:rPr>
              <a:t>Property values can be either a primitive or an</a:t>
            </a:r>
            <a:endParaRPr sz="2600" dirty="0">
              <a:solidFill>
                <a:schemeClr val="tx1"/>
              </a:solidFill>
              <a:latin typeface="Calibri"/>
              <a:ea typeface="Calibri"/>
              <a:cs typeface="Calibri"/>
              <a:sym typeface="Calibri"/>
            </a:endParaRPr>
          </a:p>
          <a:p>
            <a:pPr marL="342900" lvl="0" indent="-342900" algn="just" rtl="0">
              <a:spcBef>
                <a:spcPts val="640"/>
              </a:spcBef>
              <a:spcAft>
                <a:spcPts val="0"/>
              </a:spcAft>
              <a:buNone/>
            </a:pPr>
            <a:r>
              <a:rPr lang="en-US" sz="2600" dirty="0">
                <a:solidFill>
                  <a:schemeClr val="tx1"/>
                </a:solidFill>
                <a:latin typeface="Calibri"/>
                <a:ea typeface="Calibri"/>
                <a:cs typeface="Calibri"/>
                <a:sym typeface="Calibri"/>
              </a:rPr>
              <a:t>	array of one primitive type.</a:t>
            </a:r>
            <a:endParaRPr sz="2600" dirty="0">
              <a:solidFill>
                <a:schemeClr val="tx1"/>
              </a:solidFill>
              <a:latin typeface="Calibri"/>
              <a:ea typeface="Calibri"/>
              <a:cs typeface="Calibri"/>
              <a:sym typeface="Calibri"/>
            </a:endParaRPr>
          </a:p>
          <a:p>
            <a:pPr marL="342900" lvl="0" indent="-342900" algn="just" rtl="0">
              <a:spcBef>
                <a:spcPts val="640"/>
              </a:spcBef>
              <a:spcAft>
                <a:spcPts val="0"/>
              </a:spcAft>
              <a:buNone/>
            </a:pPr>
            <a:r>
              <a:rPr lang="en-US" sz="2600" dirty="0">
                <a:solidFill>
                  <a:schemeClr val="tx1"/>
                </a:solidFill>
                <a:latin typeface="Calibri"/>
                <a:ea typeface="Calibri"/>
                <a:cs typeface="Calibri"/>
                <a:sym typeface="Calibri"/>
              </a:rPr>
              <a:t> 	For example String, int and int[] values are valid for properties</a:t>
            </a:r>
            <a:r>
              <a:rPr lang="en-US" sz="2600" dirty="0">
                <a:solidFill>
                  <a:srgbClr val="2F5496"/>
                </a:solidFill>
                <a:latin typeface="Calibri"/>
                <a:ea typeface="Calibri"/>
                <a:cs typeface="Calibri"/>
                <a:sym typeface="Calibri"/>
              </a:rPr>
              <a:t>.</a:t>
            </a:r>
            <a:endParaRPr sz="2600" dirty="0">
              <a:solidFill>
                <a:srgbClr val="2F5496"/>
              </a:solidFill>
              <a:latin typeface="Calibri"/>
              <a:ea typeface="Calibri"/>
              <a:cs typeface="Calibri"/>
              <a:sym typeface="Calibri"/>
            </a:endParaRPr>
          </a:p>
        </p:txBody>
      </p:sp>
      <p:sp>
        <p:nvSpPr>
          <p:cNvPr id="480" name="Google Shape;480;g24aa0f96e5a_0_108"/>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dirty="0">
                <a:solidFill>
                  <a:schemeClr val="tx1"/>
                </a:solidFill>
                <a:latin typeface="Calibri"/>
                <a:ea typeface="Calibri"/>
                <a:cs typeface="Calibri"/>
                <a:sym typeface="Calibri"/>
              </a:rPr>
              <a:t>Properties</a:t>
            </a:r>
            <a:endParaRPr sz="2900" b="1" dirty="0">
              <a:solidFill>
                <a:schemeClr val="tx1"/>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A91E3FD4-F3A0-FC87-EF9A-334ACEAD9131}"/>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24aa0f96e5a_0_120"/>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86" name="Google Shape;486;g24aa0f96e5a_0_120"/>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488" name="Google Shape;488;g24aa0f96e5a_0_12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89" name="Google Shape;489;g24aa0f96e5a_0_120"/>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dirty="0">
                <a:solidFill>
                  <a:srgbClr val="2F5496"/>
                </a:solidFill>
                <a:latin typeface="Calibri"/>
                <a:ea typeface="Calibri"/>
                <a:cs typeface="Calibri"/>
                <a:sym typeface="Calibri"/>
              </a:rPr>
              <a:t>Properties</a:t>
            </a:r>
            <a:endParaRPr sz="2900" b="1" dirty="0">
              <a:solidFill>
                <a:srgbClr val="2F5496"/>
              </a:solidFill>
              <a:latin typeface="Calibri"/>
              <a:ea typeface="Calibri"/>
              <a:cs typeface="Calibri"/>
              <a:sym typeface="Calibri"/>
            </a:endParaRPr>
          </a:p>
        </p:txBody>
      </p:sp>
      <p:pic>
        <p:nvPicPr>
          <p:cNvPr id="490" name="Google Shape;490;g24aa0f96e5a_0_120"/>
          <p:cNvPicPr preferRelativeResize="0"/>
          <p:nvPr/>
        </p:nvPicPr>
        <p:blipFill rotWithShape="1">
          <a:blip r:embed="rId3">
            <a:alphaModFix/>
          </a:blip>
          <a:srcRect/>
          <a:stretch/>
        </p:blipFill>
        <p:spPr>
          <a:xfrm>
            <a:off x="2903675" y="1436513"/>
            <a:ext cx="6477000" cy="5350695"/>
          </a:xfrm>
          <a:prstGeom prst="rect">
            <a:avLst/>
          </a:prstGeom>
          <a:noFill/>
          <a:ln>
            <a:noFill/>
          </a:ln>
        </p:spPr>
      </p:pic>
      <p:pic>
        <p:nvPicPr>
          <p:cNvPr id="2" name="Google Shape;65;g2743e433a66_0_18">
            <a:extLst>
              <a:ext uri="{FF2B5EF4-FFF2-40B4-BE49-F238E27FC236}">
                <a16:creationId xmlns:a16="http://schemas.microsoft.com/office/drawing/2014/main" id="{16A5F297-BC6E-A740-10A0-F5B5DF4EBA2C}"/>
              </a:ext>
            </a:extLst>
          </p:cNvPr>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g24aa0f96e5a_0_60"/>
          <p:cNvSpPr/>
          <p:nvPr/>
        </p:nvSpPr>
        <p:spPr>
          <a:xfrm>
            <a:off x="76382" y="1849772"/>
            <a:ext cx="10527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i="0" u="none" strike="noStrike" cap="none">
                <a:solidFill>
                  <a:schemeClr val="dk1"/>
                </a:solidFill>
                <a:latin typeface="Calibri"/>
                <a:ea typeface="Calibri"/>
                <a:cs typeface="Calibri"/>
                <a:sym typeface="Calibri"/>
              </a:rPr>
              <a:t>GRAPH THEORY, APPLICATIONS AND COMBINATORICS</a:t>
            </a:r>
            <a:endParaRPr/>
          </a:p>
        </p:txBody>
      </p:sp>
      <p:sp>
        <p:nvSpPr>
          <p:cNvPr id="358" name="Google Shape;358;g24aa0f96e5a_0_60"/>
          <p:cNvSpPr/>
          <p:nvPr/>
        </p:nvSpPr>
        <p:spPr>
          <a:xfrm>
            <a:off x="76382" y="3023535"/>
            <a:ext cx="7497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Neo4j Graph Data Model</a:t>
            </a:r>
            <a:endParaRPr dirty="0"/>
          </a:p>
        </p:txBody>
      </p:sp>
      <p:sp>
        <p:nvSpPr>
          <p:cNvPr id="359" name="Google Shape;359;g24aa0f96e5a_0_60"/>
          <p:cNvSpPr/>
          <p:nvPr/>
        </p:nvSpPr>
        <p:spPr>
          <a:xfrm>
            <a:off x="598883" y="5489699"/>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360" name="Google Shape;360;g24aa0f96e5a_0_60"/>
          <p:cNvSpPr/>
          <p:nvPr/>
        </p:nvSpPr>
        <p:spPr>
          <a:xfrm>
            <a:off x="598883" y="5887304"/>
            <a:ext cx="74973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Department of Computer Science &amp; Engineering</a:t>
            </a:r>
            <a:endParaRPr sz="2000">
              <a:solidFill>
                <a:schemeClr val="dk1"/>
              </a:solidFill>
              <a:latin typeface="Calibri"/>
              <a:ea typeface="Calibri"/>
              <a:cs typeface="Calibri"/>
              <a:sym typeface="Calibri"/>
            </a:endParaRPr>
          </a:p>
        </p:txBody>
      </p:sp>
      <p:grpSp>
        <p:nvGrpSpPr>
          <p:cNvPr id="361" name="Google Shape;361;g24aa0f96e5a_0_60"/>
          <p:cNvGrpSpPr/>
          <p:nvPr/>
        </p:nvGrpSpPr>
        <p:grpSpPr>
          <a:xfrm>
            <a:off x="313939" y="5489794"/>
            <a:ext cx="1066800" cy="1077941"/>
            <a:chOff x="313939" y="5489794"/>
            <a:chExt cx="1066800" cy="1077941"/>
          </a:xfrm>
        </p:grpSpPr>
        <p:sp>
          <p:nvSpPr>
            <p:cNvPr id="362" name="Google Shape;362;g24aa0f96e5a_0_60"/>
            <p:cNvSpPr/>
            <p:nvPr/>
          </p:nvSpPr>
          <p:spPr>
            <a:xfrm rot="5400000">
              <a:off x="824539" y="6011535"/>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g24aa0f96e5a_0_60"/>
            <p:cNvSpPr/>
            <p:nvPr/>
          </p:nvSpPr>
          <p:spPr>
            <a:xfrm rot="10800000">
              <a:off x="313963" y="5489794"/>
              <a:ext cx="45600" cy="1066800"/>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364" name="Google Shape;364;g24aa0f96e5a_0_60"/>
          <p:cNvCxnSpPr>
            <a:cxnSpLocks/>
          </p:cNvCxnSpPr>
          <p:nvPr/>
        </p:nvCxnSpPr>
        <p:spPr>
          <a:xfrm>
            <a:off x="0" y="3023535"/>
            <a:ext cx="7988968" cy="0"/>
          </a:xfrm>
          <a:prstGeom prst="straightConnector1">
            <a:avLst/>
          </a:prstGeom>
          <a:noFill/>
          <a:ln w="38100" cap="flat" cmpd="sng">
            <a:solidFill>
              <a:srgbClr val="DFA267"/>
            </a:solidFill>
            <a:prstDash val="solid"/>
            <a:miter lim="800000"/>
            <a:headEnd type="none" w="sm" len="sm"/>
            <a:tailEnd type="none" w="sm" len="sm"/>
          </a:ln>
        </p:spPr>
      </p:cxnSp>
      <p:pic>
        <p:nvPicPr>
          <p:cNvPr id="2" name="Google Shape;65;g2743e433a66_0_18">
            <a:extLst>
              <a:ext uri="{FF2B5EF4-FFF2-40B4-BE49-F238E27FC236}">
                <a16:creationId xmlns:a16="http://schemas.microsoft.com/office/drawing/2014/main" id="{7C126A3C-DDE6-E766-2934-D5BCC5880AF9}"/>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24aa0f96e5a_0_131"/>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solidFill>
                <a:schemeClr val="dk1"/>
              </a:solidFill>
            </a:endParaRPr>
          </a:p>
          <a:p>
            <a:pPr marL="0" marR="0" lvl="0" indent="0" algn="l" rtl="0">
              <a:spcBef>
                <a:spcPts val="0"/>
              </a:spcBef>
              <a:spcAft>
                <a:spcPts val="0"/>
              </a:spcAft>
              <a:buNone/>
            </a:pPr>
            <a:endParaRPr sz="2400" b="1">
              <a:solidFill>
                <a:srgbClr val="C55A11"/>
              </a:solidFill>
              <a:latin typeface="Calibri"/>
              <a:ea typeface="Calibri"/>
              <a:cs typeface="Calibri"/>
              <a:sym typeface="Calibri"/>
            </a:endParaRPr>
          </a:p>
        </p:txBody>
      </p:sp>
      <p:cxnSp>
        <p:nvCxnSpPr>
          <p:cNvPr id="496" name="Google Shape;496;g24aa0f96e5a_0_131"/>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498" name="Google Shape;498;g24aa0f96e5a_0_131"/>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499" name="Google Shape;499;g24aa0f96e5a_0_131"/>
          <p:cNvSpPr txBox="1"/>
          <p:nvPr/>
        </p:nvSpPr>
        <p:spPr>
          <a:xfrm>
            <a:off x="436950" y="13164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endParaRPr sz="4400">
              <a:solidFill>
                <a:srgbClr val="000000"/>
              </a:solidFill>
              <a:latin typeface="Calibri"/>
              <a:ea typeface="Calibri"/>
              <a:cs typeface="Calibri"/>
              <a:sym typeface="Calibri"/>
            </a:endParaRPr>
          </a:p>
        </p:txBody>
      </p:sp>
      <p:sp>
        <p:nvSpPr>
          <p:cNvPr id="500" name="Google Shape;500;g24aa0f96e5a_0_131"/>
          <p:cNvSpPr txBox="1"/>
          <p:nvPr/>
        </p:nvSpPr>
        <p:spPr>
          <a:xfrm>
            <a:off x="436950" y="2025025"/>
            <a:ext cx="10663200" cy="5022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2500" dirty="0">
              <a:solidFill>
                <a:srgbClr val="2F5496"/>
              </a:solidFill>
              <a:latin typeface="Calibri"/>
              <a:ea typeface="Calibri"/>
              <a:cs typeface="Calibri"/>
              <a:sym typeface="Calibri"/>
            </a:endParaRPr>
          </a:p>
          <a:p>
            <a:pPr marL="0" lvl="0" indent="0" algn="l" rtl="0">
              <a:spcBef>
                <a:spcPts val="0"/>
              </a:spcBef>
              <a:spcAft>
                <a:spcPts val="0"/>
              </a:spcAft>
              <a:buNone/>
            </a:pPr>
            <a:r>
              <a:rPr lang="en-US" sz="2500" dirty="0">
                <a:solidFill>
                  <a:schemeClr val="tx1"/>
                </a:solidFill>
                <a:latin typeface="Calibri"/>
                <a:ea typeface="Calibri"/>
                <a:cs typeface="Calibri"/>
                <a:sym typeface="Calibri"/>
              </a:rPr>
              <a:t>A path is one or more nodes with connecting relationships, typically retrieved as a query or traversal result.</a:t>
            </a:r>
            <a:endParaRPr sz="2500" dirty="0">
              <a:solidFill>
                <a:schemeClr val="tx1"/>
              </a:solidFill>
              <a:latin typeface="Calibri"/>
              <a:ea typeface="Calibri"/>
              <a:cs typeface="Calibri"/>
              <a:sym typeface="Calibri"/>
            </a:endParaRPr>
          </a:p>
        </p:txBody>
      </p:sp>
      <p:pic>
        <p:nvPicPr>
          <p:cNvPr id="501" name="Google Shape;501;g24aa0f96e5a_0_131"/>
          <p:cNvPicPr preferRelativeResize="0"/>
          <p:nvPr/>
        </p:nvPicPr>
        <p:blipFill rotWithShape="1">
          <a:blip r:embed="rId3">
            <a:alphaModFix/>
          </a:blip>
          <a:srcRect/>
          <a:stretch/>
        </p:blipFill>
        <p:spPr>
          <a:xfrm>
            <a:off x="990601" y="3535485"/>
            <a:ext cx="4038599" cy="2944704"/>
          </a:xfrm>
          <a:prstGeom prst="rect">
            <a:avLst/>
          </a:prstGeom>
          <a:noFill/>
          <a:ln>
            <a:noFill/>
          </a:ln>
        </p:spPr>
      </p:pic>
      <p:pic>
        <p:nvPicPr>
          <p:cNvPr id="502" name="Google Shape;502;g24aa0f96e5a_0_131"/>
          <p:cNvPicPr preferRelativeResize="0"/>
          <p:nvPr/>
        </p:nvPicPr>
        <p:blipFill rotWithShape="1">
          <a:blip r:embed="rId4">
            <a:alphaModFix/>
          </a:blip>
          <a:srcRect/>
          <a:stretch/>
        </p:blipFill>
        <p:spPr>
          <a:xfrm>
            <a:off x="6477000" y="3181460"/>
            <a:ext cx="1358900" cy="1054100"/>
          </a:xfrm>
          <a:prstGeom prst="rect">
            <a:avLst/>
          </a:prstGeom>
          <a:noFill/>
          <a:ln>
            <a:noFill/>
          </a:ln>
        </p:spPr>
      </p:pic>
      <p:pic>
        <p:nvPicPr>
          <p:cNvPr id="503" name="Google Shape;503;g24aa0f96e5a_0_131"/>
          <p:cNvPicPr preferRelativeResize="0"/>
          <p:nvPr/>
        </p:nvPicPr>
        <p:blipFill rotWithShape="1">
          <a:blip r:embed="rId5">
            <a:alphaModFix/>
          </a:blip>
          <a:srcRect/>
          <a:stretch/>
        </p:blipFill>
        <p:spPr>
          <a:xfrm>
            <a:off x="6477000" y="4235560"/>
            <a:ext cx="2451100" cy="2387600"/>
          </a:xfrm>
          <a:prstGeom prst="rect">
            <a:avLst/>
          </a:prstGeom>
          <a:noFill/>
          <a:ln>
            <a:noFill/>
          </a:ln>
        </p:spPr>
      </p:pic>
      <p:sp>
        <p:nvSpPr>
          <p:cNvPr id="504" name="Google Shape;504;g24aa0f96e5a_0_131"/>
          <p:cNvSpPr txBox="1"/>
          <p:nvPr/>
        </p:nvSpPr>
        <p:spPr>
          <a:xfrm>
            <a:off x="447075" y="1316450"/>
            <a:ext cx="31275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2900" b="1" dirty="0">
                <a:solidFill>
                  <a:schemeClr val="tx1"/>
                </a:solidFill>
                <a:latin typeface="Calibri"/>
                <a:ea typeface="Calibri"/>
                <a:cs typeface="Calibri"/>
                <a:sym typeface="Calibri"/>
              </a:rPr>
              <a:t>Path</a:t>
            </a:r>
            <a:endParaRPr sz="2900" b="1" dirty="0">
              <a:solidFill>
                <a:schemeClr val="tx1"/>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A1831449-9B5F-2C99-F0C4-CC59D810D024}"/>
              </a:ext>
            </a:extLst>
          </p:cNvPr>
          <p:cNvPicPr preferRelativeResize="0"/>
          <p:nvPr/>
        </p:nvPicPr>
        <p:blipFill rotWithShape="1">
          <a:blip r:embed="rId6">
            <a:alphaModFix/>
          </a:blip>
          <a:srcRect t="4970"/>
          <a:stretch/>
        </p:blipFill>
        <p:spPr>
          <a:xfrm>
            <a:off x="10882725" y="0"/>
            <a:ext cx="1309275" cy="16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cxnSp>
        <p:nvCxnSpPr>
          <p:cNvPr id="509" name="Google Shape;509;g24aa0f96e5a_0_507"/>
          <p:cNvCxnSpPr/>
          <p:nvPr/>
        </p:nvCxnSpPr>
        <p:spPr>
          <a:xfrm>
            <a:off x="5448168" y="2887308"/>
            <a:ext cx="4581300" cy="0"/>
          </a:xfrm>
          <a:prstGeom prst="straightConnector1">
            <a:avLst/>
          </a:prstGeom>
          <a:noFill/>
          <a:ln w="38100" cap="flat" cmpd="sng">
            <a:solidFill>
              <a:srgbClr val="C55A11"/>
            </a:solidFill>
            <a:prstDash val="solid"/>
            <a:miter lim="800000"/>
            <a:headEnd type="none" w="sm" len="sm"/>
            <a:tailEnd type="none" w="sm" len="sm"/>
          </a:ln>
        </p:spPr>
      </p:cxnSp>
      <p:sp>
        <p:nvSpPr>
          <p:cNvPr id="510" name="Google Shape;510;g24aa0f96e5a_0_507"/>
          <p:cNvSpPr/>
          <p:nvPr/>
        </p:nvSpPr>
        <p:spPr>
          <a:xfrm>
            <a:off x="5460537" y="4049738"/>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1" dirty="0">
              <a:solidFill>
                <a:schemeClr val="dk1"/>
              </a:solidFill>
              <a:latin typeface="Calibri"/>
              <a:ea typeface="Calibri"/>
              <a:cs typeface="Calibri"/>
              <a:sym typeface="Calibri"/>
            </a:endParaRPr>
          </a:p>
        </p:txBody>
      </p:sp>
      <p:grpSp>
        <p:nvGrpSpPr>
          <p:cNvPr id="511" name="Google Shape;511;g24aa0f96e5a_0_507"/>
          <p:cNvGrpSpPr/>
          <p:nvPr/>
        </p:nvGrpSpPr>
        <p:grpSpPr>
          <a:xfrm>
            <a:off x="313939" y="349466"/>
            <a:ext cx="11518312" cy="6218269"/>
            <a:chOff x="313939" y="349466"/>
            <a:chExt cx="11518312" cy="6218269"/>
          </a:xfrm>
        </p:grpSpPr>
        <p:sp>
          <p:nvSpPr>
            <p:cNvPr id="512" name="Google Shape;512;g24aa0f96e5a_0_507"/>
            <p:cNvSpPr/>
            <p:nvPr/>
          </p:nvSpPr>
          <p:spPr>
            <a:xfrm>
              <a:off x="11786532" y="360726"/>
              <a:ext cx="45600" cy="106680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g24aa0f96e5a_0_507"/>
            <p:cNvSpPr/>
            <p:nvPr/>
          </p:nvSpPr>
          <p:spPr>
            <a:xfrm rot="5400000">
              <a:off x="11276051" y="-161134"/>
              <a:ext cx="45600" cy="106680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4" name="Google Shape;514;g24aa0f96e5a_0_507"/>
            <p:cNvSpPr/>
            <p:nvPr/>
          </p:nvSpPr>
          <p:spPr>
            <a:xfrm rot="5400000">
              <a:off x="824539" y="6011535"/>
              <a:ext cx="45600" cy="106680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5" name="Google Shape;515;g24aa0f96e5a_0_507"/>
            <p:cNvSpPr/>
            <p:nvPr/>
          </p:nvSpPr>
          <p:spPr>
            <a:xfrm rot="10800000">
              <a:off x="313963" y="5489794"/>
              <a:ext cx="45600" cy="1066800"/>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17" name="Google Shape;517;g24aa0f96e5a_0_507"/>
          <p:cNvSpPr/>
          <p:nvPr/>
        </p:nvSpPr>
        <p:spPr>
          <a:xfrm>
            <a:off x="5448168" y="2049518"/>
            <a:ext cx="4603800" cy="665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518" name="Google Shape;518;g24aa0f96e5a_0_507"/>
          <p:cNvSpPr/>
          <p:nvPr/>
        </p:nvSpPr>
        <p:spPr>
          <a:xfrm>
            <a:off x="5448168" y="3128242"/>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dirty="0"/>
          </a:p>
        </p:txBody>
      </p:sp>
      <p:sp>
        <p:nvSpPr>
          <p:cNvPr id="519" name="Google Shape;519;g24aa0f96e5a_0_507"/>
          <p:cNvSpPr/>
          <p:nvPr/>
        </p:nvSpPr>
        <p:spPr>
          <a:xfrm>
            <a:off x="5448168" y="3525847"/>
            <a:ext cx="6213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&amp;Engineering</a:t>
            </a:r>
            <a:endParaRPr sz="2400">
              <a:solidFill>
                <a:schemeClr val="dk1"/>
              </a:solidFill>
              <a:latin typeface="Calibri"/>
              <a:ea typeface="Calibri"/>
              <a:cs typeface="Calibri"/>
              <a:sym typeface="Calibri"/>
            </a:endParaRPr>
          </a:p>
        </p:txBody>
      </p:sp>
      <p:pic>
        <p:nvPicPr>
          <p:cNvPr id="2" name="Google Shape;48;p1">
            <a:extLst>
              <a:ext uri="{FF2B5EF4-FFF2-40B4-BE49-F238E27FC236}">
                <a16:creationId xmlns:a16="http://schemas.microsoft.com/office/drawing/2014/main" id="{E212CE48-C4C5-D062-FAAE-A8250D5AAC56}"/>
              </a:ext>
            </a:extLst>
          </p:cNvPr>
          <p:cNvPicPr preferRelativeResize="0"/>
          <p:nvPr/>
        </p:nvPicPr>
        <p:blipFill rotWithShape="1">
          <a:blip r:embed="rId3">
            <a:alphaModFix/>
          </a:blip>
          <a:srcRect/>
          <a:stretch/>
        </p:blipFill>
        <p:spPr>
          <a:xfrm>
            <a:off x="1814893" y="1477384"/>
            <a:ext cx="2238671" cy="36676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43e433a66_0_18"/>
          <p:cNvSpPr txBox="1"/>
          <p:nvPr/>
        </p:nvSpPr>
        <p:spPr>
          <a:xfrm>
            <a:off x="534953" y="368860"/>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4" name="Google Shape;64;g2743e433a66_0_18"/>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5" name="Google Shape;65;g2743e433a66_0_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6" name="Google Shape;66;g2743e433a66_0_18"/>
          <p:cNvSpPr txBox="1"/>
          <p:nvPr/>
        </p:nvSpPr>
        <p:spPr>
          <a:xfrm>
            <a:off x="642257" y="1894114"/>
            <a:ext cx="88935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 slides are prepared by Dr. Surabhi Narayan and a lot of inputs are added by Dr. Arti Arya. The sources of the information other than textbook is mentioned wherever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p>
        </p:txBody>
      </p:sp>
      <p:cxnSp>
        <p:nvCxnSpPr>
          <p:cNvPr id="371" name="Google Shape;371;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3" name="Google Shape;37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74" name="Google Shape;374;p12"/>
          <p:cNvSpPr txBox="1"/>
          <p:nvPr/>
        </p:nvSpPr>
        <p:spPr>
          <a:xfrm>
            <a:off x="218639" y="1500130"/>
            <a:ext cx="10907700" cy="2677616"/>
          </a:xfrm>
          <a:prstGeom prst="rect">
            <a:avLst/>
          </a:prstGeom>
          <a:noFill/>
          <a:ln>
            <a:noFill/>
          </a:ln>
        </p:spPr>
        <p:txBody>
          <a:bodyPr spcFirstLastPara="1" wrap="square" lIns="91425" tIns="45700" rIns="91425" bIns="45700" anchor="t" anchorCtr="0">
            <a:spAutoFit/>
          </a:bodyPr>
          <a:lstStyle/>
          <a:p>
            <a:pPr marL="342900" lvl="0" indent="-342900" algn="just" rtl="0">
              <a:spcBef>
                <a:spcPts val="0"/>
              </a:spcBef>
              <a:spcAft>
                <a:spcPts val="0"/>
              </a:spcAft>
              <a:buFont typeface="Arial" panose="020B0604020202020204" pitchFamily="34" charset="0"/>
              <a:buChar char="•"/>
            </a:pPr>
            <a:r>
              <a:rPr lang="en-US" sz="2400" b="1" dirty="0">
                <a:solidFill>
                  <a:srgbClr val="2F5496"/>
                </a:solidFill>
                <a:latin typeface="Calibri"/>
                <a:ea typeface="Calibri"/>
                <a:cs typeface="Calibri"/>
                <a:sym typeface="Calibri"/>
              </a:rPr>
              <a:t>  </a:t>
            </a:r>
            <a:r>
              <a:rPr lang="en-US" sz="2400" b="0" i="0" dirty="0">
                <a:solidFill>
                  <a:srgbClr val="2D3748"/>
                </a:solidFill>
                <a:effectLst/>
                <a:latin typeface="Nunito Sans" pitchFamily="2" charset="0"/>
              </a:rPr>
              <a:t>Graph data modeling is the process in which a user describes an arbitrary domain as a connected graph of nodes and relationships with properties and labels. </a:t>
            </a:r>
          </a:p>
          <a:p>
            <a:pPr marL="0" lvl="0" indent="0" algn="just" rtl="0">
              <a:spcBef>
                <a:spcPts val="0"/>
              </a:spcBef>
              <a:spcAft>
                <a:spcPts val="0"/>
              </a:spcAft>
              <a:buNone/>
            </a:pPr>
            <a:endParaRPr lang="en-US" sz="2400" dirty="0">
              <a:solidFill>
                <a:srgbClr val="2D3748"/>
              </a:solidFill>
              <a:latin typeface="Nunito Sans" pitchFamily="2" charset="0"/>
            </a:endParaRPr>
          </a:p>
          <a:p>
            <a:pPr marL="342900" lvl="0" indent="-342900" algn="just" rtl="0">
              <a:spcBef>
                <a:spcPts val="0"/>
              </a:spcBef>
              <a:spcAft>
                <a:spcPts val="0"/>
              </a:spcAft>
              <a:buFont typeface="Arial" panose="020B0604020202020204" pitchFamily="34" charset="0"/>
              <a:buChar char="•"/>
            </a:pPr>
            <a:r>
              <a:rPr lang="en-US" sz="2400" b="0" i="0" dirty="0">
                <a:solidFill>
                  <a:srgbClr val="2D3748"/>
                </a:solidFill>
                <a:effectLst/>
                <a:latin typeface="Nunito Sans" pitchFamily="2" charset="0"/>
              </a:rPr>
              <a:t>A Neo4j graph data model is designed to answer questions in the form of Cypher queries and solve business and technical problems by organizing a data structure for the graph database.</a:t>
            </a: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E17191FC-E6CD-3795-45AE-88AA2AB46F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 name="TextBox 5">
            <a:extLst>
              <a:ext uri="{FF2B5EF4-FFF2-40B4-BE49-F238E27FC236}">
                <a16:creationId xmlns:a16="http://schemas.microsoft.com/office/drawing/2014/main" id="{5D294DC8-395E-1A06-9ECA-9475E7CDBD9B}"/>
              </a:ext>
            </a:extLst>
          </p:cNvPr>
          <p:cNvSpPr txBox="1"/>
          <p:nvPr/>
        </p:nvSpPr>
        <p:spPr>
          <a:xfrm>
            <a:off x="3345180" y="6451871"/>
            <a:ext cx="6101080" cy="307777"/>
          </a:xfrm>
          <a:prstGeom prst="rect">
            <a:avLst/>
          </a:prstGeom>
          <a:noFill/>
        </p:spPr>
        <p:txBody>
          <a:bodyPr wrap="square">
            <a:spAutoFit/>
          </a:bodyPr>
          <a:lstStyle/>
          <a:p>
            <a:r>
              <a:rPr lang="en-IN">
                <a:hlinkClick r:id="rId4"/>
              </a:rPr>
              <a:t>Graph </a:t>
            </a:r>
            <a:r>
              <a:rPr lang="en-IN" dirty="0" err="1">
                <a:hlinkClick r:id="rId4"/>
              </a:rPr>
              <a:t>Modeling</a:t>
            </a:r>
            <a:r>
              <a:rPr lang="en-IN" dirty="0">
                <a:hlinkClick r:id="rId4"/>
              </a:rPr>
              <a:t> Guidelines - Developer Guides (neo4j.com)</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Graph Data Model= White board friendly</a:t>
            </a:r>
            <a:endParaRPr dirty="0"/>
          </a:p>
        </p:txBody>
      </p:sp>
      <p:cxnSp>
        <p:nvCxnSpPr>
          <p:cNvPr id="371" name="Google Shape;371;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3" name="Google Shape;37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74" name="Google Shape;374;p12"/>
          <p:cNvSpPr txBox="1"/>
          <p:nvPr/>
        </p:nvSpPr>
        <p:spPr>
          <a:xfrm>
            <a:off x="218639" y="1500130"/>
            <a:ext cx="10907700" cy="461624"/>
          </a:xfrm>
          <a:prstGeom prst="rect">
            <a:avLst/>
          </a:prstGeom>
          <a:noFill/>
          <a:ln>
            <a:noFill/>
          </a:ln>
        </p:spPr>
        <p:txBody>
          <a:bodyPr spcFirstLastPara="1" wrap="square" lIns="91425" tIns="45700" rIns="91425" bIns="45700" anchor="t" anchorCtr="0">
            <a:spAutoFit/>
          </a:bodyPr>
          <a:lstStyle/>
          <a:p>
            <a:pPr lvl="0" algn="just" rtl="0">
              <a:spcBef>
                <a:spcPts val="0"/>
              </a:spcBef>
              <a:spcAft>
                <a:spcPts val="0"/>
              </a:spcAft>
            </a:pPr>
            <a:r>
              <a:rPr lang="en-US" sz="2400" b="1" dirty="0">
                <a:solidFill>
                  <a:srgbClr val="2F5496"/>
                </a:solidFill>
                <a:latin typeface="Calibri"/>
                <a:ea typeface="Calibri"/>
                <a:cs typeface="Calibri"/>
                <a:sym typeface="Calibri"/>
              </a:rPr>
              <a:t>  </a:t>
            </a: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E17191FC-E6CD-3795-45AE-88AA2AB46F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4" name="TextBox 3">
            <a:extLst>
              <a:ext uri="{FF2B5EF4-FFF2-40B4-BE49-F238E27FC236}">
                <a16:creationId xmlns:a16="http://schemas.microsoft.com/office/drawing/2014/main" id="{425BFAD8-178A-C2E1-8350-13AF43FDC608}"/>
              </a:ext>
            </a:extLst>
          </p:cNvPr>
          <p:cNvSpPr txBox="1"/>
          <p:nvPr/>
        </p:nvSpPr>
        <p:spPr>
          <a:xfrm>
            <a:off x="186785" y="1393168"/>
            <a:ext cx="10695940" cy="526297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The graph data model is often referred to as being "whiteboard-friendly".</a:t>
            </a:r>
          </a:p>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Typically, when designing a data model, people draw example data on the whiteboard and connect it to other data drawn to show how different items connect. </a:t>
            </a:r>
          </a:p>
          <a:p>
            <a:pPr marL="342900" indent="-342900" algn="just">
              <a:buFont typeface="Arial" panose="020B0604020202020204" pitchFamily="34" charset="0"/>
              <a:buChar char="•"/>
            </a:pPr>
            <a:endPar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The whiteboard model is then re-formatted and structured to fit normalized tables for a relational model.</a:t>
            </a:r>
          </a:p>
          <a:p>
            <a:pPr marL="342900" indent="-342900" algn="just">
              <a:buFont typeface="Arial" panose="020B0604020202020204" pitchFamily="34" charset="0"/>
              <a:buChar char="•"/>
            </a:pPr>
            <a:endPar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A similar process exists in graph data modeling, as well. However, instead of modifying the data model to fit a normalized table structure, the graph data model stays exactly as it was drawn on the whiteboard. </a:t>
            </a:r>
          </a:p>
          <a:p>
            <a:pPr marL="342900" indent="-342900" algn="just">
              <a:buFont typeface="Arial" panose="020B0604020202020204" pitchFamily="34" charset="0"/>
              <a:buChar char="•"/>
            </a:pPr>
            <a:endParaRPr lang="en-US" sz="2400" dirty="0">
              <a:solidFill>
                <a:srgbClr val="2D3748"/>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This is where the graph data model gets its name for being "whiteboard-friendly".</a:t>
            </a:r>
          </a:p>
        </p:txBody>
      </p:sp>
      <p:sp>
        <p:nvSpPr>
          <p:cNvPr id="6" name="TextBox 5">
            <a:extLst>
              <a:ext uri="{FF2B5EF4-FFF2-40B4-BE49-F238E27FC236}">
                <a16:creationId xmlns:a16="http://schemas.microsoft.com/office/drawing/2014/main" id="{32EBE986-F68C-E2F7-1C62-25CBB07D4F77}"/>
              </a:ext>
            </a:extLst>
          </p:cNvPr>
          <p:cNvSpPr txBox="1"/>
          <p:nvPr/>
        </p:nvSpPr>
        <p:spPr>
          <a:xfrm>
            <a:off x="3172460" y="6578967"/>
            <a:ext cx="6101080" cy="307777"/>
          </a:xfrm>
          <a:prstGeom prst="rect">
            <a:avLst/>
          </a:prstGeom>
          <a:noFill/>
        </p:spPr>
        <p:txBody>
          <a:bodyPr wrap="square">
            <a:spAutoFit/>
          </a:bodyPr>
          <a:lstStyle/>
          <a:p>
            <a:r>
              <a:rPr lang="en-IN" dirty="0">
                <a:hlinkClick r:id="rId4"/>
              </a:rPr>
              <a:t>Graph </a:t>
            </a:r>
            <a:r>
              <a:rPr lang="en-IN" dirty="0" err="1">
                <a:hlinkClick r:id="rId4"/>
              </a:rPr>
              <a:t>Modeling</a:t>
            </a:r>
            <a:r>
              <a:rPr lang="en-IN" dirty="0">
                <a:hlinkClick r:id="rId4"/>
              </a:rPr>
              <a:t> Guidelines - Developer Guides (neo4j.com)</a:t>
            </a:r>
            <a:endParaRPr lang="en-IN" dirty="0"/>
          </a:p>
        </p:txBody>
      </p:sp>
    </p:spTree>
    <p:extLst>
      <p:ext uri="{BB962C8B-B14F-4D97-AF65-F5344CB8AC3E}">
        <p14:creationId xmlns:p14="http://schemas.microsoft.com/office/powerpoint/2010/main" val="133652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Graph Data Model= White board friendly</a:t>
            </a:r>
            <a:endParaRPr dirty="0"/>
          </a:p>
        </p:txBody>
      </p:sp>
      <p:cxnSp>
        <p:nvCxnSpPr>
          <p:cNvPr id="371" name="Google Shape;371;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3" name="Google Shape;37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74" name="Google Shape;374;p12"/>
          <p:cNvSpPr txBox="1"/>
          <p:nvPr/>
        </p:nvSpPr>
        <p:spPr>
          <a:xfrm>
            <a:off x="218639" y="1500130"/>
            <a:ext cx="10907700" cy="461624"/>
          </a:xfrm>
          <a:prstGeom prst="rect">
            <a:avLst/>
          </a:prstGeom>
          <a:noFill/>
          <a:ln>
            <a:noFill/>
          </a:ln>
        </p:spPr>
        <p:txBody>
          <a:bodyPr spcFirstLastPara="1" wrap="square" lIns="91425" tIns="45700" rIns="91425" bIns="45700" anchor="t" anchorCtr="0">
            <a:spAutoFit/>
          </a:bodyPr>
          <a:lstStyle/>
          <a:p>
            <a:pPr lvl="0" algn="just" rtl="0">
              <a:spcBef>
                <a:spcPts val="0"/>
              </a:spcBef>
              <a:spcAft>
                <a:spcPts val="0"/>
              </a:spcAft>
            </a:pPr>
            <a:r>
              <a:rPr lang="en-US" sz="2400" b="1" dirty="0">
                <a:solidFill>
                  <a:srgbClr val="2F5496"/>
                </a:solidFill>
                <a:latin typeface="Calibri"/>
                <a:ea typeface="Calibri"/>
                <a:cs typeface="Calibri"/>
                <a:sym typeface="Calibri"/>
              </a:rPr>
              <a:t>  </a:t>
            </a: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E17191FC-E6CD-3795-45AE-88AA2AB46F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4" name="TextBox 3">
            <a:extLst>
              <a:ext uri="{FF2B5EF4-FFF2-40B4-BE49-F238E27FC236}">
                <a16:creationId xmlns:a16="http://schemas.microsoft.com/office/drawing/2014/main" id="{425BFAD8-178A-C2E1-8350-13AF43FDC608}"/>
              </a:ext>
            </a:extLst>
          </p:cNvPr>
          <p:cNvSpPr txBox="1"/>
          <p:nvPr/>
        </p:nvSpPr>
        <p:spPr>
          <a:xfrm>
            <a:off x="186785" y="1393168"/>
            <a:ext cx="10695940"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Let us look at an example to demonstrate this. In the whiteboard drawing below, we have a data set about the movie "The Matrix".</a:t>
            </a:r>
          </a:p>
        </p:txBody>
      </p:sp>
      <p:pic>
        <p:nvPicPr>
          <p:cNvPr id="5" name="Picture 4">
            <a:extLst>
              <a:ext uri="{FF2B5EF4-FFF2-40B4-BE49-F238E27FC236}">
                <a16:creationId xmlns:a16="http://schemas.microsoft.com/office/drawing/2014/main" id="{9535F122-FE77-14D8-31F3-8D9EE3191EF9}"/>
              </a:ext>
            </a:extLst>
          </p:cNvPr>
          <p:cNvPicPr>
            <a:picLocks noChangeAspect="1"/>
          </p:cNvPicPr>
          <p:nvPr/>
        </p:nvPicPr>
        <p:blipFill>
          <a:blip r:embed="rId4"/>
          <a:stretch>
            <a:fillRect/>
          </a:stretch>
        </p:blipFill>
        <p:spPr>
          <a:xfrm>
            <a:off x="1365090" y="2604906"/>
            <a:ext cx="6210619" cy="4057859"/>
          </a:xfrm>
          <a:prstGeom prst="rect">
            <a:avLst/>
          </a:prstGeom>
        </p:spPr>
      </p:pic>
      <p:sp>
        <p:nvSpPr>
          <p:cNvPr id="7" name="TextBox 6">
            <a:extLst>
              <a:ext uri="{FF2B5EF4-FFF2-40B4-BE49-F238E27FC236}">
                <a16:creationId xmlns:a16="http://schemas.microsoft.com/office/drawing/2014/main" id="{3A3770F4-5012-BC82-FE6B-868DA7F15887}"/>
              </a:ext>
            </a:extLst>
          </p:cNvPr>
          <p:cNvSpPr txBox="1"/>
          <p:nvPr/>
        </p:nvSpPr>
        <p:spPr>
          <a:xfrm>
            <a:off x="2776220" y="6508876"/>
            <a:ext cx="6101080" cy="307777"/>
          </a:xfrm>
          <a:prstGeom prst="rect">
            <a:avLst/>
          </a:prstGeom>
          <a:noFill/>
        </p:spPr>
        <p:txBody>
          <a:bodyPr wrap="square">
            <a:spAutoFit/>
          </a:bodyPr>
          <a:lstStyle/>
          <a:p>
            <a:r>
              <a:rPr lang="en-IN" dirty="0">
                <a:hlinkClick r:id="rId5"/>
              </a:rPr>
              <a:t>Graph </a:t>
            </a:r>
            <a:r>
              <a:rPr lang="en-IN" dirty="0" err="1">
                <a:hlinkClick r:id="rId5"/>
              </a:rPr>
              <a:t>Modeling</a:t>
            </a:r>
            <a:r>
              <a:rPr lang="en-IN" dirty="0">
                <a:hlinkClick r:id="rId5"/>
              </a:rPr>
              <a:t> Guidelines - Developer Guides (neo4j.com)</a:t>
            </a:r>
            <a:endParaRPr lang="en-IN" dirty="0"/>
          </a:p>
        </p:txBody>
      </p:sp>
    </p:spTree>
    <p:extLst>
      <p:ext uri="{BB962C8B-B14F-4D97-AF65-F5344CB8AC3E}">
        <p14:creationId xmlns:p14="http://schemas.microsoft.com/office/powerpoint/2010/main" val="189276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Graph Data Model= White board friendly</a:t>
            </a:r>
            <a:endParaRPr dirty="0"/>
          </a:p>
        </p:txBody>
      </p:sp>
      <p:cxnSp>
        <p:nvCxnSpPr>
          <p:cNvPr id="371" name="Google Shape;371;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3" name="Google Shape;37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74" name="Google Shape;374;p12"/>
          <p:cNvSpPr txBox="1"/>
          <p:nvPr/>
        </p:nvSpPr>
        <p:spPr>
          <a:xfrm>
            <a:off x="218639" y="1500130"/>
            <a:ext cx="10907700" cy="461624"/>
          </a:xfrm>
          <a:prstGeom prst="rect">
            <a:avLst/>
          </a:prstGeom>
          <a:noFill/>
          <a:ln>
            <a:noFill/>
          </a:ln>
        </p:spPr>
        <p:txBody>
          <a:bodyPr spcFirstLastPara="1" wrap="square" lIns="91425" tIns="45700" rIns="91425" bIns="45700" anchor="t" anchorCtr="0">
            <a:spAutoFit/>
          </a:bodyPr>
          <a:lstStyle/>
          <a:p>
            <a:pPr lvl="0" algn="just" rtl="0">
              <a:spcBef>
                <a:spcPts val="0"/>
              </a:spcBef>
              <a:spcAft>
                <a:spcPts val="0"/>
              </a:spcAft>
            </a:pPr>
            <a:r>
              <a:rPr lang="en-US" sz="2400" b="1" dirty="0">
                <a:solidFill>
                  <a:srgbClr val="2F5496"/>
                </a:solidFill>
                <a:latin typeface="Calibri"/>
                <a:ea typeface="Calibri"/>
                <a:cs typeface="Calibri"/>
                <a:sym typeface="Calibri"/>
              </a:rPr>
              <a:t>  </a:t>
            </a: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E17191FC-E6CD-3795-45AE-88AA2AB46F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4" name="TextBox 3">
            <a:extLst>
              <a:ext uri="{FF2B5EF4-FFF2-40B4-BE49-F238E27FC236}">
                <a16:creationId xmlns:a16="http://schemas.microsoft.com/office/drawing/2014/main" id="{425BFAD8-178A-C2E1-8350-13AF43FDC608}"/>
              </a:ext>
            </a:extLst>
          </p:cNvPr>
          <p:cNvSpPr txBox="1"/>
          <p:nvPr/>
        </p:nvSpPr>
        <p:spPr>
          <a:xfrm>
            <a:off x="186785" y="1393168"/>
            <a:ext cx="10695940" cy="830997"/>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Let us look at an example to demonstrate this. In the whiteboard drawing below, we have a data set about the movie "The Matrix".</a:t>
            </a:r>
          </a:p>
        </p:txBody>
      </p:sp>
      <p:pic>
        <p:nvPicPr>
          <p:cNvPr id="6" name="Picture 5">
            <a:extLst>
              <a:ext uri="{FF2B5EF4-FFF2-40B4-BE49-F238E27FC236}">
                <a16:creationId xmlns:a16="http://schemas.microsoft.com/office/drawing/2014/main" id="{AE5C0129-DEC0-41F3-5CCB-57D0C8640BB4}"/>
              </a:ext>
            </a:extLst>
          </p:cNvPr>
          <p:cNvPicPr>
            <a:picLocks noChangeAspect="1"/>
          </p:cNvPicPr>
          <p:nvPr/>
        </p:nvPicPr>
        <p:blipFill>
          <a:blip r:embed="rId4"/>
          <a:stretch>
            <a:fillRect/>
          </a:stretch>
        </p:blipFill>
        <p:spPr>
          <a:xfrm>
            <a:off x="953854" y="2503770"/>
            <a:ext cx="6375728" cy="3988005"/>
          </a:xfrm>
          <a:prstGeom prst="rect">
            <a:avLst/>
          </a:prstGeom>
        </p:spPr>
      </p:pic>
      <p:sp>
        <p:nvSpPr>
          <p:cNvPr id="7" name="TextBox 6">
            <a:extLst>
              <a:ext uri="{FF2B5EF4-FFF2-40B4-BE49-F238E27FC236}">
                <a16:creationId xmlns:a16="http://schemas.microsoft.com/office/drawing/2014/main" id="{70FA3B72-1FD3-53DE-BB2F-FA7C7BF61CED}"/>
              </a:ext>
            </a:extLst>
          </p:cNvPr>
          <p:cNvSpPr txBox="1"/>
          <p:nvPr/>
        </p:nvSpPr>
        <p:spPr>
          <a:xfrm>
            <a:off x="7447280" y="2000981"/>
            <a:ext cx="3790866" cy="1631216"/>
          </a:xfrm>
          <a:prstGeom prst="rect">
            <a:avLst/>
          </a:prstGeom>
          <a:noFill/>
        </p:spPr>
        <p:txBody>
          <a:bodyPr wrap="square" rtlCol="0">
            <a:spAutoFit/>
          </a:bodyPr>
          <a:lstStyle/>
          <a:p>
            <a:r>
              <a:rPr lang="en-US" sz="2000" b="0" i="0" dirty="0">
                <a:solidFill>
                  <a:srgbClr val="2D3748"/>
                </a:solidFill>
                <a:effectLst/>
                <a:latin typeface="Calibri" panose="020F0502020204030204" pitchFamily="34" charset="0"/>
                <a:ea typeface="Calibri" panose="020F0502020204030204" pitchFamily="34" charset="0"/>
                <a:cs typeface="Calibri" panose="020F0502020204030204" pitchFamily="34" charset="0"/>
              </a:rPr>
              <a:t>Next, we formalize our entities a bit and match expected syntax for relationship types to create the node/relationship view for the property graph model.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85ED30F7-84B9-C12D-A1F8-38969A7ADA11}"/>
              </a:ext>
            </a:extLst>
          </p:cNvPr>
          <p:cNvSpPr txBox="1"/>
          <p:nvPr/>
        </p:nvSpPr>
        <p:spPr>
          <a:xfrm>
            <a:off x="2621949" y="6550223"/>
            <a:ext cx="6101080" cy="307777"/>
          </a:xfrm>
          <a:prstGeom prst="rect">
            <a:avLst/>
          </a:prstGeom>
          <a:noFill/>
        </p:spPr>
        <p:txBody>
          <a:bodyPr wrap="square">
            <a:spAutoFit/>
          </a:bodyPr>
          <a:lstStyle/>
          <a:p>
            <a:r>
              <a:rPr lang="en-IN" dirty="0">
                <a:hlinkClick r:id="rId5"/>
              </a:rPr>
              <a:t>Graph </a:t>
            </a:r>
            <a:r>
              <a:rPr lang="en-IN" dirty="0" err="1">
                <a:hlinkClick r:id="rId5"/>
              </a:rPr>
              <a:t>Modeling</a:t>
            </a:r>
            <a:r>
              <a:rPr lang="en-IN" dirty="0">
                <a:hlinkClick r:id="rId5"/>
              </a:rPr>
              <a:t> Guidelines - Developer Guides (neo4j.com)</a:t>
            </a:r>
            <a:endParaRPr lang="en-IN" dirty="0"/>
          </a:p>
        </p:txBody>
      </p:sp>
    </p:spTree>
    <p:extLst>
      <p:ext uri="{BB962C8B-B14F-4D97-AF65-F5344CB8AC3E}">
        <p14:creationId xmlns:p14="http://schemas.microsoft.com/office/powerpoint/2010/main" val="70034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2"/>
          <p:cNvSpPr/>
          <p:nvPr/>
        </p:nvSpPr>
        <p:spPr>
          <a:xfrm>
            <a:off x="371880"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p>
        </p:txBody>
      </p:sp>
      <p:cxnSp>
        <p:nvCxnSpPr>
          <p:cNvPr id="371" name="Google Shape;371;p12"/>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73" name="Google Shape;373;p12"/>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74" name="Google Shape;374;p12"/>
          <p:cNvSpPr txBox="1"/>
          <p:nvPr/>
        </p:nvSpPr>
        <p:spPr>
          <a:xfrm>
            <a:off x="218639" y="1500130"/>
            <a:ext cx="10907700" cy="41559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600" b="1" dirty="0">
                <a:solidFill>
                  <a:srgbClr val="2F5496"/>
                </a:solidFill>
                <a:latin typeface="Calibri"/>
                <a:ea typeface="Calibri"/>
                <a:cs typeface="Calibri"/>
                <a:sym typeface="Calibri"/>
              </a:rPr>
              <a:t>  </a:t>
            </a:r>
            <a:r>
              <a:rPr lang="en-US" sz="2600" b="1" dirty="0">
                <a:solidFill>
                  <a:schemeClr val="tx1"/>
                </a:solidFill>
                <a:latin typeface="Calibri"/>
                <a:ea typeface="Calibri"/>
                <a:cs typeface="Calibri"/>
                <a:sym typeface="Calibri"/>
              </a:rPr>
              <a:t>Neo4j Property Graph Data Model</a:t>
            </a:r>
            <a:endParaRPr sz="2600" dirty="0">
              <a:solidFill>
                <a:schemeClr val="tx1"/>
              </a:solidFill>
              <a:latin typeface="Calibri"/>
              <a:ea typeface="Calibri"/>
              <a:cs typeface="Calibri"/>
              <a:sym typeface="Calibri"/>
            </a:endParaRPr>
          </a:p>
          <a:p>
            <a:pPr marL="0" lvl="0" indent="0" algn="just" rtl="0">
              <a:spcBef>
                <a:spcPts val="0"/>
              </a:spcBef>
              <a:spcAft>
                <a:spcPts val="0"/>
              </a:spcAft>
              <a:buNone/>
            </a:pPr>
            <a:endParaRPr sz="2200" dirty="0">
              <a:solidFill>
                <a:schemeClr val="tx1"/>
              </a:solidFill>
              <a:latin typeface="Calibri"/>
              <a:ea typeface="Calibri"/>
              <a:cs typeface="Calibri"/>
              <a:sym typeface="Calibri"/>
            </a:endParaRPr>
          </a:p>
          <a:p>
            <a:pPr marL="285750" lvl="0" indent="-298450" algn="just" rtl="0">
              <a:spcBef>
                <a:spcPts val="0"/>
              </a:spcBef>
              <a:spcAft>
                <a:spcPts val="0"/>
              </a:spcAft>
              <a:buClr>
                <a:srgbClr val="2F5496"/>
              </a:buClr>
              <a:buSzPts val="2400"/>
              <a:buFont typeface="Calibri"/>
              <a:buChar char="•"/>
            </a:pPr>
            <a:r>
              <a:rPr lang="en-US" sz="2400" dirty="0">
                <a:solidFill>
                  <a:schemeClr val="tx1"/>
                </a:solidFill>
                <a:latin typeface="Calibri"/>
                <a:ea typeface="Calibri"/>
                <a:cs typeface="Calibri"/>
                <a:sym typeface="Calibri"/>
              </a:rPr>
              <a:t>A </a:t>
            </a:r>
            <a:r>
              <a:rPr lang="en-US" sz="2400" i="1" dirty="0">
                <a:solidFill>
                  <a:schemeClr val="tx1"/>
                </a:solidFill>
                <a:latin typeface="Calibri"/>
                <a:ea typeface="Calibri"/>
                <a:cs typeface="Calibri"/>
                <a:sym typeface="Calibri"/>
              </a:rPr>
              <a:t>labeled property graph </a:t>
            </a:r>
            <a:r>
              <a:rPr lang="en-US" sz="2400" dirty="0">
                <a:solidFill>
                  <a:schemeClr val="tx1"/>
                </a:solidFill>
                <a:latin typeface="Calibri"/>
                <a:ea typeface="Calibri"/>
                <a:cs typeface="Calibri"/>
                <a:sym typeface="Calibri"/>
              </a:rPr>
              <a:t>is made up of </a:t>
            </a:r>
            <a:r>
              <a:rPr lang="en-US" sz="2400" i="1" dirty="0">
                <a:solidFill>
                  <a:schemeClr val="tx1"/>
                </a:solidFill>
                <a:latin typeface="Calibri"/>
                <a:ea typeface="Calibri"/>
                <a:cs typeface="Calibri"/>
                <a:sym typeface="Calibri"/>
              </a:rPr>
              <a:t>nodes</a:t>
            </a:r>
            <a:r>
              <a:rPr lang="en-US" sz="2400" dirty="0">
                <a:solidFill>
                  <a:schemeClr val="tx1"/>
                </a:solidFill>
                <a:latin typeface="Calibri"/>
                <a:ea typeface="Calibri"/>
                <a:cs typeface="Calibri"/>
                <a:sym typeface="Calibri"/>
              </a:rPr>
              <a:t>, </a:t>
            </a:r>
            <a:r>
              <a:rPr lang="en-US" sz="2400" i="1" dirty="0">
                <a:solidFill>
                  <a:schemeClr val="tx1"/>
                </a:solidFill>
                <a:latin typeface="Calibri"/>
                <a:ea typeface="Calibri"/>
                <a:cs typeface="Calibri"/>
                <a:sym typeface="Calibri"/>
              </a:rPr>
              <a:t>relationships</a:t>
            </a:r>
            <a:r>
              <a:rPr lang="en-US" sz="2400" dirty="0">
                <a:solidFill>
                  <a:schemeClr val="tx1"/>
                </a:solidFill>
                <a:latin typeface="Calibri"/>
                <a:ea typeface="Calibri"/>
                <a:cs typeface="Calibri"/>
                <a:sym typeface="Calibri"/>
              </a:rPr>
              <a:t>, </a:t>
            </a:r>
            <a:r>
              <a:rPr lang="en-US" sz="2400" i="1" dirty="0">
                <a:solidFill>
                  <a:schemeClr val="tx1"/>
                </a:solidFill>
                <a:latin typeface="Calibri"/>
                <a:ea typeface="Calibri"/>
                <a:cs typeface="Calibri"/>
                <a:sym typeface="Calibri"/>
              </a:rPr>
              <a:t>properties</a:t>
            </a:r>
            <a:r>
              <a:rPr lang="en-US" sz="2400" dirty="0">
                <a:solidFill>
                  <a:schemeClr val="tx1"/>
                </a:solidFill>
                <a:latin typeface="Calibri"/>
                <a:ea typeface="Calibri"/>
                <a:cs typeface="Calibri"/>
                <a:sym typeface="Calibri"/>
              </a:rPr>
              <a:t>, and </a:t>
            </a:r>
            <a:r>
              <a:rPr lang="en-US" sz="2400" i="1" dirty="0">
                <a:solidFill>
                  <a:schemeClr val="tx1"/>
                </a:solidFill>
                <a:latin typeface="Calibri"/>
                <a:ea typeface="Calibri"/>
                <a:cs typeface="Calibri"/>
                <a:sym typeface="Calibri"/>
              </a:rPr>
              <a:t>labels</a:t>
            </a:r>
            <a:r>
              <a:rPr lang="en-US" sz="2400" dirty="0">
                <a:solidFill>
                  <a:schemeClr val="tx1"/>
                </a:solidFill>
                <a:latin typeface="Calibri"/>
                <a:ea typeface="Calibri"/>
                <a:cs typeface="Calibri"/>
                <a:sym typeface="Calibri"/>
              </a:rPr>
              <a:t>.</a:t>
            </a:r>
            <a:endParaRPr sz="2400" dirty="0">
              <a:solidFill>
                <a:schemeClr val="tx1"/>
              </a:solidFill>
              <a:latin typeface="Calibri"/>
              <a:ea typeface="Calibri"/>
              <a:cs typeface="Calibri"/>
              <a:sym typeface="Calibri"/>
            </a:endParaRPr>
          </a:p>
          <a:p>
            <a:pPr marL="457200" lvl="0" indent="0" algn="just" rtl="0">
              <a:spcBef>
                <a:spcPts val="0"/>
              </a:spcBef>
              <a:spcAft>
                <a:spcPts val="0"/>
              </a:spcAft>
              <a:buNone/>
            </a:pPr>
            <a:endParaRPr sz="2400" dirty="0">
              <a:solidFill>
                <a:schemeClr val="tx1"/>
              </a:solidFill>
              <a:latin typeface="Calibri"/>
              <a:ea typeface="Calibri"/>
              <a:cs typeface="Calibri"/>
              <a:sym typeface="Calibri"/>
            </a:endParaRPr>
          </a:p>
          <a:p>
            <a:pPr marL="285750" lvl="0" indent="-298450" algn="just" rtl="0">
              <a:spcBef>
                <a:spcPts val="0"/>
              </a:spcBef>
              <a:spcAft>
                <a:spcPts val="0"/>
              </a:spcAft>
              <a:buClr>
                <a:srgbClr val="2F5496"/>
              </a:buClr>
              <a:buSzPts val="2400"/>
              <a:buFont typeface="Calibri"/>
              <a:buChar char="•"/>
            </a:pPr>
            <a:r>
              <a:rPr lang="en-US" sz="2400" dirty="0">
                <a:solidFill>
                  <a:schemeClr val="tx1"/>
                </a:solidFill>
                <a:latin typeface="Calibri"/>
                <a:ea typeface="Calibri"/>
                <a:cs typeface="Calibri"/>
                <a:sym typeface="Calibri"/>
              </a:rPr>
              <a:t>Nodes contain properties. Think of nodes as documents that store properties in the form of arbitrary key-value pairs. In Neo4j, the keys are strings and the values are the Java string and primitive data types, plus arrays of these types.</a:t>
            </a:r>
            <a:endParaRPr sz="2400" dirty="0">
              <a:solidFill>
                <a:schemeClr val="tx1"/>
              </a:solidFill>
              <a:latin typeface="Calibri"/>
              <a:ea typeface="Calibri"/>
              <a:cs typeface="Calibri"/>
              <a:sym typeface="Calibri"/>
            </a:endParaRPr>
          </a:p>
          <a:p>
            <a:pPr marL="457200" lvl="0" indent="0" algn="just" rtl="0">
              <a:spcBef>
                <a:spcPts val="0"/>
              </a:spcBef>
              <a:spcAft>
                <a:spcPts val="0"/>
              </a:spcAft>
              <a:buNone/>
            </a:pPr>
            <a:endParaRPr sz="2400" dirty="0">
              <a:solidFill>
                <a:schemeClr val="tx1"/>
              </a:solidFill>
              <a:latin typeface="Calibri"/>
              <a:ea typeface="Calibri"/>
              <a:cs typeface="Calibri"/>
              <a:sym typeface="Calibri"/>
            </a:endParaRPr>
          </a:p>
          <a:p>
            <a:pPr marL="285750" lvl="0" indent="-298450" algn="just" rtl="0">
              <a:spcBef>
                <a:spcPts val="0"/>
              </a:spcBef>
              <a:spcAft>
                <a:spcPts val="0"/>
              </a:spcAft>
              <a:buClr>
                <a:srgbClr val="2F5496"/>
              </a:buClr>
              <a:buSzPts val="2400"/>
              <a:buFont typeface="Calibri"/>
              <a:buChar char="•"/>
            </a:pPr>
            <a:r>
              <a:rPr lang="en-US" sz="2400" dirty="0">
                <a:solidFill>
                  <a:schemeClr val="tx1"/>
                </a:solidFill>
                <a:latin typeface="Calibri"/>
                <a:ea typeface="Calibri"/>
                <a:cs typeface="Calibri"/>
                <a:sym typeface="Calibri"/>
              </a:rPr>
              <a:t>Nodes can be tagged with one or more labels. Labels group nodes together, and indicate the roles they play within the dataset.</a:t>
            </a:r>
            <a:endParaRPr sz="2400" dirty="0">
              <a:solidFill>
                <a:schemeClr val="tx1"/>
              </a:solidFill>
              <a:latin typeface="Calibri"/>
              <a:ea typeface="Calibri"/>
              <a:cs typeface="Calibri"/>
              <a:sym typeface="Calibri"/>
            </a:endParaRPr>
          </a:p>
          <a:p>
            <a:pPr marL="457200" lvl="0" indent="0" algn="just" rtl="0">
              <a:spcBef>
                <a:spcPts val="0"/>
              </a:spcBef>
              <a:spcAft>
                <a:spcPts val="0"/>
              </a:spcAft>
              <a:buNone/>
            </a:pP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E17191FC-E6CD-3795-45AE-88AA2AB46F7E}"/>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241359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g24aa0f96e5a_0_470"/>
          <p:cNvSpPr/>
          <p:nvPr/>
        </p:nvSpPr>
        <p:spPr>
          <a:xfrm>
            <a:off x="371880" y="651898"/>
            <a:ext cx="79998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55A11"/>
                </a:solidFill>
                <a:latin typeface="Calibri"/>
                <a:ea typeface="Calibri"/>
                <a:cs typeface="Calibri"/>
                <a:sym typeface="Calibri"/>
              </a:rPr>
              <a:t>Neo4j Graph Data Model</a:t>
            </a:r>
            <a:endParaRPr/>
          </a:p>
        </p:txBody>
      </p:sp>
      <p:cxnSp>
        <p:nvCxnSpPr>
          <p:cNvPr id="380" name="Google Shape;380;g24aa0f96e5a_0_470"/>
          <p:cNvCxnSpPr/>
          <p:nvPr/>
        </p:nvCxnSpPr>
        <p:spPr>
          <a:xfrm>
            <a:off x="-8308" y="1316458"/>
            <a:ext cx="8300100" cy="0"/>
          </a:xfrm>
          <a:prstGeom prst="straightConnector1">
            <a:avLst/>
          </a:prstGeom>
          <a:noFill/>
          <a:ln w="38100" cap="flat" cmpd="sng">
            <a:solidFill>
              <a:srgbClr val="C55A11"/>
            </a:solidFill>
            <a:prstDash val="solid"/>
            <a:miter lim="800000"/>
            <a:headEnd type="none" w="sm" len="sm"/>
            <a:tailEnd type="none" w="sm" len="sm"/>
          </a:ln>
        </p:spPr>
      </p:cxnSp>
      <p:sp>
        <p:nvSpPr>
          <p:cNvPr id="382" name="Google Shape;382;g24aa0f96e5a_0_470"/>
          <p:cNvSpPr/>
          <p:nvPr/>
        </p:nvSpPr>
        <p:spPr>
          <a:xfrm>
            <a:off x="393111" y="252240"/>
            <a:ext cx="7497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Applications and Combinatorics</a:t>
            </a:r>
            <a:endParaRPr/>
          </a:p>
        </p:txBody>
      </p:sp>
      <p:sp>
        <p:nvSpPr>
          <p:cNvPr id="383" name="Google Shape;383;g24aa0f96e5a_0_470"/>
          <p:cNvSpPr txBox="1"/>
          <p:nvPr/>
        </p:nvSpPr>
        <p:spPr>
          <a:xfrm>
            <a:off x="218639" y="1500130"/>
            <a:ext cx="10907700" cy="4894800"/>
          </a:xfrm>
          <a:prstGeom prst="rect">
            <a:avLst/>
          </a:prstGeom>
          <a:noFill/>
          <a:ln>
            <a:noFill/>
          </a:ln>
        </p:spPr>
        <p:txBody>
          <a:bodyPr spcFirstLastPara="1" wrap="square" lIns="91425" tIns="45700" rIns="91425" bIns="45700" anchor="t" anchorCtr="0">
            <a:spAutoFit/>
          </a:bodyPr>
          <a:lstStyle/>
          <a:p>
            <a:pPr marL="0" lvl="0" indent="0" algn="just" rtl="0">
              <a:spcBef>
                <a:spcPts val="0"/>
              </a:spcBef>
              <a:spcAft>
                <a:spcPts val="0"/>
              </a:spcAft>
              <a:buNone/>
            </a:pPr>
            <a:r>
              <a:rPr lang="en-US" sz="2600" b="1" dirty="0">
                <a:solidFill>
                  <a:srgbClr val="2F5496"/>
                </a:solidFill>
                <a:latin typeface="Calibri"/>
                <a:ea typeface="Calibri"/>
                <a:cs typeface="Calibri"/>
                <a:sym typeface="Calibri"/>
              </a:rPr>
              <a:t>  </a:t>
            </a:r>
            <a:r>
              <a:rPr lang="en-US" sz="2600" b="1" dirty="0">
                <a:solidFill>
                  <a:schemeClr val="tx1"/>
                </a:solidFill>
                <a:latin typeface="Calibri"/>
                <a:ea typeface="Calibri"/>
                <a:cs typeface="Calibri"/>
                <a:sym typeface="Calibri"/>
              </a:rPr>
              <a:t>Neo4j Property Graph Data Model</a:t>
            </a:r>
            <a:endParaRPr sz="2600" dirty="0">
              <a:solidFill>
                <a:schemeClr val="tx1"/>
              </a:solidFill>
              <a:latin typeface="Calibri"/>
              <a:ea typeface="Calibri"/>
              <a:cs typeface="Calibri"/>
              <a:sym typeface="Calibri"/>
            </a:endParaRPr>
          </a:p>
          <a:p>
            <a:pPr marL="0" lvl="0" indent="0" algn="just" rtl="0">
              <a:spcBef>
                <a:spcPts val="0"/>
              </a:spcBef>
              <a:spcAft>
                <a:spcPts val="0"/>
              </a:spcAft>
              <a:buNone/>
            </a:pPr>
            <a:endParaRPr sz="2200" dirty="0">
              <a:solidFill>
                <a:schemeClr val="tx1"/>
              </a:solidFill>
              <a:latin typeface="Calibri"/>
              <a:ea typeface="Calibri"/>
              <a:cs typeface="Calibri"/>
              <a:sym typeface="Calibri"/>
            </a:endParaRPr>
          </a:p>
          <a:p>
            <a:pPr marL="457200" lvl="0" indent="-381000" algn="just" rtl="0">
              <a:spcBef>
                <a:spcPts val="0"/>
              </a:spcBef>
              <a:spcAft>
                <a:spcPts val="0"/>
              </a:spcAft>
              <a:buClr>
                <a:srgbClr val="2F5496"/>
              </a:buClr>
              <a:buSzPts val="2400"/>
              <a:buFont typeface="Calibri"/>
              <a:buChar char="•"/>
            </a:pPr>
            <a:r>
              <a:rPr lang="en-US" sz="2400" dirty="0">
                <a:solidFill>
                  <a:schemeClr val="tx1"/>
                </a:solidFill>
                <a:latin typeface="Calibri"/>
                <a:ea typeface="Calibri"/>
                <a:cs typeface="Calibri"/>
                <a:sym typeface="Calibri"/>
              </a:rPr>
              <a:t>Relationships connect nodes and structure the graph. A relationship always has a direction, a single name, and a </a:t>
            </a:r>
            <a:r>
              <a:rPr lang="en-US" sz="2400" i="1" dirty="0">
                <a:solidFill>
                  <a:schemeClr val="tx1"/>
                </a:solidFill>
                <a:latin typeface="Calibri"/>
                <a:ea typeface="Calibri"/>
                <a:cs typeface="Calibri"/>
                <a:sym typeface="Calibri"/>
              </a:rPr>
              <a:t>start node </a:t>
            </a:r>
            <a:r>
              <a:rPr lang="en-US" sz="2400" dirty="0">
                <a:solidFill>
                  <a:schemeClr val="tx1"/>
                </a:solidFill>
                <a:latin typeface="Calibri"/>
                <a:ea typeface="Calibri"/>
                <a:cs typeface="Calibri"/>
                <a:sym typeface="Calibri"/>
              </a:rPr>
              <a:t>and an </a:t>
            </a:r>
            <a:r>
              <a:rPr lang="en-US" sz="2400" i="1" dirty="0">
                <a:solidFill>
                  <a:schemeClr val="tx1"/>
                </a:solidFill>
                <a:latin typeface="Calibri"/>
                <a:ea typeface="Calibri"/>
                <a:cs typeface="Calibri"/>
                <a:sym typeface="Calibri"/>
              </a:rPr>
              <a:t>end node</a:t>
            </a:r>
            <a:r>
              <a:rPr lang="en-US" sz="2400" dirty="0">
                <a:solidFill>
                  <a:schemeClr val="tx1"/>
                </a:solidFill>
                <a:latin typeface="Calibri"/>
                <a:ea typeface="Calibri"/>
                <a:cs typeface="Calibri"/>
                <a:sym typeface="Calibri"/>
              </a:rPr>
              <a:t>—there are no dangling relationships. Together, a relationship’s direction and name add semantic clarity to the structuring of nodes.</a:t>
            </a:r>
            <a:endParaRPr sz="2400" dirty="0">
              <a:solidFill>
                <a:schemeClr val="tx1"/>
              </a:solidFill>
              <a:latin typeface="Calibri"/>
              <a:ea typeface="Calibri"/>
              <a:cs typeface="Calibri"/>
              <a:sym typeface="Calibri"/>
            </a:endParaRPr>
          </a:p>
          <a:p>
            <a:pPr marL="457200" lvl="0" indent="0" algn="just" rtl="0">
              <a:spcBef>
                <a:spcPts val="0"/>
              </a:spcBef>
              <a:spcAft>
                <a:spcPts val="0"/>
              </a:spcAft>
              <a:buNone/>
            </a:pPr>
            <a:endParaRPr sz="2400" dirty="0">
              <a:solidFill>
                <a:schemeClr val="tx1"/>
              </a:solidFill>
              <a:latin typeface="Calibri"/>
              <a:ea typeface="Calibri"/>
              <a:cs typeface="Calibri"/>
              <a:sym typeface="Calibri"/>
            </a:endParaRPr>
          </a:p>
          <a:p>
            <a:pPr marL="457200" lvl="0" indent="-381000" algn="just" rtl="0">
              <a:spcBef>
                <a:spcPts val="0"/>
              </a:spcBef>
              <a:spcAft>
                <a:spcPts val="0"/>
              </a:spcAft>
              <a:buClr>
                <a:srgbClr val="2F5496"/>
              </a:buClr>
              <a:buSzPts val="2400"/>
              <a:buFont typeface="Calibri"/>
              <a:buChar char="•"/>
            </a:pPr>
            <a:r>
              <a:rPr lang="en-US" sz="2400" dirty="0">
                <a:solidFill>
                  <a:schemeClr val="tx1"/>
                </a:solidFill>
                <a:latin typeface="Calibri"/>
                <a:ea typeface="Calibri"/>
                <a:cs typeface="Calibri"/>
                <a:sym typeface="Calibri"/>
              </a:rPr>
              <a:t>Like nodes, relationships can also have properties. The ability to add properties to relationships is particularly useful for providing additional metadata for graph algorithms, adding additional semantics to relationships (including quality and weight), and for constraining queries at runtime.</a:t>
            </a:r>
            <a:endParaRPr sz="2400" dirty="0">
              <a:solidFill>
                <a:schemeClr val="tx1"/>
              </a:solidFill>
              <a:latin typeface="Calibri"/>
              <a:ea typeface="Calibri"/>
              <a:cs typeface="Calibri"/>
              <a:sym typeface="Calibri"/>
            </a:endParaRPr>
          </a:p>
          <a:p>
            <a:pPr marL="457200" lvl="0" indent="0" algn="just" rtl="0">
              <a:spcBef>
                <a:spcPts val="0"/>
              </a:spcBef>
              <a:spcAft>
                <a:spcPts val="0"/>
              </a:spcAft>
              <a:buNone/>
            </a:pPr>
            <a:endParaRPr sz="2400" dirty="0">
              <a:solidFill>
                <a:srgbClr val="2F5496"/>
              </a:solidFill>
              <a:latin typeface="Times New Roman"/>
              <a:ea typeface="Times New Roman"/>
              <a:cs typeface="Times New Roman"/>
              <a:sym typeface="Times New Roman"/>
            </a:endParaRPr>
          </a:p>
          <a:p>
            <a:pPr marL="457200" lvl="0" indent="0" algn="just" rtl="0">
              <a:spcBef>
                <a:spcPts val="0"/>
              </a:spcBef>
              <a:spcAft>
                <a:spcPts val="0"/>
              </a:spcAft>
              <a:buNone/>
            </a:pPr>
            <a:endParaRPr sz="2400" dirty="0">
              <a:solidFill>
                <a:srgbClr val="2F5496"/>
              </a:solidFill>
              <a:latin typeface="Calibri"/>
              <a:ea typeface="Calibri"/>
              <a:cs typeface="Calibri"/>
              <a:sym typeface="Calibri"/>
            </a:endParaRPr>
          </a:p>
        </p:txBody>
      </p:sp>
      <p:pic>
        <p:nvPicPr>
          <p:cNvPr id="2" name="Google Shape;65;g2743e433a66_0_18">
            <a:extLst>
              <a:ext uri="{FF2B5EF4-FFF2-40B4-BE49-F238E27FC236}">
                <a16:creationId xmlns:a16="http://schemas.microsoft.com/office/drawing/2014/main" id="{372639D9-CE68-7194-1ED5-9B55F750DDFD}"/>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FF07F4C-A33A-4FB2-BF57-0AB1BA336F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052eb-7f64-4d82-8b21-49620de4b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4CB48B-78FE-4E05-8D55-8B43DB175A1F}">
  <ds:schemaRefs>
    <ds:schemaRef ds:uri="http://schemas.microsoft.com/sharepoint/v3/contenttype/forms"/>
  </ds:schemaRefs>
</ds:datastoreItem>
</file>

<file path=customXml/itemProps3.xml><?xml version="1.0" encoding="utf-8"?>
<ds:datastoreItem xmlns:ds="http://schemas.openxmlformats.org/officeDocument/2006/customXml" ds:itemID="{8B8FCBEA-68A8-47D6-BD88-5E33E53D809E}">
  <ds:schemaRefs>
    <ds:schemaRef ds:uri="http://schemas.microsoft.com/office/2006/documentManagement/types"/>
    <ds:schemaRef ds:uri="http://purl.org/dc/elements/1.1/"/>
    <ds:schemaRef ds:uri="http://schemas.microsoft.com/office/infopath/2007/PartnerControls"/>
    <ds:schemaRef ds:uri="http://www.w3.org/XML/1998/namespace"/>
    <ds:schemaRef ds:uri="http://purl.org/dc/terms/"/>
    <ds:schemaRef ds:uri="http://schemas.microsoft.com/office/2006/metadata/properties"/>
    <ds:schemaRef ds:uri="http://schemas.openxmlformats.org/package/2006/metadata/core-properties"/>
    <ds:schemaRef ds:uri="777052eb-7f64-4d82-8b21-49620de4b06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11</TotalTime>
  <Words>985</Words>
  <Application>Microsoft Office PowerPoint</Application>
  <PresentationFormat>Widescreen</PresentationFormat>
  <Paragraphs>113</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GRAPH THEORY AND ITS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Dr Arti Arya</cp:lastModifiedBy>
  <cp:revision>4</cp:revision>
  <dcterms:created xsi:type="dcterms:W3CDTF">2020-06-03T14:19:11Z</dcterms:created>
  <dcterms:modified xsi:type="dcterms:W3CDTF">2023-11-25T13:04:00Z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