
<file path=[Content_Types].xml><?xml version="1.0" encoding="utf-8"?>
<Types xmlns="http://schemas.openxmlformats.org/package/2006/content-types">
  <Default Extension="fntdata" ContentType="application/x-fontdata"/>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Masters/slideMaster1.xml" ContentType="application/vnd.openxmlformats-officedocument.presentationml.slideMaster+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slideLayouts/slideLayout1.xml" ContentType="application/vnd.openxmlformats-officedocument.presentationml.slideLayout+xml"/>
  <Override PartName="/ppt/notesSlides/notesSlide7.xml" ContentType="application/vnd.openxmlformats-officedocument.presentationml.notes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1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Masters/notesMaster1.xml" ContentType="application/vnd.openxmlformats-officedocument.presentationml.notesMaster+xml"/>
  <Override PartName="/ppt/ink/ink3.xml" ContentType="application/inkml+xml"/>
  <Override PartName="/ppt/theme/theme1.xml" ContentType="application/vnd.openxmlformats-officedocument.theme+xml"/>
  <Override PartName="/ppt/theme/theme2.xml" ContentType="application/vnd.openxmlformats-officedocument.theme+xml"/>
  <Override PartName="/ppt/ink/ink1.xml" ContentType="application/inkml+xml"/>
  <Override PartName="/ppt/ink/ink2.xml" ContentType="application/inkml+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ppt/metadata" ContentType="application/binary"/>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6"/>
  </p:notesMasterIdLst>
  <p:sldIdLst>
    <p:sldId id="841" r:id="rId2"/>
    <p:sldId id="295" r:id="rId3"/>
    <p:sldId id="258" r:id="rId4"/>
    <p:sldId id="296" r:id="rId5"/>
    <p:sldId id="318" r:id="rId6"/>
    <p:sldId id="842" r:id="rId7"/>
    <p:sldId id="843" r:id="rId8"/>
    <p:sldId id="503" r:id="rId9"/>
    <p:sldId id="512" r:id="rId10"/>
    <p:sldId id="474" r:id="rId11"/>
    <p:sldId id="475" r:id="rId12"/>
    <p:sldId id="476" r:id="rId13"/>
    <p:sldId id="477" r:id="rId14"/>
    <p:sldId id="478" r:id="rId15"/>
    <p:sldId id="479" r:id="rId16"/>
    <p:sldId id="480" r:id="rId17"/>
    <p:sldId id="481" r:id="rId18"/>
    <p:sldId id="482" r:id="rId19"/>
    <p:sldId id="483" r:id="rId20"/>
    <p:sldId id="492" r:id="rId21"/>
    <p:sldId id="493" r:id="rId22"/>
    <p:sldId id="297" r:id="rId23"/>
    <p:sldId id="298" r:id="rId24"/>
    <p:sldId id="306" r:id="rId25"/>
    <p:sldId id="308" r:id="rId26"/>
    <p:sldId id="309" r:id="rId27"/>
    <p:sldId id="310" r:id="rId28"/>
    <p:sldId id="311" r:id="rId29"/>
    <p:sldId id="312" r:id="rId30"/>
    <p:sldId id="313" r:id="rId31"/>
    <p:sldId id="314" r:id="rId32"/>
    <p:sldId id="315" r:id="rId33"/>
    <p:sldId id="316" r:id="rId34"/>
    <p:sldId id="317" r:id="rId35"/>
  </p:sldIdLst>
  <p:sldSz cx="12192000" cy="6858000"/>
  <p:notesSz cx="6858000" cy="9144000"/>
  <p:embeddedFontLst>
    <p:embeddedFont>
      <p:font typeface="Calibri" panose="020F0502020204030204" pitchFamily="34" charset="0"/>
      <p:regular r:id="rId37"/>
      <p:bold r:id="rId38"/>
      <p:italic r:id="rId39"/>
      <p:boldItalic r:id="rId40"/>
    </p:embeddedFont>
    <p:embeddedFont>
      <p:font typeface="Comic Sans MS" panose="030F0702030302020204" pitchFamily="66" charset="0"/>
      <p:regular r:id="rId41"/>
      <p:bold r:id="rId42"/>
      <p:italic r:id="rId43"/>
      <p:boldItalic r:id="rId44"/>
    </p:embeddedFont>
    <p:embeddedFont>
      <p:font typeface="Nunito" pitchFamily="2" charset="0"/>
      <p:regular r:id="rId45"/>
      <p:bold r:id="rId46"/>
      <p:italic r:id="rId47"/>
      <p:boldItalic r:id="rId48"/>
    </p:embeddedFont>
    <p:embeddedFont>
      <p:font typeface="Open Sans" panose="020B0606030504020204" pitchFamily="34" charset="0"/>
      <p:regular r:id="rId49"/>
      <p:bold r:id="rId50"/>
      <p:italic r:id="rId51"/>
      <p:boldItalic r:id="rId52"/>
    </p:embeddedFont>
    <p:embeddedFont>
      <p:font typeface="Verdana" panose="020B0604030504040204" pitchFamily="34"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7" roundtripDataSignature="AMtx7mg+tWwayc69CxqRpdfJ7JwkXSeb7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C506139-360B-482F-A95B-CD88B4221334}">
  <a:tblStyle styleId="{8C506139-360B-482F-A95B-CD88B4221334}"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76"/>
  </p:normalViewPr>
  <p:slideViewPr>
    <p:cSldViewPr snapToGrid="0">
      <p:cViewPr>
        <p:scale>
          <a:sx n="60" d="100"/>
          <a:sy n="60" d="100"/>
        </p:scale>
        <p:origin x="716" y="1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font" Target="fonts/font19.fntdata"/><Relationship Id="rId84"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font" Target="fonts/font17.fntdata"/><Relationship Id="rId79" Type="http://schemas.openxmlformats.org/officeDocument/2006/relationships/viewProps" Target="viewProps.xml"/><Relationship Id="rId5" Type="http://schemas.openxmlformats.org/officeDocument/2006/relationships/slide" Target="slides/slide4.xml"/><Relationship Id="rId82" Type="http://schemas.openxmlformats.org/officeDocument/2006/relationships/customXml" Target="../customXml/item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font" Target="fonts/font20.fntdata"/><Relationship Id="rId77" Type="http://customschemas.google.com/relationships/presentationmetadata" Target="metadata"/><Relationship Id="rId8" Type="http://schemas.openxmlformats.org/officeDocument/2006/relationships/slide" Target="slides/slide7.xml"/><Relationship Id="rId51" Type="http://schemas.openxmlformats.org/officeDocument/2006/relationships/font" Target="fonts/font15.fntdata"/><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5.fntdata"/><Relationship Id="rId54" Type="http://schemas.openxmlformats.org/officeDocument/2006/relationships/font" Target="fonts/font18.fntdata"/><Relationship Id="rId83"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font" Target="fonts/font16.fntdata"/><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0-12T05:49:57.124"/>
    </inkml:context>
    <inkml:brush xml:id="br0">
      <inkml:brushProperty name="width" value="0.05292" units="cm"/>
      <inkml:brushProperty name="height" value="0.05292" units="cm"/>
      <inkml:brushProperty name="color" value="#FF0000"/>
    </inkml:brush>
  </inkml:definitions>
  <inkml:trace contextRef="#ctx0" brushRef="#br0">6700 5021 1077 0,'0'0'1001'0,"0"0"-824"0,0 0 49 16,0 0 103-16,0 0-156 16,0 0-123-16,-52-20-37 15,52 40 30-15,9 8 23 16,7 6-3-16,1 4-16 15,6-2-8-15,6-4-10 16,6-8 1-16,7-6-4 16,8-11-7-16,10-7 2 15,9-3-10-15,5-23 2 16,1-4-2-16,-4-6 5 0,-9 2 17 16,-10 4 6-16,-12 6-6 15,-9 12 6-15,-8 10-12 16,-3 2-6-1,1 20 8-15,4 14-8 0,4 8-8 16,5 5-12-16,1-4 0 16,4-6 0-16,1-13 1 15,-1-10 4-15,4-14 7 16,-1 0 1-16,-2-24 40 16,1-9 25-16,-6-5-4 15,1 0-6-15,-1 2-23 0,-4 8-46 16,1 10 0-1,-3 10 0-15,0 8 0 16,-2 0 0-16,4 30 0 0,-9-2-253 16,-13 1-728-16</inkml:trace>
  <inkml:trace contextRef="#ctx0" brushRef="#br0" timeOffset="2301.46">8917 5231 1817 0,'0'0'559'0,"0"0"-391"16,0 0 121-1,0 0-54-15,0 0-136 0,0 0-53 16,0 0 20-16,-6-7 42 15,6 21-14-15,10 8 34 16,9 2-53-16,6 2-47 16,11 0-10-16,4-6-4 15,7-4-4-15,6-10 8 16,8-6-6-16,3 0-1 16,5-16-1-16,0-12-2 0,1-6 17 15,-4-2 8-15,-5 1-3 16,-9 5 0-16,-7 6-10 15,-9 12-5-15,-7 10 1 16,-2 2-8 0,2 12-7-16,4 13 0 15,5 2 0-15,5 1 1 0,3-2-1 16,6-7 0-16,0-7-1 0,6-8-7 16,3-4 5-1,3-3 1-15,1-15-11 0,2-5 12 16,-2-5-1-16,-1-1 1 15,-6 0 2 1,-7 2-2-16,-8 9 0 0,-8 6 0 16,-8 10 1-16,0 2-2 15,-3 0 2-15,3 18-1 16,2 6 6-16,4 0-5 16,0-2-2-16,8-4 1 15,1-6 0-15,5-7 10 16,4-5-10-16,1-3 1 15,-1-13 11 1,0-6-12-16,-2 0 0 16,-5-2 0-16,-3 6 1 15,-5 2 2-15,-5 8-3 16,-4 8-1-16,-6 0 0 16,4 8-11-16,-3 14 11 15,5 2-1-15,0-2-4 16,4 0 6-16,3-8 0 15,3-3 1-15,3-11 17 16,1 0-18-16,-1 0 1 16,-5-15-1-16,-1-3-1 0,-3-2 1 15,-2-2-6-15,-7 0-27 16,-13-2-43-16,-7 4-190 16,-2 6-561-16</inkml:trace>
  <inkml:trace contextRef="#ctx0" brushRef="#br0" timeOffset="146666.78">20239 6918 1639 0,'0'0'484'16,"0"0"-225"-1,0 0 220-15,0 0-174 0,0 0-25 16,0 0-64-16,2 0-4 16,-2 0 10-16,0 0-222 15,0 0 0-15,0 0 0 16,0 0 0-16,-8-2-164 0,-8 0-1262 0</inkml:trace>
  <inkml:trace contextRef="#ctx0" brushRef="#br0" timeOffset="147989.88">18094 12479 2335 0,'0'0'683'16,"0"0"-424"-16,0 0 16 15,0 0-53-15,0 0-147 0,0 0-57 16,0 0 12-16,-5 64-16 16,5-38-1-16,0-2-7 15,0-8-5-15,0-4-1 16,7-6 1-16,11-6 0 15,11 0 38-15,18-12-5 16,17-18-10-16,41-20-7 16,40-27-16-16,38-23 7 15,6-2-7-15,-33 15-1 16,-45 29 39-16,-50 26-39 16,-22 10 0-16,-3 0 0 15,-9 4 0-15,-5 2 0 0,-11 8 0 16,-7 4 0-16,-1 4 0 15,3 0 0-15,4 8 0 16,7 12 0-16,1 0 0 16,-3-8-618-16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0-12T05:42:10.756"/>
    </inkml:context>
    <inkml:brush xml:id="br0">
      <inkml:brushProperty name="width" value="0.05292" units="cm"/>
      <inkml:brushProperty name="height" value="0.05292" units="cm"/>
      <inkml:brushProperty name="color" value="#FF0000"/>
    </inkml:brush>
  </inkml:definitions>
  <inkml:trace contextRef="#ctx0" brushRef="#br0">3351 12891 848 0,'0'0'2089'0,"0"0"-1843"16,0 0-140-16,0 0 53 16,0 0-57-16,0 0-50 15,22 89-8-15,2-61 2 16,1-2 37-16,-7-2 20 15,-5-4-19-15,3-4 3 16,3-6-40-16,10-10-47 0,21 0 0 16,39-20 0-1,55-40 0-15,59-41 0 0,36-26 0 16,4-16 0-16,-20 6 0 16,-47 27 0-16,-45 28 0 15,-46 28 0-15,-39 20 0 16,-19 12 0-16,-9 4 0 15,-5 2 0-15,-4 4 0 16,-7 8 0-16,-2 4 0 16,10 0-14-16,0 4-632 15,3 8-612-15</inkml:trace>
  <inkml:trace contextRef="#ctx0" brushRef="#br0" timeOffset="146.16">5938 12396 920 0,'0'0'2458'0,"0"0"-2204"15,0 0-254-15,0 0-258 16,0 0-1091-16</inkml:trace>
  <inkml:trace contextRef="#ctx0" brushRef="#br0" timeOffset="1742.58">7526 13577 2087 0,'0'0'558'0,"0"0"-219"16,0 0 10-16,0 0-60 15,0 0-116-15,0 0-17 0,0 0-11 16,196 74-145-16,-44-43 0 16,66-8 0-16,44-6 0 15,17-13 0-15,-9-4 0 16,-43 0 0-16,-37-6 0 16,-59-2 0-16,-53 1 0 15,-45 2-8 1,-33 3 8-16,0-2 8 0,-15 0-8 15,-14 1 0-15,6 3 0 16,8 4-261-16,15 7-1118 0</inkml:trace>
  <inkml:trace contextRef="#ctx0" brushRef="#br0" timeOffset="3041.18">8691 12111 803 0,'0'0'853'16,"0"0"-496"-16,0 0 35 0,0 0 124 31,0 0-240-31,0 0-41 0,0 0-76 0,62 127-41 16,-48-99-50-16,-1-8-8 15,1-6 15-15,3-10 9 16,10-4 16-16,13-14-100 15,14-22 0-15,17-14 0 16,12-13 0 0,6-7 0-16,4-8 0 0,1 0 0 15,-5 8 0-15,18 22 0 16,-25 22-719-16,-19 24-821 0</inkml:trace>
  <inkml:trace contextRef="#ctx0" brushRef="#br0" timeOffset="4232.14">12123 13709 1670 0,'0'0'723'0,"0"0"-257"16,0 0 15-16,0 0-226 16,0 0-95-16,0 0-32 15,0 0-7-15,-89 0-29 16,89 0-92-16,15 0 0 15,20 0 0 1,39-7 0-16,39-8 0 0,46-4 0 16,10-9 0-16,-9 3 0 15,-35 7 0-15,-44 7 0 16,-25 2 0-16,-14 3 0 16,-5 4 0-16,-4-6 0 15,-6 6 0-15,-13 0 0 16,-12 2 0-16,-2 0 0 15,0 0 0-15,-6 0-137 16,-19 7-104-16,-44 12-208 16,4-1-317-16,-2-1-447 0</inkml:trace>
  <inkml:trace contextRef="#ctx0" brushRef="#br0" timeOffset="4580.47">11862 13778 1726 0,'0'0'639'16,"0"0"-250"-16,0 0 148 16,0 0-265-16,0 0-117 15,0 0 17-15,0 0-56 16,37 0-26-16,19 0-90 16,33-6 0-16,34 0 0 15,33-6 0-15,-9 2 0 16,-27 0 0-16,-35 2 0 15,-32-2 0-15,3-1 0 0,-2 2 0 16,-6-1 0 0,-11 0 0-16,-16 2 0 0,-5 2 0 15,-7 2 0-15,-3 0 0 16,-1 4 0-16,0-3 0 16,2 3 0-16,3 0 0 15,24-4-182-15,-3 1-388 16,4-4-480-16</inkml:trace>
  <inkml:trace contextRef="#ctx0" brushRef="#br0" timeOffset="4704.18">13353 13655 1987 0,'0'0'553'0,"0"0"-370"0,0 0-183 16,0 0-210-16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0-12T05:44:27.163"/>
    </inkml:context>
    <inkml:brush xml:id="br0">
      <inkml:brushProperty name="width" value="0.05292" units="cm"/>
      <inkml:brushProperty name="height" value="0.05292" units="cm"/>
      <inkml:brushProperty name="color" value="#FF0000"/>
    </inkml:brush>
  </inkml:definitions>
  <inkml:trace contextRef="#ctx0" brushRef="#br0">4596 5663 935 0,'0'0'633'16,"0"0"-484"-16,0 0 19 0,0 0 223 16,0 0-75-16,0 0 8 15,-34-99-82-15,34 95-55 16,0 4-4-16,-2 0-19 15,2 0-65-15,0 0-39 16,-2 0-23-16,2 0-37 16,0 13-4-16,11 6-14 15,16 6 18-15,16 0 0 16,7 0-3-16,11-10-14 16,5-8 2-16,6-7 5 15,1-7 1-15,0-18-6 16,-1-12 15-16,-7-2 0 15,-5-1 0-15,-6-1 6 0,-6 7 3 16,0 8-1 0,-4 10 10-16,5 10-8 0,2 6 4 15,5 0-14-15,4 20-3 16,4 4 1-16,3 2 1 16,3-2 1-16,1-8-1 15,0-8 2-15,3-8-2 16,-1-4 1-16,-2-22-19 15,1-12 7-15,-5-10 10 16,-7-6 2 0,-2-2 3-16,-12-1-2 0,-3 10 5 0,-9 8-6 15,-3 15-6-15,-2 12 5 16,0 12-17 0,4 0-3-16,7 14 19 0,4 10-5 15,10 0 7-15,2-1 0 16,0-10-8-16,2-7-1 15,-6-6-4-15,-4 0 11 16,-4-18 2-16,-6-8 2 16,-2-2 10-16,-5 0 4 15,-4 4-7-15,-3 4 9 16,-2 12-17 0,3 8-1-16,0 0 0 0,8 10-1 15,5 12 0-15,4 6 0 16,5-2-8-16,4-4 8 15,0-4 1-15,1-7 0 16,-3-10 5-16,2-1-4 16,-2-1-1-16,2-16 13 15,0-5-13-15,3-2-6 16,0 2 6-16,-2 0 0 16,-4 2 1-16,-9 8 0 15,-3 4-1-15,-7 8 0 16,-2 0-1-16,0 0 1 0,0 14-2 15,-1 6-4-15,1 2 5 16,-1 4 1-16,1-4-5 16,0-4 4-16,2-4 1 15,4-6-17-15,3-8-169 16,20-8-103-16,-9-16-305 16,-3-4-364-16</inkml:trace>
  <inkml:trace contextRef="#ctx0" brushRef="#br0" timeOffset="127.17">9098 5135 2259 0,'0'0'516'0,"0"0"-516"16,0 0-891-16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24aa0f96e5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3" name="Google Shape;513;g24aa0f96e5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2860a42dfff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4" name="Google Shape;644;g2860a42dfff_0_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2860a42dff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3" name="Google Shape;653;g2860a42dfff_0_2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2860a42dfff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3" name="Google Shape;663;g2860a42dfff_0_5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g2864aae9559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9" name="Google Shape;679;g2864aae9559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g2864aae9559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1" name="Google Shape;691;g2864aae9559_1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g2860a42dfff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3" name="Google Shape;703;g2860a42dfff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6" name="Google Shape;716;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5" name="Google Shape;725;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6" name="Google Shape;736;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9" name="Google Shape;749;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743e433a66_0_1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743e433a66_0_1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24aa0f96e5a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7" name="Google Shape;527;g24aa0f96e5a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24aa0f96e5a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7" name="Google Shape;527;g24aa0f96e5a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1874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24aa0f96e5a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7" name="Google Shape;527;g24aa0f96e5a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5053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24aa0f96e5a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7" name="Google Shape;527;g24aa0f96e5a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7117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2860a42dff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6" name="Google Shape;536;g2860a42dff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5" name="Google Shape;54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2860a42dff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5" name="Google Shape;625;g2860a42dfff_0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4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4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4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4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4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4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4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4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4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4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4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4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4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4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4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47"/>
          <p:cNvSpPr>
            <a:spLocks noGrp="1"/>
          </p:cNvSpPr>
          <p:nvPr>
            <p:ph type="pic" idx="2"/>
          </p:nvPr>
        </p:nvSpPr>
        <p:spPr>
          <a:xfrm>
            <a:off x="5183188" y="987425"/>
            <a:ext cx="6172200" cy="4873625"/>
          </a:xfrm>
          <a:prstGeom prst="rect">
            <a:avLst/>
          </a:prstGeom>
          <a:noFill/>
          <a:ln>
            <a:noFill/>
          </a:ln>
        </p:spPr>
      </p:sp>
      <p:sp>
        <p:nvSpPr>
          <p:cNvPr id="64" name="Google Shape;64;p4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hyperlink" Target="https://www.tutorialspoint.com/neo4j/neo4j_cql_creating_nodes.htm"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hyperlink" Target="https://neo4j.com/docs/getting-started/appendix/example-data/"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hyperlink" Target="https://neo4j.com/docs/getting-started/cypher-intro/subqueries/"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hyperlink" Target="https://neo4j.com/docs/getting-started/cypher-intro/patterns-in-practice/" TargetMode="External"/><Relationship Id="rId5" Type="http://schemas.openxmlformats.org/officeDocument/2006/relationships/image" Target="../media/image14.png"/><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hyperlink" Target="https://neo4j.com/cloud/platform/aura-graph-database/?ref=neo4j-home-hero"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hyperlink" Target="https://en.wikipedia.org/wiki/Graphic_design" TargetMode="External"/><Relationship Id="rId7" Type="http://schemas.openxmlformats.org/officeDocument/2006/relationships/hyperlink" Target="https://en.wikipedia.org/wiki/ASCII_art#Other_text-based_visual_art"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en.wikipedia.org/wiki/ASCII" TargetMode="External"/><Relationship Id="rId11" Type="http://schemas.openxmlformats.org/officeDocument/2006/relationships/image" Target="../media/image5.png"/><Relationship Id="rId5" Type="http://schemas.openxmlformats.org/officeDocument/2006/relationships/hyperlink" Target="https://en.wikipedia.org/wiki/Character_(computing)" TargetMode="External"/><Relationship Id="rId10" Type="http://schemas.openxmlformats.org/officeDocument/2006/relationships/customXml" Target="../ink/ink1.xml"/><Relationship Id="rId4" Type="http://schemas.openxmlformats.org/officeDocument/2006/relationships/hyperlink" Target="https://en.wikipedia.org/wiki/Computer" TargetMode="External"/><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781916" y="1688267"/>
            <a:ext cx="7497214" cy="1200329"/>
          </a:xfrm>
          <a:prstGeom prst="rect">
            <a:avLst/>
          </a:prstGeom>
        </p:spPr>
        <p:txBody>
          <a:bodyPr wrap="square">
            <a:spAutoFit/>
          </a:bodyPr>
          <a:lstStyle/>
          <a:p>
            <a:r>
              <a:rPr lang="en-US" sz="3600" b="1" dirty="0">
                <a:solidFill>
                  <a:schemeClr val="accent2">
                    <a:lumMod val="75000"/>
                  </a:schemeClr>
                </a:solidFill>
              </a:rPr>
              <a:t>Graph Theory and Its Applications</a:t>
            </a:r>
          </a:p>
        </p:txBody>
      </p:sp>
      <p:sp>
        <p:nvSpPr>
          <p:cNvPr id="13" name="Rectangle 12"/>
          <p:cNvSpPr/>
          <p:nvPr/>
        </p:nvSpPr>
        <p:spPr>
          <a:xfrm>
            <a:off x="4781916" y="2841955"/>
            <a:ext cx="7497214" cy="523220"/>
          </a:xfrm>
          <a:prstGeom prst="rect">
            <a:avLst/>
          </a:prstGeom>
        </p:spPr>
        <p:txBody>
          <a:bodyPr wrap="square">
            <a:spAutoFit/>
          </a:bodyPr>
          <a:lstStyle/>
          <a:p>
            <a:pPr algn="l">
              <a:lnSpc>
                <a:spcPct val="100000"/>
              </a:lnSpc>
            </a:pPr>
            <a:r>
              <a:rPr lang="en-US" sz="2800" b="1" dirty="0">
                <a:solidFill>
                  <a:schemeClr val="accent1">
                    <a:lumMod val="75000"/>
                  </a:schemeClr>
                </a:solidFill>
              </a:rPr>
              <a:t>Nodes, Properties, Relationships, Labels </a:t>
            </a:r>
          </a:p>
        </p:txBody>
      </p:sp>
      <p:sp>
        <p:nvSpPr>
          <p:cNvPr id="15" name="Rectangle 14"/>
          <p:cNvSpPr/>
          <p:nvPr/>
        </p:nvSpPr>
        <p:spPr>
          <a:xfrm>
            <a:off x="4781916" y="4182589"/>
            <a:ext cx="7497214" cy="1569660"/>
          </a:xfrm>
          <a:prstGeom prst="rect">
            <a:avLst/>
          </a:prstGeom>
        </p:spPr>
        <p:txBody>
          <a:bodyPr wrap="square">
            <a:spAutoFit/>
          </a:bodyPr>
          <a:lstStyle/>
          <a:p>
            <a:r>
              <a:rPr lang="en-US" sz="2400" b="1" dirty="0"/>
              <a:t>Dr. Arti Arya</a:t>
            </a:r>
            <a:endParaRPr lang="en-IN" sz="2400" b="1" dirty="0"/>
          </a:p>
          <a:p>
            <a:endParaRPr lang="en-US" sz="2400" dirty="0"/>
          </a:p>
          <a:p>
            <a:r>
              <a:rPr lang="en-US" sz="2400" dirty="0"/>
              <a:t>Department of Computer Science</a:t>
            </a:r>
          </a:p>
          <a:p>
            <a:r>
              <a:rPr lang="en-US" sz="2400" dirty="0"/>
              <a:t> and Engineering</a:t>
            </a:r>
          </a:p>
        </p:txBody>
      </p:sp>
      <p:grpSp>
        <p:nvGrpSpPr>
          <p:cNvPr id="20" name="Group 19"/>
          <p:cNvGrpSpPr/>
          <p:nvPr/>
        </p:nvGrpSpPr>
        <p:grpSpPr>
          <a:xfrm>
            <a:off x="313844" y="5489699"/>
            <a:ext cx="1066895" cy="1078155"/>
            <a:chOff x="313844" y="5489699"/>
            <a:chExt cx="1066895" cy="1078155"/>
          </a:xfrm>
          <a:solidFill>
            <a:schemeClr val="accent2">
              <a:lumMod val="75000"/>
            </a:schemeClr>
          </a:solidFill>
        </p:grpSpPr>
        <p:sp>
          <p:nvSpPr>
            <p:cNvPr id="24" name="Rectangle 23"/>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cxnSp>
        <p:nvCxnSpPr>
          <p:cNvPr id="11" name="Straight Connector 10"/>
          <p:cNvCxnSpPr/>
          <p:nvPr/>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2" name="object 6">
            <a:extLst>
              <a:ext uri="{FF2B5EF4-FFF2-40B4-BE49-F238E27FC236}">
                <a16:creationId xmlns:a16="http://schemas.microsoft.com/office/drawing/2014/main" id="{B7C8E8CA-2C6E-68A1-9AAC-239EB5B7846F}"/>
              </a:ext>
            </a:extLst>
          </p:cNvPr>
          <p:cNvPicPr/>
          <p:nvPr/>
        </p:nvPicPr>
        <p:blipFill>
          <a:blip r:embed="rId2" cstate="print"/>
          <a:stretch>
            <a:fillRect/>
          </a:stretch>
        </p:blipFill>
        <p:spPr>
          <a:xfrm>
            <a:off x="2131787" y="1630242"/>
            <a:ext cx="1942934" cy="3597515"/>
          </a:xfrm>
          <a:prstGeom prst="rect">
            <a:avLst/>
          </a:prstGeom>
        </p:spPr>
      </p:pic>
    </p:spTree>
    <p:extLst>
      <p:ext uri="{BB962C8B-B14F-4D97-AF65-F5344CB8AC3E}">
        <p14:creationId xmlns:p14="http://schemas.microsoft.com/office/powerpoint/2010/main" val="2405382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256433D-7816-4C6C-82B5-529F207279D9}"/>
              </a:ext>
            </a:extLst>
          </p:cNvPr>
          <p:cNvSpPr txBox="1"/>
          <p:nvPr/>
        </p:nvSpPr>
        <p:spPr>
          <a:xfrm>
            <a:off x="371880" y="1618774"/>
            <a:ext cx="10277082" cy="3785652"/>
          </a:xfrm>
          <a:prstGeom prst="rect">
            <a:avLst/>
          </a:prstGeom>
          <a:noFill/>
        </p:spPr>
        <p:txBody>
          <a:bodyPr wrap="square" rtlCol="0">
            <a:spAutoFit/>
          </a:bodyPr>
          <a:lstStyle/>
          <a:p>
            <a:pPr algn="just"/>
            <a:endParaRPr lang="en-US" sz="2400" b="0" i="0" dirty="0">
              <a:effectLst/>
              <a:latin typeface="Calibri" panose="020F0502020204030204" pitchFamily="34" charset="0"/>
              <a:ea typeface="Calibri" panose="020F0502020204030204" pitchFamily="34" charset="0"/>
              <a:cs typeface="Calibri" panose="020F0502020204030204" pitchFamily="34" charset="0"/>
            </a:endParaRPr>
          </a:p>
          <a:p>
            <a:pPr algn="just"/>
            <a:r>
              <a:rPr lang="en-IN" sz="2400" b="0" i="0" dirty="0">
                <a:solidFill>
                  <a:srgbClr val="3333FF"/>
                </a:solidFill>
                <a:effectLst/>
                <a:latin typeface="Calibri" panose="020F0502020204030204" pitchFamily="34" charset="0"/>
                <a:ea typeface="Calibri" panose="020F0502020204030204" pitchFamily="34" charset="0"/>
                <a:cs typeface="Calibri" panose="020F0502020204030204" pitchFamily="34" charset="0"/>
              </a:rPr>
              <a:t>RETURN: </a:t>
            </a:r>
            <a:r>
              <a:rPr lang="en-US" sz="2400" b="0" i="0" dirty="0">
                <a:effectLst/>
                <a:latin typeface="Calibri" panose="020F0502020204030204" pitchFamily="34" charset="0"/>
                <a:ea typeface="Calibri" panose="020F0502020204030204" pitchFamily="34" charset="0"/>
                <a:cs typeface="Calibri" panose="020F0502020204030204" pitchFamily="34" charset="0"/>
              </a:rPr>
              <a:t>This clause is used to define what to include in the query result set.</a:t>
            </a:r>
          </a:p>
          <a:p>
            <a:pPr algn="just"/>
            <a:endParaRPr lang="en-US" sz="2400" b="0" i="0" dirty="0">
              <a:effectLst/>
              <a:latin typeface="Calibri" panose="020F0502020204030204" pitchFamily="34" charset="0"/>
              <a:ea typeface="Calibri" panose="020F0502020204030204" pitchFamily="34" charset="0"/>
              <a:cs typeface="Calibri" panose="020F0502020204030204" pitchFamily="34" charset="0"/>
            </a:endParaRPr>
          </a:p>
          <a:p>
            <a:pPr algn="just"/>
            <a:r>
              <a:rPr lang="en-IN" sz="2400" b="0" i="0" dirty="0">
                <a:solidFill>
                  <a:srgbClr val="3333FF"/>
                </a:solidFill>
                <a:effectLst/>
                <a:latin typeface="Calibri" panose="020F0502020204030204" pitchFamily="34" charset="0"/>
                <a:ea typeface="Calibri" panose="020F0502020204030204" pitchFamily="34" charset="0"/>
                <a:cs typeface="Calibri" panose="020F0502020204030204" pitchFamily="34" charset="0"/>
              </a:rPr>
              <a:t>ORDER BY</a:t>
            </a:r>
            <a:r>
              <a:rPr lang="en-US" sz="2400" dirty="0">
                <a:solidFill>
                  <a:srgbClr val="3333FF"/>
                </a:solidFill>
                <a:latin typeface="Calibri" panose="020F0502020204030204" pitchFamily="34" charset="0"/>
                <a:ea typeface="Calibri" panose="020F0502020204030204" pitchFamily="34" charset="0"/>
                <a:cs typeface="Calibri" panose="020F0502020204030204" pitchFamily="34" charset="0"/>
              </a:rPr>
              <a:t>: </a:t>
            </a:r>
            <a:r>
              <a:rPr lang="en-US" sz="2400" b="0" i="0" dirty="0">
                <a:effectLst/>
                <a:latin typeface="Calibri" panose="020F0502020204030204" pitchFamily="34" charset="0"/>
                <a:ea typeface="Calibri" panose="020F0502020204030204" pitchFamily="34" charset="0"/>
                <a:cs typeface="Calibri" panose="020F0502020204030204" pitchFamily="34" charset="0"/>
              </a:rPr>
              <a:t>This clause is used to arrange the output of a query in order. It is used along with the clauses </a:t>
            </a:r>
            <a:r>
              <a:rPr lang="en-US" sz="2400" b="1" i="0" dirty="0">
                <a:effectLst/>
                <a:latin typeface="Calibri" panose="020F0502020204030204" pitchFamily="34" charset="0"/>
                <a:ea typeface="Calibri" panose="020F0502020204030204" pitchFamily="34" charset="0"/>
                <a:cs typeface="Calibri" panose="020F0502020204030204" pitchFamily="34" charset="0"/>
              </a:rPr>
              <a:t>RETURN</a:t>
            </a:r>
            <a:r>
              <a:rPr lang="en-US" sz="2400" b="0" i="0" dirty="0">
                <a:effectLst/>
                <a:latin typeface="Calibri" panose="020F0502020204030204" pitchFamily="34" charset="0"/>
                <a:ea typeface="Calibri" panose="020F0502020204030204" pitchFamily="34" charset="0"/>
                <a:cs typeface="Calibri" panose="020F0502020204030204" pitchFamily="34" charset="0"/>
              </a:rPr>
              <a:t> or </a:t>
            </a:r>
            <a:r>
              <a:rPr lang="en-US" sz="2400" b="1" i="0" dirty="0">
                <a:effectLst/>
                <a:latin typeface="Calibri" panose="020F0502020204030204" pitchFamily="34" charset="0"/>
                <a:ea typeface="Calibri" panose="020F0502020204030204" pitchFamily="34" charset="0"/>
                <a:cs typeface="Calibri" panose="020F0502020204030204" pitchFamily="34" charset="0"/>
              </a:rPr>
              <a:t>WITH</a:t>
            </a:r>
            <a:r>
              <a:rPr lang="en-US" sz="2400" b="0" i="0" dirty="0">
                <a:effectLst/>
                <a:latin typeface="Calibri" panose="020F0502020204030204" pitchFamily="34" charset="0"/>
                <a:ea typeface="Calibri" panose="020F0502020204030204" pitchFamily="34" charset="0"/>
                <a:cs typeface="Calibri" panose="020F0502020204030204" pitchFamily="34" charset="0"/>
              </a:rPr>
              <a:t>.</a:t>
            </a:r>
          </a:p>
          <a:p>
            <a:pPr algn="just"/>
            <a:endParaRPr lang="en-US" sz="2400" b="0" i="0" dirty="0">
              <a:effectLst/>
              <a:latin typeface="Calibri" panose="020F0502020204030204" pitchFamily="34" charset="0"/>
              <a:ea typeface="Calibri" panose="020F0502020204030204" pitchFamily="34" charset="0"/>
              <a:cs typeface="Calibri" panose="020F0502020204030204" pitchFamily="34" charset="0"/>
            </a:endParaRPr>
          </a:p>
          <a:p>
            <a:pPr algn="just"/>
            <a:r>
              <a:rPr lang="en-IN" sz="2400" b="0" i="0" dirty="0">
                <a:solidFill>
                  <a:srgbClr val="3333FF"/>
                </a:solidFill>
                <a:effectLst/>
                <a:latin typeface="Calibri" panose="020F0502020204030204" pitchFamily="34" charset="0"/>
                <a:ea typeface="Calibri" panose="020F0502020204030204" pitchFamily="34" charset="0"/>
                <a:cs typeface="Calibri" panose="020F0502020204030204" pitchFamily="34" charset="0"/>
              </a:rPr>
              <a:t>LIMIT: </a:t>
            </a:r>
            <a:r>
              <a:rPr lang="en-US" sz="2400" b="0" i="0" dirty="0">
                <a:effectLst/>
                <a:latin typeface="Calibri" panose="020F0502020204030204" pitchFamily="34" charset="0"/>
                <a:ea typeface="Calibri" panose="020F0502020204030204" pitchFamily="34" charset="0"/>
                <a:cs typeface="Calibri" panose="020F0502020204030204" pitchFamily="34" charset="0"/>
              </a:rPr>
              <a:t>This clause is used to limit the rows in the result to a specific value.</a:t>
            </a:r>
          </a:p>
          <a:p>
            <a:pPr algn="just"/>
            <a:endParaRPr lang="en-IN" sz="2400" dirty="0">
              <a:latin typeface="Calibri" panose="020F0502020204030204" pitchFamily="34" charset="0"/>
              <a:ea typeface="Calibri" panose="020F0502020204030204" pitchFamily="34" charset="0"/>
              <a:cs typeface="Calibri" panose="020F0502020204030204" pitchFamily="34" charset="0"/>
            </a:endParaRPr>
          </a:p>
          <a:p>
            <a:pPr algn="just"/>
            <a:r>
              <a:rPr lang="en-IN" sz="2400" b="0" i="0" dirty="0">
                <a:solidFill>
                  <a:srgbClr val="3333FF"/>
                </a:solidFill>
                <a:effectLst/>
                <a:latin typeface="Calibri" panose="020F0502020204030204" pitchFamily="34" charset="0"/>
                <a:ea typeface="Calibri" panose="020F0502020204030204" pitchFamily="34" charset="0"/>
                <a:cs typeface="Calibri" panose="020F0502020204030204" pitchFamily="34" charset="0"/>
              </a:rPr>
              <a:t>SKIP</a:t>
            </a:r>
            <a:r>
              <a:rPr lang="en-IN" sz="2400" b="0" i="0" dirty="0">
                <a:effectLst/>
                <a:latin typeface="Calibri" panose="020F0502020204030204" pitchFamily="34" charset="0"/>
                <a:ea typeface="Calibri" panose="020F0502020204030204" pitchFamily="34" charset="0"/>
                <a:cs typeface="Calibri" panose="020F0502020204030204" pitchFamily="34" charset="0"/>
              </a:rPr>
              <a:t>: </a:t>
            </a:r>
            <a:r>
              <a:rPr lang="en-US" sz="2400" b="0" i="0" dirty="0">
                <a:effectLst/>
                <a:latin typeface="Calibri" panose="020F0502020204030204" pitchFamily="34" charset="0"/>
                <a:ea typeface="Calibri" panose="020F0502020204030204" pitchFamily="34" charset="0"/>
                <a:cs typeface="Calibri" panose="020F0502020204030204" pitchFamily="34" charset="0"/>
              </a:rPr>
              <a:t>This clause is used to define from which row to start including the rows in the output.</a:t>
            </a:r>
          </a:p>
        </p:txBody>
      </p:sp>
      <p:sp>
        <p:nvSpPr>
          <p:cNvPr id="3" name="Rectangle 2">
            <a:extLst>
              <a:ext uri="{FF2B5EF4-FFF2-40B4-BE49-F238E27FC236}">
                <a16:creationId xmlns:a16="http://schemas.microsoft.com/office/drawing/2014/main" id="{B9443941-9766-11B8-20D8-0EBA76DA4A25}"/>
              </a:ext>
            </a:extLst>
          </p:cNvPr>
          <p:cNvSpPr/>
          <p:nvPr/>
        </p:nvSpPr>
        <p:spPr>
          <a:xfrm>
            <a:off x="371880" y="357915"/>
            <a:ext cx="7999758" cy="584775"/>
          </a:xfrm>
          <a:prstGeom prst="rect">
            <a:avLst/>
          </a:prstGeom>
        </p:spPr>
        <p:txBody>
          <a:bodyPr wrap="square">
            <a:spAutoFit/>
          </a:bodyPr>
          <a:lstStyle/>
          <a:p>
            <a:r>
              <a:rPr lang="en-IN" sz="3200" b="1" dirty="0">
                <a:solidFill>
                  <a:schemeClr val="accent2">
                    <a:lumMod val="75000"/>
                  </a:schemeClr>
                </a:solidFill>
              </a:rPr>
              <a:t>Graph Database</a:t>
            </a:r>
          </a:p>
        </p:txBody>
      </p:sp>
      <p:pic>
        <p:nvPicPr>
          <p:cNvPr id="4" name="Google Shape;65;g2743e433a66_0_18">
            <a:extLst>
              <a:ext uri="{FF2B5EF4-FFF2-40B4-BE49-F238E27FC236}">
                <a16:creationId xmlns:a16="http://schemas.microsoft.com/office/drawing/2014/main" id="{2838B943-40FB-4264-1CED-218C9FB07559}"/>
              </a:ext>
            </a:extLst>
          </p:cNvPr>
          <p:cNvPicPr preferRelativeResize="0"/>
          <p:nvPr/>
        </p:nvPicPr>
        <p:blipFill rotWithShape="1">
          <a:blip r:embed="rId2">
            <a:alphaModFix/>
          </a:blip>
          <a:srcRect t="4970"/>
          <a:stretch/>
        </p:blipFill>
        <p:spPr>
          <a:xfrm>
            <a:off x="10882725" y="-5708"/>
            <a:ext cx="1309275" cy="1681775"/>
          </a:xfrm>
          <a:prstGeom prst="rect">
            <a:avLst/>
          </a:prstGeom>
          <a:noFill/>
          <a:ln>
            <a:noFill/>
          </a:ln>
        </p:spPr>
      </p:pic>
    </p:spTree>
    <p:extLst>
      <p:ext uri="{BB962C8B-B14F-4D97-AF65-F5344CB8AC3E}">
        <p14:creationId xmlns:p14="http://schemas.microsoft.com/office/powerpoint/2010/main" val="3878189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256433D-7816-4C6C-82B5-529F207279D9}"/>
              </a:ext>
            </a:extLst>
          </p:cNvPr>
          <p:cNvSpPr txBox="1"/>
          <p:nvPr/>
        </p:nvSpPr>
        <p:spPr>
          <a:xfrm>
            <a:off x="218640" y="1461349"/>
            <a:ext cx="3398320" cy="3785652"/>
          </a:xfrm>
          <a:prstGeom prst="rect">
            <a:avLst/>
          </a:prstGeom>
          <a:noFill/>
        </p:spPr>
        <p:txBody>
          <a:bodyPr wrap="square" rtlCol="0">
            <a:spAutoFit/>
          </a:bodyPr>
          <a:lstStyle/>
          <a:p>
            <a:pPr algn="just">
              <a:buFont typeface="Arial" panose="020B0604020202020204" pitchFamily="34" charset="0"/>
              <a:buChar char="•"/>
            </a:pPr>
            <a:r>
              <a:rPr lang="en-US" sz="2400" b="0" i="0" dirty="0">
                <a:effectLst/>
                <a:cs typeface="Times New Roman" panose="02020603050405020304" pitchFamily="18" charset="0"/>
              </a:rPr>
              <a:t>Create a single node</a:t>
            </a:r>
          </a:p>
          <a:p>
            <a:pPr algn="just">
              <a:buFont typeface="Arial" panose="020B0604020202020204" pitchFamily="34" charset="0"/>
              <a:buChar char="•"/>
            </a:pPr>
            <a:r>
              <a:rPr lang="en-US" sz="2400" b="0" i="0" dirty="0">
                <a:effectLst/>
                <a:cs typeface="Times New Roman" panose="02020603050405020304" pitchFamily="18" charset="0"/>
              </a:rPr>
              <a:t>Create multiple nodes</a:t>
            </a:r>
          </a:p>
          <a:p>
            <a:pPr algn="just">
              <a:buFont typeface="Arial" panose="020B0604020202020204" pitchFamily="34" charset="0"/>
              <a:buChar char="•"/>
            </a:pPr>
            <a:r>
              <a:rPr lang="en-US" sz="2400" b="0" i="0" dirty="0">
                <a:effectLst/>
                <a:cs typeface="Times New Roman" panose="02020603050405020304" pitchFamily="18" charset="0"/>
              </a:rPr>
              <a:t>Create a node with a label</a:t>
            </a:r>
          </a:p>
          <a:p>
            <a:pPr algn="just">
              <a:buFont typeface="Arial" panose="020B0604020202020204" pitchFamily="34" charset="0"/>
              <a:buChar char="•"/>
            </a:pPr>
            <a:r>
              <a:rPr lang="en-US" sz="2400" b="0" i="0" dirty="0">
                <a:effectLst/>
                <a:cs typeface="Times New Roman" panose="02020603050405020304" pitchFamily="18" charset="0"/>
              </a:rPr>
              <a:t>Create a node with multiple labels</a:t>
            </a:r>
          </a:p>
          <a:p>
            <a:pPr algn="just">
              <a:buFont typeface="Arial" panose="020B0604020202020204" pitchFamily="34" charset="0"/>
              <a:buChar char="•"/>
            </a:pPr>
            <a:r>
              <a:rPr lang="en-US" sz="2400" b="0" i="0" dirty="0">
                <a:effectLst/>
                <a:cs typeface="Times New Roman" panose="02020603050405020304" pitchFamily="18" charset="0"/>
              </a:rPr>
              <a:t>Create a node with properties</a:t>
            </a:r>
          </a:p>
          <a:p>
            <a:pPr algn="just">
              <a:buFont typeface="Arial" panose="020B0604020202020204" pitchFamily="34" charset="0"/>
              <a:buChar char="•"/>
            </a:pPr>
            <a:r>
              <a:rPr lang="en-US" sz="2400" b="0" i="0" dirty="0">
                <a:effectLst/>
                <a:cs typeface="Times New Roman" panose="02020603050405020304" pitchFamily="18" charset="0"/>
              </a:rPr>
              <a:t>Returning the created node</a:t>
            </a:r>
          </a:p>
        </p:txBody>
      </p:sp>
      <p:sp>
        <p:nvSpPr>
          <p:cNvPr id="3" name="Rectangle 2">
            <a:extLst>
              <a:ext uri="{FF2B5EF4-FFF2-40B4-BE49-F238E27FC236}">
                <a16:creationId xmlns:a16="http://schemas.microsoft.com/office/drawing/2014/main" id="{CCFCD3B0-8E55-C597-E71A-7A21A6F79212}"/>
              </a:ext>
            </a:extLst>
          </p:cNvPr>
          <p:cNvSpPr/>
          <p:nvPr/>
        </p:nvSpPr>
        <p:spPr>
          <a:xfrm>
            <a:off x="371880" y="357915"/>
            <a:ext cx="7999758" cy="584775"/>
          </a:xfrm>
          <a:prstGeom prst="rect">
            <a:avLst/>
          </a:prstGeom>
        </p:spPr>
        <p:txBody>
          <a:bodyPr wrap="square">
            <a:spAutoFit/>
          </a:bodyPr>
          <a:lstStyle/>
          <a:p>
            <a:r>
              <a:rPr lang="en-IN" sz="3200" b="1" dirty="0">
                <a:solidFill>
                  <a:schemeClr val="accent2">
                    <a:lumMod val="75000"/>
                  </a:schemeClr>
                </a:solidFill>
              </a:rPr>
              <a:t>Graph Database</a:t>
            </a:r>
          </a:p>
        </p:txBody>
      </p:sp>
      <p:pic>
        <p:nvPicPr>
          <p:cNvPr id="4" name="Google Shape;65;g2743e433a66_0_18">
            <a:extLst>
              <a:ext uri="{FF2B5EF4-FFF2-40B4-BE49-F238E27FC236}">
                <a16:creationId xmlns:a16="http://schemas.microsoft.com/office/drawing/2014/main" id="{C9CBBFBC-A2E2-2317-C657-448BB803558C}"/>
              </a:ext>
            </a:extLst>
          </p:cNvPr>
          <p:cNvPicPr preferRelativeResize="0"/>
          <p:nvPr/>
        </p:nvPicPr>
        <p:blipFill rotWithShape="1">
          <a:blip r:embed="rId2">
            <a:alphaModFix/>
          </a:blip>
          <a:srcRect t="4970"/>
          <a:stretch/>
        </p:blipFill>
        <p:spPr>
          <a:xfrm>
            <a:off x="10882725" y="-5708"/>
            <a:ext cx="1309275" cy="1681775"/>
          </a:xfrm>
          <a:prstGeom prst="rect">
            <a:avLst/>
          </a:prstGeom>
          <a:noFill/>
          <a:ln>
            <a:noFill/>
          </a:ln>
        </p:spPr>
      </p:pic>
      <p:pic>
        <p:nvPicPr>
          <p:cNvPr id="6" name="Picture 5">
            <a:extLst>
              <a:ext uri="{FF2B5EF4-FFF2-40B4-BE49-F238E27FC236}">
                <a16:creationId xmlns:a16="http://schemas.microsoft.com/office/drawing/2014/main" id="{A9E840B3-D41A-2110-9BBD-B29068A6B36A}"/>
              </a:ext>
            </a:extLst>
          </p:cNvPr>
          <p:cNvPicPr>
            <a:picLocks noChangeAspect="1"/>
          </p:cNvPicPr>
          <p:nvPr/>
        </p:nvPicPr>
        <p:blipFill>
          <a:blip r:embed="rId3"/>
          <a:stretch>
            <a:fillRect/>
          </a:stretch>
        </p:blipFill>
        <p:spPr>
          <a:xfrm>
            <a:off x="3699152" y="2353747"/>
            <a:ext cx="8058737" cy="3478087"/>
          </a:xfrm>
          <a:prstGeom prst="rect">
            <a:avLst/>
          </a:prstGeom>
        </p:spPr>
      </p:pic>
      <p:sp>
        <p:nvSpPr>
          <p:cNvPr id="5" name="TextBox 4">
            <a:extLst>
              <a:ext uri="{FF2B5EF4-FFF2-40B4-BE49-F238E27FC236}">
                <a16:creationId xmlns:a16="http://schemas.microsoft.com/office/drawing/2014/main" id="{F58C97AD-0BA0-6D37-05FF-80A2847B79FA}"/>
              </a:ext>
            </a:extLst>
          </p:cNvPr>
          <p:cNvSpPr txBox="1"/>
          <p:nvPr/>
        </p:nvSpPr>
        <p:spPr>
          <a:xfrm>
            <a:off x="1457744" y="6362893"/>
            <a:ext cx="6100354" cy="307777"/>
          </a:xfrm>
          <a:prstGeom prst="rect">
            <a:avLst/>
          </a:prstGeom>
          <a:noFill/>
        </p:spPr>
        <p:txBody>
          <a:bodyPr wrap="square">
            <a:spAutoFit/>
          </a:bodyPr>
          <a:lstStyle/>
          <a:p>
            <a:r>
              <a:rPr lang="en-IN" dirty="0">
                <a:hlinkClick r:id="rId4"/>
              </a:rPr>
              <a:t>Neo4j CQL - Creating Nodes (tutorialspoint.com)</a:t>
            </a:r>
            <a:endParaRPr lang="en-IN" dirty="0"/>
          </a:p>
        </p:txBody>
      </p:sp>
    </p:spTree>
    <p:extLst>
      <p:ext uri="{BB962C8B-B14F-4D97-AF65-F5344CB8AC3E}">
        <p14:creationId xmlns:p14="http://schemas.microsoft.com/office/powerpoint/2010/main" val="3584093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256433D-7816-4C6C-82B5-529F207279D9}"/>
              </a:ext>
            </a:extLst>
          </p:cNvPr>
          <p:cNvSpPr txBox="1"/>
          <p:nvPr/>
        </p:nvSpPr>
        <p:spPr>
          <a:xfrm>
            <a:off x="218640" y="1461349"/>
            <a:ext cx="10277082" cy="1569660"/>
          </a:xfrm>
          <a:prstGeom prst="rect">
            <a:avLst/>
          </a:prstGeom>
          <a:noFill/>
        </p:spPr>
        <p:txBody>
          <a:bodyPr wrap="square" rtlCol="0">
            <a:spAutoFit/>
          </a:bodyPr>
          <a:lstStyle/>
          <a:p>
            <a:pPr algn="just"/>
            <a:r>
              <a:rPr lang="en-US" sz="2400" b="0" i="0" dirty="0">
                <a:effectLst/>
                <a:cs typeface="Times New Roman" panose="02020603050405020304" pitchFamily="18" charset="0"/>
              </a:rPr>
              <a:t>Creating a Single node</a:t>
            </a:r>
          </a:p>
          <a:p>
            <a:pPr algn="just"/>
            <a:r>
              <a:rPr lang="en-US" sz="2400" b="0" i="0" dirty="0">
                <a:effectLst/>
                <a:cs typeface="Times New Roman" panose="02020603050405020304" pitchFamily="18" charset="0"/>
              </a:rPr>
              <a:t>You can create a node in Neo4j by simply specifying the name of the node that is to be created along with the CREATE clause.</a:t>
            </a:r>
          </a:p>
          <a:p>
            <a:pPr algn="just"/>
            <a:endParaRPr lang="en-US" sz="2400" b="0" i="0" dirty="0">
              <a:effectLst/>
              <a:cs typeface="Times New Roman" panose="02020603050405020304" pitchFamily="18" charset="0"/>
            </a:endParaRPr>
          </a:p>
        </p:txBody>
      </p:sp>
      <p:sp>
        <p:nvSpPr>
          <p:cNvPr id="3" name="Rectangle 1">
            <a:extLst>
              <a:ext uri="{FF2B5EF4-FFF2-40B4-BE49-F238E27FC236}">
                <a16:creationId xmlns:a16="http://schemas.microsoft.com/office/drawing/2014/main" id="{3F7C8013-C220-4583-9F39-55F9EDEE72AC}"/>
              </a:ext>
            </a:extLst>
          </p:cNvPr>
          <p:cNvSpPr>
            <a:spLocks noChangeArrowheads="1"/>
          </p:cNvSpPr>
          <p:nvPr/>
        </p:nvSpPr>
        <p:spPr bwMode="auto">
          <a:xfrm>
            <a:off x="371880" y="3158962"/>
            <a:ext cx="6679117" cy="4616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lumMod val="75000"/>
                  </a:schemeClr>
                </a:solidFill>
                <a:effectLst/>
                <a:latin typeface="Comic Sans MS" panose="030F0702030302020204" pitchFamily="66" charset="0"/>
              </a:rPr>
              <a:t>CREATE (</a:t>
            </a:r>
            <a:r>
              <a:rPr kumimoji="0" lang="en-US" altLang="en-US" sz="2400" b="0" i="0" u="none" strike="noStrike" cap="none" normalizeH="0" baseline="0" dirty="0" err="1">
                <a:ln>
                  <a:noFill/>
                </a:ln>
                <a:solidFill>
                  <a:schemeClr val="accent1">
                    <a:lumMod val="75000"/>
                  </a:schemeClr>
                </a:solidFill>
                <a:effectLst/>
                <a:latin typeface="Comic Sans MS" panose="030F0702030302020204" pitchFamily="66" charset="0"/>
              </a:rPr>
              <a:t>node_name</a:t>
            </a:r>
            <a:r>
              <a:rPr kumimoji="0" lang="en-US" altLang="en-US" sz="2400" b="0" i="0" u="none" strike="noStrike" cap="none" normalizeH="0" baseline="0" dirty="0">
                <a:ln>
                  <a:noFill/>
                </a:ln>
                <a:solidFill>
                  <a:schemeClr val="accent1">
                    <a:lumMod val="75000"/>
                  </a:schemeClr>
                </a:solidFill>
                <a:effectLst/>
                <a:latin typeface="Comic Sans MS" panose="030F0702030302020204" pitchFamily="66" charset="0"/>
              </a:rPr>
              <a:t>); </a:t>
            </a:r>
          </a:p>
        </p:txBody>
      </p:sp>
      <p:sp>
        <p:nvSpPr>
          <p:cNvPr id="4" name="Rectangle 3">
            <a:extLst>
              <a:ext uri="{FF2B5EF4-FFF2-40B4-BE49-F238E27FC236}">
                <a16:creationId xmlns:a16="http://schemas.microsoft.com/office/drawing/2014/main" id="{6A339FBE-9A0C-73BE-1C86-349A85DE861E}"/>
              </a:ext>
            </a:extLst>
          </p:cNvPr>
          <p:cNvSpPr/>
          <p:nvPr/>
        </p:nvSpPr>
        <p:spPr>
          <a:xfrm>
            <a:off x="371880" y="357915"/>
            <a:ext cx="7999758" cy="584775"/>
          </a:xfrm>
          <a:prstGeom prst="rect">
            <a:avLst/>
          </a:prstGeom>
        </p:spPr>
        <p:txBody>
          <a:bodyPr wrap="square">
            <a:spAutoFit/>
          </a:bodyPr>
          <a:lstStyle/>
          <a:p>
            <a:r>
              <a:rPr lang="en-IN" sz="3200" b="1" dirty="0">
                <a:solidFill>
                  <a:schemeClr val="accent2">
                    <a:lumMod val="75000"/>
                  </a:schemeClr>
                </a:solidFill>
              </a:rPr>
              <a:t>Graph Database</a:t>
            </a:r>
          </a:p>
        </p:txBody>
      </p:sp>
      <p:pic>
        <p:nvPicPr>
          <p:cNvPr id="5" name="Google Shape;65;g2743e433a66_0_18">
            <a:extLst>
              <a:ext uri="{FF2B5EF4-FFF2-40B4-BE49-F238E27FC236}">
                <a16:creationId xmlns:a16="http://schemas.microsoft.com/office/drawing/2014/main" id="{24E13C7D-0A4B-8ED6-DD04-CFC4DDE55C78}"/>
              </a:ext>
            </a:extLst>
          </p:cNvPr>
          <p:cNvPicPr preferRelativeResize="0"/>
          <p:nvPr/>
        </p:nvPicPr>
        <p:blipFill rotWithShape="1">
          <a:blip r:embed="rId2">
            <a:alphaModFix/>
          </a:blip>
          <a:srcRect t="4970"/>
          <a:stretch/>
        </p:blipFill>
        <p:spPr>
          <a:xfrm>
            <a:off x="10882725" y="-5708"/>
            <a:ext cx="1309275" cy="1681775"/>
          </a:xfrm>
          <a:prstGeom prst="rect">
            <a:avLst/>
          </a:prstGeom>
          <a:noFill/>
          <a:ln>
            <a:noFill/>
          </a:ln>
        </p:spPr>
      </p:pic>
      <p:sp>
        <p:nvSpPr>
          <p:cNvPr id="7" name="TextBox 6">
            <a:extLst>
              <a:ext uri="{FF2B5EF4-FFF2-40B4-BE49-F238E27FC236}">
                <a16:creationId xmlns:a16="http://schemas.microsoft.com/office/drawing/2014/main" id="{F25FF807-92D3-B91B-5CE5-3B79BF5B6D57}"/>
              </a:ext>
            </a:extLst>
          </p:cNvPr>
          <p:cNvSpPr txBox="1"/>
          <p:nvPr/>
        </p:nvSpPr>
        <p:spPr>
          <a:xfrm>
            <a:off x="1782335" y="3665833"/>
            <a:ext cx="6101080" cy="369332"/>
          </a:xfrm>
          <a:prstGeom prst="rect">
            <a:avLst/>
          </a:prstGeom>
          <a:noFill/>
        </p:spPr>
        <p:txBody>
          <a:bodyPr wrap="square">
            <a:spAutoFit/>
          </a:bodyPr>
          <a:lstStyle/>
          <a:p>
            <a:r>
              <a:rPr lang="en-IN" b="0" i="0" dirty="0">
                <a:solidFill>
                  <a:srgbClr val="000000"/>
                </a:solidFill>
                <a:effectLst/>
                <a:latin typeface="Verdana" panose="020B0604030504040204" pitchFamily="34" charset="0"/>
              </a:rPr>
              <a:t>Semicolon (;) is optional.</a:t>
            </a:r>
            <a:endParaRPr lang="en-IN" dirty="0"/>
          </a:p>
        </p:txBody>
      </p:sp>
      <p:pic>
        <p:nvPicPr>
          <p:cNvPr id="10" name="Picture 9">
            <a:extLst>
              <a:ext uri="{FF2B5EF4-FFF2-40B4-BE49-F238E27FC236}">
                <a16:creationId xmlns:a16="http://schemas.microsoft.com/office/drawing/2014/main" id="{43626CCF-6B1F-2CF1-51C4-63910F4DDDE8}"/>
              </a:ext>
            </a:extLst>
          </p:cNvPr>
          <p:cNvPicPr>
            <a:picLocks noChangeAspect="1"/>
          </p:cNvPicPr>
          <p:nvPr/>
        </p:nvPicPr>
        <p:blipFill>
          <a:blip r:embed="rId3"/>
          <a:stretch>
            <a:fillRect/>
          </a:stretch>
        </p:blipFill>
        <p:spPr>
          <a:xfrm>
            <a:off x="371880" y="4669989"/>
            <a:ext cx="7598750" cy="1743106"/>
          </a:xfrm>
          <a:prstGeom prst="rect">
            <a:avLst/>
          </a:prstGeom>
        </p:spPr>
      </p:pic>
      <p:sp>
        <p:nvSpPr>
          <p:cNvPr id="9" name="TextBox 8">
            <a:extLst>
              <a:ext uri="{FF2B5EF4-FFF2-40B4-BE49-F238E27FC236}">
                <a16:creationId xmlns:a16="http://schemas.microsoft.com/office/drawing/2014/main" id="{52A92E62-323A-6014-4B1B-449D24A81F38}"/>
              </a:ext>
            </a:extLst>
          </p:cNvPr>
          <p:cNvSpPr txBox="1"/>
          <p:nvPr/>
        </p:nvSpPr>
        <p:spPr>
          <a:xfrm>
            <a:off x="8984511" y="3049875"/>
            <a:ext cx="2454469" cy="2246769"/>
          </a:xfrm>
          <a:prstGeom prst="rect">
            <a:avLst/>
          </a:prstGeom>
          <a:noFill/>
        </p:spPr>
        <p:txBody>
          <a:bodyPr wrap="square">
            <a:spAutoFit/>
          </a:bodyPr>
          <a:lstStyle/>
          <a:p>
            <a:pPr algn="just"/>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To verify the creation of the node, type and execute the following query in the dollar prompt</a:t>
            </a:r>
            <a:r>
              <a:rPr lang="en-US" sz="2000" dirty="0">
                <a:latin typeface="Verdana" panose="020B0604030504040204" pitchFamily="34" charset="0"/>
                <a:ea typeface="Calibri" panose="020F0502020204030204" pitchFamily="34" charset="0"/>
                <a:cs typeface="Calibri" panose="020F0502020204030204" pitchFamily="34" charset="0"/>
              </a:rPr>
              <a:t>:</a:t>
            </a:r>
          </a:p>
          <a:p>
            <a:pPr algn="just"/>
            <a:endParaRPr lang="en-US" sz="2000" dirty="0">
              <a:latin typeface="Verdana" panose="020B0604030504040204" pitchFamily="34" charset="0"/>
              <a:ea typeface="Calibri" panose="020F0502020204030204" pitchFamily="34" charset="0"/>
              <a:cs typeface="Calibri" panose="020F0502020204030204" pitchFamily="34" charset="0"/>
            </a:endParaRPr>
          </a:p>
          <a:p>
            <a:pPr algn="just"/>
            <a:r>
              <a:rPr lang="en-US" sz="2000" b="0" i="0" dirty="0">
                <a:effectLst/>
                <a:latin typeface="Verdana" panose="020B0604030504040204" pitchFamily="34" charset="0"/>
                <a:ea typeface="Calibri" panose="020F0502020204030204" pitchFamily="34" charset="0"/>
                <a:cs typeface="Calibri" panose="020F0502020204030204" pitchFamily="34" charset="0"/>
              </a:rPr>
              <a:t>	</a:t>
            </a:r>
            <a:endParaRPr lang="en-IN" sz="2000" dirty="0"/>
          </a:p>
        </p:txBody>
      </p:sp>
      <p:sp>
        <p:nvSpPr>
          <p:cNvPr id="11" name="Rectangle 2">
            <a:extLst>
              <a:ext uri="{FF2B5EF4-FFF2-40B4-BE49-F238E27FC236}">
                <a16:creationId xmlns:a16="http://schemas.microsoft.com/office/drawing/2014/main" id="{8AD72302-0290-2D2A-4DC6-36E21A6E6C62}"/>
              </a:ext>
            </a:extLst>
          </p:cNvPr>
          <p:cNvSpPr>
            <a:spLocks noChangeArrowheads="1"/>
          </p:cNvSpPr>
          <p:nvPr/>
        </p:nvSpPr>
        <p:spPr bwMode="auto">
          <a:xfrm>
            <a:off x="9154633" y="4744736"/>
            <a:ext cx="2948243" cy="4616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inherit"/>
              </a:rPr>
              <a:t>MATCH (n) RETURN n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48751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256433D-7816-4C6C-82B5-529F207279D9}"/>
              </a:ext>
            </a:extLst>
          </p:cNvPr>
          <p:cNvSpPr txBox="1"/>
          <p:nvPr/>
        </p:nvSpPr>
        <p:spPr>
          <a:xfrm>
            <a:off x="218640" y="1461349"/>
            <a:ext cx="10277082" cy="1938992"/>
          </a:xfrm>
          <a:prstGeom prst="rect">
            <a:avLst/>
          </a:prstGeom>
          <a:noFill/>
        </p:spPr>
        <p:txBody>
          <a:bodyPr wrap="square" rtlCol="0">
            <a:spAutoFit/>
          </a:bodyPr>
          <a:lstStyle/>
          <a:p>
            <a:pPr algn="just"/>
            <a:r>
              <a:rPr lang="en-IN" sz="2400" b="0" i="0" dirty="0">
                <a:effectLst/>
                <a:cs typeface="Times New Roman" panose="02020603050405020304" pitchFamily="18" charset="0"/>
              </a:rPr>
              <a:t>Creating Multiple Nodes</a:t>
            </a:r>
          </a:p>
          <a:p>
            <a:pPr algn="just"/>
            <a:endParaRPr lang="en-IN" sz="2400" b="0" i="0" dirty="0">
              <a:effectLst/>
              <a:cs typeface="Times New Roman" panose="02020603050405020304" pitchFamily="18" charset="0"/>
            </a:endParaRPr>
          </a:p>
          <a:p>
            <a:pPr algn="just"/>
            <a:r>
              <a:rPr lang="en-US" sz="2400" b="0" i="0" dirty="0">
                <a:effectLst/>
                <a:cs typeface="Times New Roman" panose="02020603050405020304" pitchFamily="18" charset="0"/>
              </a:rPr>
              <a:t>The create clause of Neo4j CQL is also used to create multiple nodes at the same time. To do so, you need to pass the names of the nodes to be created, separated by a comma.</a:t>
            </a:r>
          </a:p>
        </p:txBody>
      </p:sp>
      <p:sp>
        <p:nvSpPr>
          <p:cNvPr id="4" name="Rectangle 1">
            <a:extLst>
              <a:ext uri="{FF2B5EF4-FFF2-40B4-BE49-F238E27FC236}">
                <a16:creationId xmlns:a16="http://schemas.microsoft.com/office/drawing/2014/main" id="{77A077F8-2C4E-4A95-928E-E4B5B0133C21}"/>
              </a:ext>
            </a:extLst>
          </p:cNvPr>
          <p:cNvSpPr>
            <a:spLocks noChangeArrowheads="1"/>
          </p:cNvSpPr>
          <p:nvPr/>
        </p:nvSpPr>
        <p:spPr bwMode="auto">
          <a:xfrm>
            <a:off x="1823001" y="3847155"/>
            <a:ext cx="6468743" cy="4616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F0000"/>
                </a:solidFill>
                <a:effectLst/>
              </a:rPr>
              <a:t>CREATE (node1),(node2); </a:t>
            </a:r>
          </a:p>
        </p:txBody>
      </p:sp>
      <p:sp>
        <p:nvSpPr>
          <p:cNvPr id="3" name="Rectangle 2">
            <a:extLst>
              <a:ext uri="{FF2B5EF4-FFF2-40B4-BE49-F238E27FC236}">
                <a16:creationId xmlns:a16="http://schemas.microsoft.com/office/drawing/2014/main" id="{76345A48-F84B-531D-2895-EEB3988C6F39}"/>
              </a:ext>
            </a:extLst>
          </p:cNvPr>
          <p:cNvSpPr/>
          <p:nvPr/>
        </p:nvSpPr>
        <p:spPr>
          <a:xfrm>
            <a:off x="371880" y="357915"/>
            <a:ext cx="7999758" cy="584775"/>
          </a:xfrm>
          <a:prstGeom prst="rect">
            <a:avLst/>
          </a:prstGeom>
        </p:spPr>
        <p:txBody>
          <a:bodyPr wrap="square">
            <a:spAutoFit/>
          </a:bodyPr>
          <a:lstStyle/>
          <a:p>
            <a:r>
              <a:rPr lang="en-IN" sz="3200" b="1" dirty="0">
                <a:solidFill>
                  <a:schemeClr val="accent2">
                    <a:lumMod val="75000"/>
                  </a:schemeClr>
                </a:solidFill>
              </a:rPr>
              <a:t>Graph Database</a:t>
            </a:r>
          </a:p>
        </p:txBody>
      </p:sp>
      <p:pic>
        <p:nvPicPr>
          <p:cNvPr id="5" name="Google Shape;65;g2743e433a66_0_18">
            <a:extLst>
              <a:ext uri="{FF2B5EF4-FFF2-40B4-BE49-F238E27FC236}">
                <a16:creationId xmlns:a16="http://schemas.microsoft.com/office/drawing/2014/main" id="{15E3D1D0-BDA0-198E-39B0-76E5645D742E}"/>
              </a:ext>
            </a:extLst>
          </p:cNvPr>
          <p:cNvPicPr preferRelativeResize="0"/>
          <p:nvPr/>
        </p:nvPicPr>
        <p:blipFill rotWithShape="1">
          <a:blip r:embed="rId2">
            <a:alphaModFix/>
          </a:blip>
          <a:srcRect t="4970"/>
          <a:stretch/>
        </p:blipFill>
        <p:spPr>
          <a:xfrm>
            <a:off x="10882725" y="-5708"/>
            <a:ext cx="1309275" cy="1681775"/>
          </a:xfrm>
          <a:prstGeom prst="rect">
            <a:avLst/>
          </a:prstGeom>
          <a:noFill/>
          <a:ln>
            <a:noFill/>
          </a:ln>
        </p:spPr>
      </p:pic>
    </p:spTree>
    <p:extLst>
      <p:ext uri="{BB962C8B-B14F-4D97-AF65-F5344CB8AC3E}">
        <p14:creationId xmlns:p14="http://schemas.microsoft.com/office/powerpoint/2010/main" val="2382537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256433D-7816-4C6C-82B5-529F207279D9}"/>
              </a:ext>
            </a:extLst>
          </p:cNvPr>
          <p:cNvSpPr txBox="1"/>
          <p:nvPr/>
        </p:nvSpPr>
        <p:spPr>
          <a:xfrm>
            <a:off x="218640" y="1461349"/>
            <a:ext cx="10277082" cy="5139869"/>
          </a:xfrm>
          <a:prstGeom prst="rect">
            <a:avLst/>
          </a:prstGeom>
          <a:noFill/>
        </p:spPr>
        <p:txBody>
          <a:bodyPr wrap="square" rtlCol="0">
            <a:spAutoFit/>
          </a:bodyPr>
          <a:lstStyle/>
          <a:p>
            <a:pPr algn="just"/>
            <a:r>
              <a:rPr lang="en-US" sz="2400" b="0" i="0" dirty="0">
                <a:effectLst/>
                <a:latin typeface="Calibri" panose="020F0502020204030204" pitchFamily="34" charset="0"/>
                <a:ea typeface="Calibri" panose="020F0502020204030204" pitchFamily="34" charset="0"/>
                <a:cs typeface="Calibri" panose="020F0502020204030204" pitchFamily="34" charset="0"/>
              </a:rPr>
              <a:t>Creating a Node with a Label</a:t>
            </a:r>
          </a:p>
          <a:p>
            <a:pPr algn="just"/>
            <a:endParaRPr lang="en-US" sz="2400" b="0" i="0" dirty="0">
              <a:effectLst/>
              <a:latin typeface="Calibri" panose="020F0502020204030204" pitchFamily="34" charset="0"/>
              <a:ea typeface="Calibri" panose="020F0502020204030204" pitchFamily="34" charset="0"/>
              <a:cs typeface="Calibri" panose="020F0502020204030204" pitchFamily="34" charset="0"/>
            </a:endParaRPr>
          </a:p>
          <a:p>
            <a:pPr algn="just"/>
            <a:r>
              <a:rPr lang="en-US" sz="2400" b="0" i="0" dirty="0">
                <a:effectLst/>
                <a:latin typeface="Calibri" panose="020F0502020204030204" pitchFamily="34" charset="0"/>
                <a:ea typeface="Calibri" panose="020F0502020204030204" pitchFamily="34" charset="0"/>
                <a:cs typeface="Calibri" panose="020F0502020204030204" pitchFamily="34" charset="0"/>
              </a:rPr>
              <a:t>A label in Neo4j is used to group (classify) the nodes using labels. You can create a label for a node in Neo4j using the CREATE clause.</a:t>
            </a:r>
            <a:endParaRPr lang="en-US" sz="2400" dirty="0">
              <a:cs typeface="Times New Roman" panose="02020603050405020304" pitchFamily="18" charset="0"/>
            </a:endParaRPr>
          </a:p>
          <a:p>
            <a:pPr algn="just"/>
            <a:endParaRPr lang="en-US" sz="2400" b="0" i="0" dirty="0">
              <a:effectLst/>
              <a:cs typeface="Times New Roman" panose="02020603050405020304" pitchFamily="18" charset="0"/>
            </a:endParaRPr>
          </a:p>
          <a:p>
            <a:pPr algn="just"/>
            <a:endParaRPr lang="en-US" sz="2400" dirty="0">
              <a:cs typeface="Times New Roman" panose="02020603050405020304" pitchFamily="18" charset="0"/>
            </a:endParaRPr>
          </a:p>
          <a:p>
            <a:pPr algn="just"/>
            <a:endParaRPr lang="en-US" sz="2400" b="0" i="0" dirty="0">
              <a:effectLst/>
              <a:cs typeface="Times New Roman" panose="02020603050405020304" pitchFamily="18" charset="0"/>
            </a:endParaRPr>
          </a:p>
          <a:p>
            <a:pPr algn="just"/>
            <a:endParaRPr lang="en-US" sz="2400" b="0" i="0" dirty="0">
              <a:effectLst/>
              <a:cs typeface="Times New Roman" panose="02020603050405020304" pitchFamily="18" charset="0"/>
            </a:endParaRPr>
          </a:p>
          <a:p>
            <a:pPr algn="just"/>
            <a:r>
              <a:rPr lang="en-US" sz="2400" dirty="0">
                <a:cs typeface="Times New Roman" panose="02020603050405020304" pitchFamily="18" charset="0"/>
              </a:rPr>
              <a:t>E.g.          create(</a:t>
            </a:r>
            <a:r>
              <a:rPr lang="en-US" sz="2400" dirty="0" err="1">
                <a:cs typeface="Times New Roman" panose="02020603050405020304" pitchFamily="18" charset="0"/>
              </a:rPr>
              <a:t>Sarvagya</a:t>
            </a:r>
            <a:r>
              <a:rPr lang="en-US" sz="2400" dirty="0">
                <a:cs typeface="Times New Roman" panose="02020603050405020304" pitchFamily="18" charset="0"/>
              </a:rPr>
              <a:t>: Player)</a:t>
            </a:r>
          </a:p>
          <a:p>
            <a:pPr algn="just"/>
            <a:endParaRPr lang="en-US" sz="2400" dirty="0">
              <a:cs typeface="Times New Roman" panose="02020603050405020304" pitchFamily="18" charset="0"/>
            </a:endParaRPr>
          </a:p>
          <a:p>
            <a:pPr algn="just"/>
            <a:r>
              <a:rPr lang="en-US" sz="2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To verify the creation of the node, type and execute the following query in the dollar prompt</a:t>
            </a:r>
            <a:r>
              <a:rPr lang="en-US" sz="3200" dirty="0">
                <a:latin typeface="Verdana" panose="020B0604030504040204" pitchFamily="34" charset="0"/>
                <a:ea typeface="Calibri" panose="020F0502020204030204" pitchFamily="34" charset="0"/>
                <a:cs typeface="Calibri" panose="020F0502020204030204" pitchFamily="34" charset="0"/>
              </a:rPr>
              <a:t>:</a:t>
            </a:r>
          </a:p>
          <a:p>
            <a:pPr algn="just"/>
            <a:r>
              <a:rPr lang="en-US" sz="3200" b="0" i="0" dirty="0">
                <a:effectLst/>
                <a:latin typeface="Verdana" panose="020B0604030504040204" pitchFamily="34" charset="0"/>
                <a:ea typeface="Calibri" panose="020F0502020204030204" pitchFamily="34" charset="0"/>
                <a:cs typeface="Calibri" panose="020F0502020204030204" pitchFamily="34" charset="0"/>
              </a:rPr>
              <a:t>	</a:t>
            </a:r>
            <a:endParaRPr lang="en-US" sz="2400" b="0" i="0" dirty="0">
              <a:effectLst/>
              <a:cs typeface="Times New Roman" panose="02020603050405020304" pitchFamily="18" charset="0"/>
            </a:endParaRPr>
          </a:p>
        </p:txBody>
      </p:sp>
      <p:sp>
        <p:nvSpPr>
          <p:cNvPr id="3" name="Rectangle 1">
            <a:extLst>
              <a:ext uri="{FF2B5EF4-FFF2-40B4-BE49-F238E27FC236}">
                <a16:creationId xmlns:a16="http://schemas.microsoft.com/office/drawing/2014/main" id="{5EB234F7-D011-4A4F-BC64-9C0C021616E9}"/>
              </a:ext>
            </a:extLst>
          </p:cNvPr>
          <p:cNvSpPr>
            <a:spLocks noChangeArrowheads="1"/>
          </p:cNvSpPr>
          <p:nvPr/>
        </p:nvSpPr>
        <p:spPr bwMode="auto">
          <a:xfrm>
            <a:off x="1390604" y="3323397"/>
            <a:ext cx="9183777" cy="4616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F0000"/>
                </a:solidFill>
                <a:effectLst/>
              </a:rPr>
              <a:t>CREATE (</a:t>
            </a:r>
            <a:r>
              <a:rPr kumimoji="0" lang="en-US" altLang="en-US" sz="2400" b="0" i="0" u="none" strike="noStrike" cap="none" normalizeH="0" baseline="0" dirty="0" err="1">
                <a:ln>
                  <a:noFill/>
                </a:ln>
                <a:solidFill>
                  <a:srgbClr val="FF0000"/>
                </a:solidFill>
                <a:effectLst/>
              </a:rPr>
              <a:t>node:label</a:t>
            </a:r>
            <a:r>
              <a:rPr kumimoji="0" lang="en-US" altLang="en-US" sz="2400" b="0" i="0" u="none" strike="noStrike" cap="none" normalizeH="0" baseline="0" dirty="0">
                <a:ln>
                  <a:noFill/>
                </a:ln>
                <a:solidFill>
                  <a:srgbClr val="FF0000"/>
                </a:solidFill>
                <a:effectLst/>
              </a:rPr>
              <a:t>) </a:t>
            </a:r>
          </a:p>
        </p:txBody>
      </p:sp>
      <p:sp>
        <p:nvSpPr>
          <p:cNvPr id="4" name="Rectangle 3">
            <a:extLst>
              <a:ext uri="{FF2B5EF4-FFF2-40B4-BE49-F238E27FC236}">
                <a16:creationId xmlns:a16="http://schemas.microsoft.com/office/drawing/2014/main" id="{849B80FB-18BA-CE52-F30D-013EA8A2768C}"/>
              </a:ext>
            </a:extLst>
          </p:cNvPr>
          <p:cNvSpPr/>
          <p:nvPr/>
        </p:nvSpPr>
        <p:spPr>
          <a:xfrm>
            <a:off x="371880" y="357915"/>
            <a:ext cx="7999758" cy="584775"/>
          </a:xfrm>
          <a:prstGeom prst="rect">
            <a:avLst/>
          </a:prstGeom>
        </p:spPr>
        <p:txBody>
          <a:bodyPr wrap="square">
            <a:spAutoFit/>
          </a:bodyPr>
          <a:lstStyle/>
          <a:p>
            <a:r>
              <a:rPr lang="en-IN" sz="3200" b="1" dirty="0">
                <a:solidFill>
                  <a:schemeClr val="accent2">
                    <a:lumMod val="75000"/>
                  </a:schemeClr>
                </a:solidFill>
              </a:rPr>
              <a:t>Graph Database</a:t>
            </a:r>
          </a:p>
        </p:txBody>
      </p:sp>
      <p:pic>
        <p:nvPicPr>
          <p:cNvPr id="5" name="Google Shape;65;g2743e433a66_0_18">
            <a:extLst>
              <a:ext uri="{FF2B5EF4-FFF2-40B4-BE49-F238E27FC236}">
                <a16:creationId xmlns:a16="http://schemas.microsoft.com/office/drawing/2014/main" id="{D0722558-6CC3-15C4-A718-C8E52A5CBE30}"/>
              </a:ext>
            </a:extLst>
          </p:cNvPr>
          <p:cNvPicPr preferRelativeResize="0"/>
          <p:nvPr/>
        </p:nvPicPr>
        <p:blipFill rotWithShape="1">
          <a:blip r:embed="rId2">
            <a:alphaModFix/>
          </a:blip>
          <a:srcRect t="4970"/>
          <a:stretch/>
        </p:blipFill>
        <p:spPr>
          <a:xfrm>
            <a:off x="10882725" y="-5708"/>
            <a:ext cx="1309275" cy="1681775"/>
          </a:xfrm>
          <a:prstGeom prst="rect">
            <a:avLst/>
          </a:prstGeom>
          <a:noFill/>
          <a:ln>
            <a:noFill/>
          </a:ln>
        </p:spPr>
      </p:pic>
      <p:sp>
        <p:nvSpPr>
          <p:cNvPr id="7" name="Rectangle 2">
            <a:extLst>
              <a:ext uri="{FF2B5EF4-FFF2-40B4-BE49-F238E27FC236}">
                <a16:creationId xmlns:a16="http://schemas.microsoft.com/office/drawing/2014/main" id="{30135B02-08A8-33AC-4F5F-A12B66E498C1}"/>
              </a:ext>
            </a:extLst>
          </p:cNvPr>
          <p:cNvSpPr>
            <a:spLocks noChangeArrowheads="1"/>
          </p:cNvSpPr>
          <p:nvPr/>
        </p:nvSpPr>
        <p:spPr bwMode="auto">
          <a:xfrm>
            <a:off x="1605517" y="6040653"/>
            <a:ext cx="2948243" cy="4616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inherit"/>
              </a:rPr>
              <a:t>MATCH (n) RETURN n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6152B60B-9206-DB05-8A8E-6E39261230A1}"/>
                  </a:ext>
                </a:extLst>
              </p14:cNvPr>
              <p14:cNvContentPartPr/>
              <p14:nvPr/>
            </p14:nvContentPartPr>
            <p14:xfrm>
              <a:off x="1206360" y="4236840"/>
              <a:ext cx="3601080" cy="723600"/>
            </p14:xfrm>
          </p:contentPart>
        </mc:Choice>
        <mc:Fallback>
          <p:pic>
            <p:nvPicPr>
              <p:cNvPr id="9" name="Ink 8">
                <a:extLst>
                  <a:ext uri="{FF2B5EF4-FFF2-40B4-BE49-F238E27FC236}">
                    <a16:creationId xmlns:a16="http://schemas.microsoft.com/office/drawing/2014/main" id="{6152B60B-9206-DB05-8A8E-6E39261230A1}"/>
                  </a:ext>
                </a:extLst>
              </p:cNvPr>
              <p:cNvPicPr/>
              <p:nvPr/>
            </p:nvPicPr>
            <p:blipFill>
              <a:blip r:embed="rId4"/>
              <a:stretch>
                <a:fillRect/>
              </a:stretch>
            </p:blipFill>
            <p:spPr>
              <a:xfrm>
                <a:off x="1197000" y="4227480"/>
                <a:ext cx="3619800" cy="742320"/>
              </a:xfrm>
              <a:prstGeom prst="rect">
                <a:avLst/>
              </a:prstGeom>
            </p:spPr>
          </p:pic>
        </mc:Fallback>
      </mc:AlternateContent>
    </p:spTree>
    <p:extLst>
      <p:ext uri="{BB962C8B-B14F-4D97-AF65-F5344CB8AC3E}">
        <p14:creationId xmlns:p14="http://schemas.microsoft.com/office/powerpoint/2010/main" val="2356003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256433D-7816-4C6C-82B5-529F207279D9}"/>
              </a:ext>
            </a:extLst>
          </p:cNvPr>
          <p:cNvSpPr txBox="1"/>
          <p:nvPr/>
        </p:nvSpPr>
        <p:spPr>
          <a:xfrm>
            <a:off x="218640" y="1461349"/>
            <a:ext cx="10277082" cy="1569660"/>
          </a:xfrm>
          <a:prstGeom prst="rect">
            <a:avLst/>
          </a:prstGeom>
          <a:noFill/>
        </p:spPr>
        <p:txBody>
          <a:bodyPr wrap="square" rtlCol="0">
            <a:spAutoFit/>
          </a:bodyPr>
          <a:lstStyle/>
          <a:p>
            <a:pPr algn="just"/>
            <a:r>
              <a:rPr lang="en-US" sz="2400" b="0" i="0" dirty="0">
                <a:effectLst/>
                <a:cs typeface="Times New Roman" panose="02020603050405020304" pitchFamily="18" charset="0"/>
              </a:rPr>
              <a:t>Creating a Node with Multiple Labels</a:t>
            </a:r>
          </a:p>
          <a:p>
            <a:pPr algn="just"/>
            <a:endParaRPr lang="en-US" sz="2400" b="0" i="0" dirty="0">
              <a:effectLst/>
              <a:cs typeface="Times New Roman" panose="02020603050405020304" pitchFamily="18" charset="0"/>
            </a:endParaRPr>
          </a:p>
          <a:p>
            <a:pPr algn="just"/>
            <a:r>
              <a:rPr lang="en-US" sz="2400" b="0" i="0" dirty="0">
                <a:effectLst/>
                <a:cs typeface="Times New Roman" panose="02020603050405020304" pitchFamily="18" charset="0"/>
              </a:rPr>
              <a:t>You can also create multiple labels for a single node. You need to specify the labels for the node by separating them with a colon “ : ”.</a:t>
            </a:r>
          </a:p>
        </p:txBody>
      </p:sp>
      <p:sp>
        <p:nvSpPr>
          <p:cNvPr id="4" name="Rectangle 1">
            <a:extLst>
              <a:ext uri="{FF2B5EF4-FFF2-40B4-BE49-F238E27FC236}">
                <a16:creationId xmlns:a16="http://schemas.microsoft.com/office/drawing/2014/main" id="{6A3B0025-818E-4A62-B372-F4C59BB2CE0F}"/>
              </a:ext>
            </a:extLst>
          </p:cNvPr>
          <p:cNvSpPr>
            <a:spLocks noChangeArrowheads="1"/>
          </p:cNvSpPr>
          <p:nvPr/>
        </p:nvSpPr>
        <p:spPr bwMode="auto">
          <a:xfrm>
            <a:off x="1002908" y="3198167"/>
            <a:ext cx="9631038" cy="4616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F0000"/>
                </a:solidFill>
                <a:effectLst/>
              </a:rPr>
              <a:t>CREATE (node:label1:label2:. . . . </a:t>
            </a:r>
            <a:r>
              <a:rPr kumimoji="0" lang="en-US" altLang="en-US" sz="2400" b="0" i="0" u="none" strike="noStrike" cap="none" normalizeH="0" baseline="0" dirty="0" err="1">
                <a:ln>
                  <a:noFill/>
                </a:ln>
                <a:solidFill>
                  <a:srgbClr val="FF0000"/>
                </a:solidFill>
                <a:effectLst/>
              </a:rPr>
              <a:t>labeln</a:t>
            </a:r>
            <a:r>
              <a:rPr kumimoji="0" lang="en-US" altLang="en-US" sz="2400" b="0" i="0" u="none" strike="noStrike" cap="none" normalizeH="0" baseline="0" dirty="0">
                <a:ln>
                  <a:noFill/>
                </a:ln>
                <a:solidFill>
                  <a:srgbClr val="FF0000"/>
                </a:solidFill>
                <a:effectLst/>
              </a:rPr>
              <a:t>) </a:t>
            </a:r>
          </a:p>
        </p:txBody>
      </p:sp>
      <p:sp>
        <p:nvSpPr>
          <p:cNvPr id="3" name="Rectangle 2">
            <a:extLst>
              <a:ext uri="{FF2B5EF4-FFF2-40B4-BE49-F238E27FC236}">
                <a16:creationId xmlns:a16="http://schemas.microsoft.com/office/drawing/2014/main" id="{DDBC7C2C-58F9-CF27-9FCD-183AC15AB37E}"/>
              </a:ext>
            </a:extLst>
          </p:cNvPr>
          <p:cNvSpPr/>
          <p:nvPr/>
        </p:nvSpPr>
        <p:spPr>
          <a:xfrm>
            <a:off x="371880" y="357915"/>
            <a:ext cx="7999758" cy="584775"/>
          </a:xfrm>
          <a:prstGeom prst="rect">
            <a:avLst/>
          </a:prstGeom>
        </p:spPr>
        <p:txBody>
          <a:bodyPr wrap="square">
            <a:spAutoFit/>
          </a:bodyPr>
          <a:lstStyle/>
          <a:p>
            <a:r>
              <a:rPr lang="en-IN" sz="3200" b="1" dirty="0">
                <a:solidFill>
                  <a:schemeClr val="accent2">
                    <a:lumMod val="75000"/>
                  </a:schemeClr>
                </a:solidFill>
              </a:rPr>
              <a:t>Graph Database</a:t>
            </a:r>
          </a:p>
        </p:txBody>
      </p:sp>
      <p:pic>
        <p:nvPicPr>
          <p:cNvPr id="5" name="Google Shape;65;g2743e433a66_0_18">
            <a:extLst>
              <a:ext uri="{FF2B5EF4-FFF2-40B4-BE49-F238E27FC236}">
                <a16:creationId xmlns:a16="http://schemas.microsoft.com/office/drawing/2014/main" id="{F9942541-8F94-63C3-2733-135A987C338D}"/>
              </a:ext>
            </a:extLst>
          </p:cNvPr>
          <p:cNvPicPr preferRelativeResize="0"/>
          <p:nvPr/>
        </p:nvPicPr>
        <p:blipFill rotWithShape="1">
          <a:blip r:embed="rId2">
            <a:alphaModFix/>
          </a:blip>
          <a:srcRect t="4970"/>
          <a:stretch/>
        </p:blipFill>
        <p:spPr>
          <a:xfrm>
            <a:off x="10882725" y="-5708"/>
            <a:ext cx="1309275" cy="1681775"/>
          </a:xfrm>
          <a:prstGeom prst="rect">
            <a:avLst/>
          </a:prstGeom>
          <a:noFill/>
          <a:ln>
            <a:noFill/>
          </a:ln>
        </p:spPr>
      </p:pic>
      <p:sp>
        <p:nvSpPr>
          <p:cNvPr id="7" name="TextBox 6">
            <a:extLst>
              <a:ext uri="{FF2B5EF4-FFF2-40B4-BE49-F238E27FC236}">
                <a16:creationId xmlns:a16="http://schemas.microsoft.com/office/drawing/2014/main" id="{B42BF19C-FD91-8049-ED40-DEFB3932EE67}"/>
              </a:ext>
            </a:extLst>
          </p:cNvPr>
          <p:cNvSpPr txBox="1"/>
          <p:nvPr/>
        </p:nvSpPr>
        <p:spPr>
          <a:xfrm>
            <a:off x="733645" y="4140269"/>
            <a:ext cx="8080745" cy="830997"/>
          </a:xfrm>
          <a:prstGeom prst="rect">
            <a:avLst/>
          </a:prstGeom>
          <a:noFill/>
        </p:spPr>
        <p:txBody>
          <a:bodyPr wrap="square">
            <a:spAutoFit/>
          </a:bodyPr>
          <a:lstStyle/>
          <a:p>
            <a:r>
              <a:rPr lang="en-US" sz="2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Following is a sample Cypher Query which creates a node with multiple labels in Neo4j.</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9" name="Rectangle 1">
            <a:extLst>
              <a:ext uri="{FF2B5EF4-FFF2-40B4-BE49-F238E27FC236}">
                <a16:creationId xmlns:a16="http://schemas.microsoft.com/office/drawing/2014/main" id="{5D9450F0-F5B8-55E4-B59C-123CD8B7C5B9}"/>
              </a:ext>
            </a:extLst>
          </p:cNvPr>
          <p:cNvSpPr>
            <a:spLocks noChangeArrowheads="1"/>
          </p:cNvSpPr>
          <p:nvPr/>
        </p:nvSpPr>
        <p:spPr bwMode="auto">
          <a:xfrm>
            <a:off x="1100722" y="5018322"/>
            <a:ext cx="4995278" cy="52322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inherit"/>
              </a:rPr>
              <a:t>CREATE (</a:t>
            </a:r>
            <a:r>
              <a:rPr kumimoji="0" lang="en-US" altLang="en-US" sz="2800" b="0" i="0" u="none" strike="noStrike" cap="none" normalizeH="0" baseline="0" dirty="0" err="1">
                <a:ln>
                  <a:noFill/>
                </a:ln>
                <a:solidFill>
                  <a:srgbClr val="0000FF"/>
                </a:solidFill>
                <a:effectLst/>
                <a:latin typeface="inherit"/>
              </a:rPr>
              <a:t>Dhawan:person:player</a:t>
            </a:r>
            <a:r>
              <a:rPr kumimoji="0" lang="en-US" altLang="en-US" sz="2800" b="0" i="0" u="none" strike="noStrike" cap="none" normalizeH="0" baseline="0" dirty="0">
                <a:ln>
                  <a:noFill/>
                </a:ln>
                <a:solidFill>
                  <a:srgbClr val="0000FF"/>
                </a:solidFill>
                <a:effectLst/>
                <a:latin typeface="inherit"/>
              </a:rPr>
              <a:t>) </a:t>
            </a:r>
            <a:endParaRPr kumimoji="0" lang="en-US" altLang="en-US" sz="2800" b="0" i="0" u="none" strike="noStrike" cap="none" normalizeH="0" baseline="0" dirty="0">
              <a:ln>
                <a:noFill/>
              </a:ln>
              <a:solidFill>
                <a:srgbClr val="0000FF"/>
              </a:solidFill>
              <a:effectLst/>
              <a:latin typeface="Arial" panose="020B0604020202020204" pitchFamily="34" charset="0"/>
            </a:endParaRPr>
          </a:p>
        </p:txBody>
      </p:sp>
    </p:spTree>
    <p:extLst>
      <p:ext uri="{BB962C8B-B14F-4D97-AF65-F5344CB8AC3E}">
        <p14:creationId xmlns:p14="http://schemas.microsoft.com/office/powerpoint/2010/main" val="3538855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256433D-7816-4C6C-82B5-529F207279D9}"/>
              </a:ext>
            </a:extLst>
          </p:cNvPr>
          <p:cNvSpPr txBox="1"/>
          <p:nvPr/>
        </p:nvSpPr>
        <p:spPr>
          <a:xfrm>
            <a:off x="218640" y="1461349"/>
            <a:ext cx="10277082" cy="4154984"/>
          </a:xfrm>
          <a:prstGeom prst="rect">
            <a:avLst/>
          </a:prstGeom>
          <a:noFill/>
        </p:spPr>
        <p:txBody>
          <a:bodyPr wrap="square" rtlCol="0">
            <a:spAutoFit/>
          </a:bodyPr>
          <a:lstStyle/>
          <a:p>
            <a:pPr algn="just"/>
            <a:r>
              <a:rPr lang="en-US" sz="2400" b="0" i="0" dirty="0">
                <a:effectLst/>
                <a:cs typeface="Times New Roman" panose="02020603050405020304" pitchFamily="18" charset="0"/>
              </a:rPr>
              <a:t>Create Node with Properties</a:t>
            </a:r>
          </a:p>
          <a:p>
            <a:pPr algn="just"/>
            <a:endParaRPr lang="en-US" sz="2400" b="0" i="0" dirty="0">
              <a:effectLst/>
              <a:cs typeface="Times New Roman" panose="02020603050405020304" pitchFamily="18" charset="0"/>
            </a:endParaRPr>
          </a:p>
          <a:p>
            <a:pPr algn="just"/>
            <a:r>
              <a:rPr lang="en-US" sz="2400" b="0" i="0" dirty="0">
                <a:effectLst/>
                <a:cs typeface="Times New Roman" panose="02020603050405020304" pitchFamily="18" charset="0"/>
              </a:rPr>
              <a:t>Properties are the key-value pairs using which a node stores data. You can create a node with properties using the CREATE clause. You need to specify these properties separated by commas within the flower braces “{ }”.</a:t>
            </a:r>
          </a:p>
          <a:p>
            <a:pPr algn="just"/>
            <a:endParaRPr lang="en-US" sz="2400" dirty="0">
              <a:cs typeface="Times New Roman" panose="02020603050405020304" pitchFamily="18" charset="0"/>
            </a:endParaRPr>
          </a:p>
          <a:p>
            <a:pPr algn="just"/>
            <a:endParaRPr lang="en-US" sz="2400" b="0" i="0" dirty="0">
              <a:effectLst/>
              <a:cs typeface="Times New Roman" panose="02020603050405020304" pitchFamily="18" charset="0"/>
            </a:endParaRPr>
          </a:p>
          <a:p>
            <a:pPr algn="just"/>
            <a:endParaRPr lang="en-US" sz="2400" dirty="0">
              <a:cs typeface="Times New Roman" panose="02020603050405020304" pitchFamily="18" charset="0"/>
            </a:endParaRPr>
          </a:p>
          <a:p>
            <a:pPr algn="just"/>
            <a:r>
              <a:rPr lang="en-US" sz="2400" dirty="0">
                <a:cs typeface="Times New Roman" panose="02020603050405020304" pitchFamily="18" charset="0"/>
              </a:rPr>
              <a:t>E.g.</a:t>
            </a:r>
          </a:p>
          <a:p>
            <a:pPr algn="just"/>
            <a:endParaRPr lang="en-US" sz="2400" dirty="0">
              <a:cs typeface="Times New Roman" panose="02020603050405020304" pitchFamily="18" charset="0"/>
            </a:endParaRPr>
          </a:p>
        </p:txBody>
      </p:sp>
      <p:sp>
        <p:nvSpPr>
          <p:cNvPr id="3" name="Rectangle 1">
            <a:extLst>
              <a:ext uri="{FF2B5EF4-FFF2-40B4-BE49-F238E27FC236}">
                <a16:creationId xmlns:a16="http://schemas.microsoft.com/office/drawing/2014/main" id="{53201F7E-DD54-4FD1-9AA3-4AE336520FA4}"/>
              </a:ext>
            </a:extLst>
          </p:cNvPr>
          <p:cNvSpPr>
            <a:spLocks noChangeArrowheads="1"/>
          </p:cNvSpPr>
          <p:nvPr/>
        </p:nvSpPr>
        <p:spPr bwMode="auto">
          <a:xfrm>
            <a:off x="945253" y="3688167"/>
            <a:ext cx="10942983" cy="4616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F0000"/>
                </a:solidFill>
                <a:effectLst/>
              </a:rPr>
              <a:t>CREATE (</a:t>
            </a:r>
            <a:r>
              <a:rPr kumimoji="0" lang="en-US" altLang="en-US" sz="2400" b="0" i="0" u="none" strike="noStrike" cap="none" normalizeH="0" baseline="0" dirty="0" err="1">
                <a:ln>
                  <a:noFill/>
                </a:ln>
                <a:solidFill>
                  <a:srgbClr val="FF0000"/>
                </a:solidFill>
                <a:effectLst/>
              </a:rPr>
              <a:t>node:label</a:t>
            </a:r>
            <a:r>
              <a:rPr kumimoji="0" lang="en-US" altLang="en-US" sz="2400" b="0" i="0" u="none" strike="noStrike" cap="none" normalizeH="0" baseline="0" dirty="0">
                <a:ln>
                  <a:noFill/>
                </a:ln>
                <a:solidFill>
                  <a:srgbClr val="FF0000"/>
                </a:solidFill>
                <a:effectLst/>
              </a:rPr>
              <a:t> { key1: value, key2: value, . . . . . . . . . }) </a:t>
            </a:r>
          </a:p>
        </p:txBody>
      </p:sp>
      <p:sp>
        <p:nvSpPr>
          <p:cNvPr id="4" name="Rectangle 3">
            <a:extLst>
              <a:ext uri="{FF2B5EF4-FFF2-40B4-BE49-F238E27FC236}">
                <a16:creationId xmlns:a16="http://schemas.microsoft.com/office/drawing/2014/main" id="{FC693249-C025-53C0-0B26-DF80EA05A80C}"/>
              </a:ext>
            </a:extLst>
          </p:cNvPr>
          <p:cNvSpPr/>
          <p:nvPr/>
        </p:nvSpPr>
        <p:spPr>
          <a:xfrm>
            <a:off x="371880" y="357915"/>
            <a:ext cx="7999758" cy="584775"/>
          </a:xfrm>
          <a:prstGeom prst="rect">
            <a:avLst/>
          </a:prstGeom>
        </p:spPr>
        <p:txBody>
          <a:bodyPr wrap="square">
            <a:spAutoFit/>
          </a:bodyPr>
          <a:lstStyle/>
          <a:p>
            <a:r>
              <a:rPr lang="en-IN" sz="3200" b="1" dirty="0">
                <a:solidFill>
                  <a:schemeClr val="accent2">
                    <a:lumMod val="75000"/>
                  </a:schemeClr>
                </a:solidFill>
              </a:rPr>
              <a:t>Graph Database</a:t>
            </a:r>
          </a:p>
        </p:txBody>
      </p:sp>
      <p:pic>
        <p:nvPicPr>
          <p:cNvPr id="5" name="Google Shape;65;g2743e433a66_0_18">
            <a:extLst>
              <a:ext uri="{FF2B5EF4-FFF2-40B4-BE49-F238E27FC236}">
                <a16:creationId xmlns:a16="http://schemas.microsoft.com/office/drawing/2014/main" id="{EAE49398-6D16-3809-FB8C-24BFA78BD458}"/>
              </a:ext>
            </a:extLst>
          </p:cNvPr>
          <p:cNvPicPr preferRelativeResize="0"/>
          <p:nvPr/>
        </p:nvPicPr>
        <p:blipFill rotWithShape="1">
          <a:blip r:embed="rId2">
            <a:alphaModFix/>
          </a:blip>
          <a:srcRect t="4970"/>
          <a:stretch/>
        </p:blipFill>
        <p:spPr>
          <a:xfrm>
            <a:off x="10882725" y="-5708"/>
            <a:ext cx="1309275" cy="1681775"/>
          </a:xfrm>
          <a:prstGeom prst="rect">
            <a:avLst/>
          </a:prstGeom>
          <a:noFill/>
          <a:ln>
            <a:noFill/>
          </a:ln>
        </p:spPr>
      </p:pic>
      <p:sp>
        <p:nvSpPr>
          <p:cNvPr id="6" name="Rectangle 1">
            <a:extLst>
              <a:ext uri="{FF2B5EF4-FFF2-40B4-BE49-F238E27FC236}">
                <a16:creationId xmlns:a16="http://schemas.microsoft.com/office/drawing/2014/main" id="{D0705483-25AF-9B39-E8F3-4C3670550347}"/>
              </a:ext>
            </a:extLst>
          </p:cNvPr>
          <p:cNvSpPr>
            <a:spLocks noChangeArrowheads="1"/>
          </p:cNvSpPr>
          <p:nvPr/>
        </p:nvSpPr>
        <p:spPr bwMode="auto">
          <a:xfrm>
            <a:off x="818708" y="5246462"/>
            <a:ext cx="9771321" cy="82987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CREATE </a:t>
            </a:r>
            <a:r>
              <a:rPr kumimoji="0" lang="en-US" altLang="en-US" sz="2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err="1">
                <a:ln>
                  <a:noFill/>
                </a:ln>
                <a:solidFill>
                  <a:srgbClr val="660066"/>
                </a:solidFill>
                <a:effectLst/>
                <a:latin typeface="Courier New" panose="02070309020205020404" pitchFamily="49" charset="0"/>
                <a:cs typeface="Courier New" panose="02070309020205020404" pitchFamily="49" charset="0"/>
              </a:rPr>
              <a:t>Dhawan</a:t>
            </a:r>
            <a:r>
              <a:rPr kumimoji="0" lang="en-US" altLang="en-US" sz="2400" b="0" i="0" u="none" strike="noStrike" cap="none" normalizeH="0" baseline="0" dirty="0" err="1">
                <a:ln>
                  <a:noFill/>
                </a:ln>
                <a:solidFill>
                  <a:srgbClr val="6666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player</a:t>
            </a:r>
            <a:r>
              <a:rPr kumimoji="0" lang="en-US" altLang="en-US" sz="2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a:t>
            </a:r>
            <a:r>
              <a:rPr kumimoji="0" lang="en-US" altLang="en-US" sz="2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"Shikar Dhawan"</a:t>
            </a:r>
            <a:r>
              <a:rPr kumimoji="0" lang="en-US" altLang="en-US" sz="2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YOB</a:t>
            </a:r>
            <a:r>
              <a:rPr kumimoji="0" lang="en-US" altLang="en-US" sz="2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1985</a:t>
            </a:r>
            <a:r>
              <a:rPr kumimoji="0" lang="en-US" altLang="en-US" sz="2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POB</a:t>
            </a:r>
            <a:r>
              <a:rPr kumimoji="0" lang="en-US" altLang="en-US" sz="2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"Delhi"</a:t>
            </a:r>
            <a:r>
              <a:rPr kumimoji="0" lang="en-US" altLang="en-US" sz="2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47732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256433D-7816-4C6C-82B5-529F207279D9}"/>
              </a:ext>
            </a:extLst>
          </p:cNvPr>
          <p:cNvSpPr txBox="1"/>
          <p:nvPr/>
        </p:nvSpPr>
        <p:spPr>
          <a:xfrm>
            <a:off x="218640" y="1461349"/>
            <a:ext cx="10277082" cy="1938992"/>
          </a:xfrm>
          <a:prstGeom prst="rect">
            <a:avLst/>
          </a:prstGeom>
          <a:noFill/>
        </p:spPr>
        <p:txBody>
          <a:bodyPr wrap="square" rtlCol="0">
            <a:spAutoFit/>
          </a:bodyPr>
          <a:lstStyle/>
          <a:p>
            <a:pPr algn="l"/>
            <a:r>
              <a:rPr lang="en-US" sz="2400" b="0" i="0">
                <a:effectLst/>
                <a:cs typeface="Times New Roman" panose="02020603050405020304" pitchFamily="18" charset="0"/>
              </a:rPr>
              <a:t>Creating Relationships</a:t>
            </a:r>
          </a:p>
          <a:p>
            <a:pPr algn="l"/>
            <a:endParaRPr lang="en-US" sz="2400" b="0" i="0" dirty="0">
              <a:effectLst/>
              <a:cs typeface="Times New Roman" panose="02020603050405020304" pitchFamily="18" charset="0"/>
            </a:endParaRPr>
          </a:p>
          <a:p>
            <a:pPr algn="just"/>
            <a:r>
              <a:rPr lang="en-US" sz="2400" b="0" i="0" dirty="0">
                <a:effectLst/>
                <a:cs typeface="Times New Roman" panose="02020603050405020304" pitchFamily="18" charset="0"/>
              </a:rPr>
              <a:t>We can create a relationship using the CREATE clause. We will specify relationship within the square braces “[ ]” depending on the direction of the relationship it is placed between hyphen “ - ” and arrow “ → ” as shown in the following syntax.</a:t>
            </a:r>
          </a:p>
        </p:txBody>
      </p:sp>
      <p:sp>
        <p:nvSpPr>
          <p:cNvPr id="4" name="Rectangle 1">
            <a:extLst>
              <a:ext uri="{FF2B5EF4-FFF2-40B4-BE49-F238E27FC236}">
                <a16:creationId xmlns:a16="http://schemas.microsoft.com/office/drawing/2014/main" id="{74FA7254-8364-4608-B1CB-1406E61AC3FA}"/>
              </a:ext>
            </a:extLst>
          </p:cNvPr>
          <p:cNvSpPr>
            <a:spLocks noChangeArrowheads="1"/>
          </p:cNvSpPr>
          <p:nvPr/>
        </p:nvSpPr>
        <p:spPr bwMode="auto">
          <a:xfrm>
            <a:off x="533599" y="4376949"/>
            <a:ext cx="10108117" cy="4616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F0000"/>
                </a:solidFill>
                <a:effectLst/>
              </a:rPr>
              <a:t>CREATE (node1)-[:</a:t>
            </a:r>
            <a:r>
              <a:rPr kumimoji="0" lang="en-US" altLang="en-US" sz="2400" b="0" i="0" u="none" strike="noStrike" cap="none" normalizeH="0" baseline="0" dirty="0" err="1">
                <a:ln>
                  <a:noFill/>
                </a:ln>
                <a:solidFill>
                  <a:srgbClr val="FF0000"/>
                </a:solidFill>
                <a:effectLst/>
              </a:rPr>
              <a:t>RelationshipType</a:t>
            </a:r>
            <a:r>
              <a:rPr kumimoji="0" lang="en-US" altLang="en-US" sz="2400" b="0" i="0" u="none" strike="noStrike" cap="none" normalizeH="0" baseline="0" dirty="0">
                <a:ln>
                  <a:noFill/>
                </a:ln>
                <a:solidFill>
                  <a:srgbClr val="FF0000"/>
                </a:solidFill>
                <a:effectLst/>
              </a:rPr>
              <a:t>]-&gt;(node2) </a:t>
            </a:r>
          </a:p>
        </p:txBody>
      </p:sp>
      <p:sp>
        <p:nvSpPr>
          <p:cNvPr id="5" name="Rectangle 2">
            <a:extLst>
              <a:ext uri="{FF2B5EF4-FFF2-40B4-BE49-F238E27FC236}">
                <a16:creationId xmlns:a16="http://schemas.microsoft.com/office/drawing/2014/main" id="{40F796AF-F1C1-4BD4-94F3-E3538B5C5D22}"/>
              </a:ext>
            </a:extLst>
          </p:cNvPr>
          <p:cNvSpPr>
            <a:spLocks noChangeArrowheads="1"/>
          </p:cNvSpPr>
          <p:nvPr/>
        </p:nvSpPr>
        <p:spPr bwMode="auto">
          <a:xfrm>
            <a:off x="533600" y="5581317"/>
            <a:ext cx="10108117" cy="83099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F0000"/>
                </a:solidFill>
                <a:effectLst/>
              </a:rPr>
              <a:t>MATCH (a:LabeofNode1), (b:LabeofNode2) WHERE a.name = "nameofnode1" AND b.name = " nameofnode2" CREATE (a)-[: Relation]-&gt;(b) RETURN </a:t>
            </a:r>
            <a:r>
              <a:rPr kumimoji="0" lang="en-US" altLang="en-US" sz="2400" b="0" i="0" u="none" strike="noStrike" cap="none" normalizeH="0" baseline="0" dirty="0" err="1">
                <a:ln>
                  <a:noFill/>
                </a:ln>
                <a:solidFill>
                  <a:srgbClr val="FF0000"/>
                </a:solidFill>
                <a:effectLst/>
              </a:rPr>
              <a:t>a,b</a:t>
            </a:r>
            <a:r>
              <a:rPr kumimoji="0" lang="en-US" altLang="en-US" sz="2400" b="0" i="0" u="none" strike="noStrike" cap="none" normalizeH="0" baseline="0" dirty="0">
                <a:ln>
                  <a:noFill/>
                </a:ln>
                <a:solidFill>
                  <a:srgbClr val="FF0000"/>
                </a:solidFill>
                <a:effectLst/>
              </a:rPr>
              <a:t> </a:t>
            </a:r>
          </a:p>
        </p:txBody>
      </p:sp>
      <p:sp>
        <p:nvSpPr>
          <p:cNvPr id="3" name="Rectangle 2">
            <a:extLst>
              <a:ext uri="{FF2B5EF4-FFF2-40B4-BE49-F238E27FC236}">
                <a16:creationId xmlns:a16="http://schemas.microsoft.com/office/drawing/2014/main" id="{549C5869-CDA0-3A1B-808C-9508FEE8918D}"/>
              </a:ext>
            </a:extLst>
          </p:cNvPr>
          <p:cNvSpPr/>
          <p:nvPr/>
        </p:nvSpPr>
        <p:spPr>
          <a:xfrm>
            <a:off x="371880" y="357915"/>
            <a:ext cx="7999758" cy="584775"/>
          </a:xfrm>
          <a:prstGeom prst="rect">
            <a:avLst/>
          </a:prstGeom>
        </p:spPr>
        <p:txBody>
          <a:bodyPr wrap="square">
            <a:spAutoFit/>
          </a:bodyPr>
          <a:lstStyle/>
          <a:p>
            <a:r>
              <a:rPr lang="en-IN" sz="3200" b="1" dirty="0">
                <a:solidFill>
                  <a:schemeClr val="accent2">
                    <a:lumMod val="75000"/>
                  </a:schemeClr>
                </a:solidFill>
              </a:rPr>
              <a:t>Graph Database</a:t>
            </a:r>
          </a:p>
        </p:txBody>
      </p:sp>
      <p:pic>
        <p:nvPicPr>
          <p:cNvPr id="7" name="Google Shape;65;g2743e433a66_0_18">
            <a:extLst>
              <a:ext uri="{FF2B5EF4-FFF2-40B4-BE49-F238E27FC236}">
                <a16:creationId xmlns:a16="http://schemas.microsoft.com/office/drawing/2014/main" id="{BFDAAA42-6CFD-4961-5227-C2500FAECEF9}"/>
              </a:ext>
            </a:extLst>
          </p:cNvPr>
          <p:cNvPicPr preferRelativeResize="0"/>
          <p:nvPr/>
        </p:nvPicPr>
        <p:blipFill rotWithShape="1">
          <a:blip r:embed="rId2">
            <a:alphaModFix/>
          </a:blip>
          <a:srcRect t="4970"/>
          <a:stretch/>
        </p:blipFill>
        <p:spPr>
          <a:xfrm>
            <a:off x="10882725" y="-5708"/>
            <a:ext cx="1309275" cy="1681775"/>
          </a:xfrm>
          <a:prstGeom prst="rect">
            <a:avLst/>
          </a:prstGeom>
          <a:noFill/>
          <a:ln>
            <a:noFill/>
          </a:ln>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76B733D8-0EBB-48A1-B200-DFB4FBDCED27}"/>
                  </a:ext>
                </a:extLst>
              </p14:cNvPr>
              <p14:cNvContentPartPr/>
              <p14:nvPr/>
            </p14:nvContentPartPr>
            <p14:xfrm>
              <a:off x="1640880" y="1826280"/>
              <a:ext cx="1634760" cy="222120"/>
            </p14:xfrm>
          </p:contentPart>
        </mc:Choice>
        <mc:Fallback>
          <p:pic>
            <p:nvPicPr>
              <p:cNvPr id="6" name="Ink 5">
                <a:extLst>
                  <a:ext uri="{FF2B5EF4-FFF2-40B4-BE49-F238E27FC236}">
                    <a16:creationId xmlns:a16="http://schemas.microsoft.com/office/drawing/2014/main" id="{76B733D8-0EBB-48A1-B200-DFB4FBDCED27}"/>
                  </a:ext>
                </a:extLst>
              </p:cNvPr>
              <p:cNvPicPr/>
              <p:nvPr/>
            </p:nvPicPr>
            <p:blipFill>
              <a:blip r:embed="rId4"/>
              <a:stretch>
                <a:fillRect/>
              </a:stretch>
            </p:blipFill>
            <p:spPr>
              <a:xfrm>
                <a:off x="1631520" y="1816920"/>
                <a:ext cx="1653480" cy="240840"/>
              </a:xfrm>
              <a:prstGeom prst="rect">
                <a:avLst/>
              </a:prstGeom>
            </p:spPr>
          </p:pic>
        </mc:Fallback>
      </mc:AlternateContent>
    </p:spTree>
    <p:extLst>
      <p:ext uri="{BB962C8B-B14F-4D97-AF65-F5344CB8AC3E}">
        <p14:creationId xmlns:p14="http://schemas.microsoft.com/office/powerpoint/2010/main" val="2046533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256433D-7816-4C6C-82B5-529F207279D9}"/>
              </a:ext>
            </a:extLst>
          </p:cNvPr>
          <p:cNvSpPr txBox="1"/>
          <p:nvPr/>
        </p:nvSpPr>
        <p:spPr>
          <a:xfrm>
            <a:off x="218640" y="1461349"/>
            <a:ext cx="10277082" cy="1200329"/>
          </a:xfrm>
          <a:prstGeom prst="rect">
            <a:avLst/>
          </a:prstGeom>
          <a:noFill/>
        </p:spPr>
        <p:txBody>
          <a:bodyPr wrap="square" rtlCol="0">
            <a:spAutoFit/>
          </a:bodyPr>
          <a:lstStyle/>
          <a:p>
            <a:pPr algn="l"/>
            <a:r>
              <a:rPr lang="en-US" sz="2400" b="0" i="0" dirty="0">
                <a:effectLst/>
                <a:cs typeface="Times New Roman" panose="02020603050405020304" pitchFamily="18" charset="0"/>
              </a:rPr>
              <a:t>Creating a Complete Path</a:t>
            </a:r>
          </a:p>
          <a:p>
            <a:pPr algn="just"/>
            <a:r>
              <a:rPr lang="en-US" sz="2400" b="0" i="0" dirty="0">
                <a:effectLst/>
                <a:cs typeface="Times New Roman" panose="02020603050405020304" pitchFamily="18" charset="0"/>
              </a:rPr>
              <a:t>In Neo4j, a path is formed using continuous relationships. A path can be created using the create clause.</a:t>
            </a:r>
          </a:p>
        </p:txBody>
      </p:sp>
      <p:sp>
        <p:nvSpPr>
          <p:cNvPr id="3" name="Rectangle 1">
            <a:extLst>
              <a:ext uri="{FF2B5EF4-FFF2-40B4-BE49-F238E27FC236}">
                <a16:creationId xmlns:a16="http://schemas.microsoft.com/office/drawing/2014/main" id="{5BD29F16-0408-44D7-B726-523FE18DAFEB}"/>
              </a:ext>
            </a:extLst>
          </p:cNvPr>
          <p:cNvSpPr>
            <a:spLocks noChangeArrowheads="1"/>
          </p:cNvSpPr>
          <p:nvPr/>
        </p:nvSpPr>
        <p:spPr bwMode="auto">
          <a:xfrm>
            <a:off x="499692" y="3365003"/>
            <a:ext cx="10277082" cy="83099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Calibri" panose="020F0502020204030204" pitchFamily="34" charset="0"/>
              </a:rPr>
              <a:t>CREATE p = (Node1 {properties})-[:</a:t>
            </a:r>
            <a:r>
              <a:rPr kumimoji="0" lang="en-US" altLang="en-US" sz="2400" b="0" i="0" u="none" strike="noStrike" cap="none" normalizeH="0" baseline="0" dirty="0" err="1">
                <a:ln>
                  <a:noFill/>
                </a:ln>
                <a:solidFill>
                  <a:srgbClr val="FF0000"/>
                </a:solidFill>
                <a:effectLst/>
                <a:latin typeface="Calibri" panose="020F0502020204030204" pitchFamily="34" charset="0"/>
                <a:ea typeface="Calibri" panose="020F0502020204030204" pitchFamily="34" charset="0"/>
                <a:cs typeface="Calibri" panose="020F0502020204030204" pitchFamily="34" charset="0"/>
              </a:rPr>
              <a:t>Relationship_Type</a:t>
            </a:r>
            <a:r>
              <a:rPr kumimoji="0" lang="en-US" altLang="en-US" sz="2400" b="0" i="0"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Calibri" panose="020F0502020204030204" pitchFamily="34" charset="0"/>
              </a:rPr>
              <a:t>]-&gt; (Node2 {properties})[:</a:t>
            </a:r>
            <a:r>
              <a:rPr kumimoji="0" lang="en-US" altLang="en-US" sz="2400" b="0" i="0" u="none" strike="noStrike" cap="none" normalizeH="0" baseline="0" dirty="0" err="1">
                <a:ln>
                  <a:noFill/>
                </a:ln>
                <a:solidFill>
                  <a:srgbClr val="FF0000"/>
                </a:solidFill>
                <a:effectLst/>
                <a:latin typeface="Calibri" panose="020F0502020204030204" pitchFamily="34" charset="0"/>
                <a:ea typeface="Calibri" panose="020F0502020204030204" pitchFamily="34" charset="0"/>
                <a:cs typeface="Calibri" panose="020F0502020204030204" pitchFamily="34" charset="0"/>
              </a:rPr>
              <a:t>Relationship_Type</a:t>
            </a:r>
            <a:r>
              <a:rPr kumimoji="0" lang="en-US" altLang="en-US" sz="2400" b="0" i="0"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Calibri" panose="020F0502020204030204" pitchFamily="34" charset="0"/>
              </a:rPr>
              <a:t>]-&gt;(Node3 {properties}) RETURN p </a:t>
            </a:r>
          </a:p>
        </p:txBody>
      </p:sp>
      <p:sp>
        <p:nvSpPr>
          <p:cNvPr id="4" name="Rectangle 3">
            <a:extLst>
              <a:ext uri="{FF2B5EF4-FFF2-40B4-BE49-F238E27FC236}">
                <a16:creationId xmlns:a16="http://schemas.microsoft.com/office/drawing/2014/main" id="{F84D2547-9686-757F-F87C-8BF9E47AA48F}"/>
              </a:ext>
            </a:extLst>
          </p:cNvPr>
          <p:cNvSpPr/>
          <p:nvPr/>
        </p:nvSpPr>
        <p:spPr>
          <a:xfrm>
            <a:off x="371880" y="357915"/>
            <a:ext cx="7999758" cy="584775"/>
          </a:xfrm>
          <a:prstGeom prst="rect">
            <a:avLst/>
          </a:prstGeom>
        </p:spPr>
        <p:txBody>
          <a:bodyPr wrap="square">
            <a:spAutoFit/>
          </a:bodyPr>
          <a:lstStyle/>
          <a:p>
            <a:r>
              <a:rPr lang="en-IN" sz="3200" b="1" dirty="0">
                <a:solidFill>
                  <a:schemeClr val="accent2">
                    <a:lumMod val="75000"/>
                  </a:schemeClr>
                </a:solidFill>
              </a:rPr>
              <a:t>Graph Database</a:t>
            </a:r>
          </a:p>
        </p:txBody>
      </p:sp>
      <p:pic>
        <p:nvPicPr>
          <p:cNvPr id="5" name="Google Shape;65;g2743e433a66_0_18">
            <a:extLst>
              <a:ext uri="{FF2B5EF4-FFF2-40B4-BE49-F238E27FC236}">
                <a16:creationId xmlns:a16="http://schemas.microsoft.com/office/drawing/2014/main" id="{2F024F69-F8E2-9D45-54CD-33E66B3F5FBC}"/>
              </a:ext>
            </a:extLst>
          </p:cNvPr>
          <p:cNvPicPr preferRelativeResize="0"/>
          <p:nvPr/>
        </p:nvPicPr>
        <p:blipFill rotWithShape="1">
          <a:blip r:embed="rId2">
            <a:alphaModFix/>
          </a:blip>
          <a:srcRect t="4970"/>
          <a:stretch/>
        </p:blipFill>
        <p:spPr>
          <a:xfrm>
            <a:off x="10882725" y="-5708"/>
            <a:ext cx="1309275" cy="1681775"/>
          </a:xfrm>
          <a:prstGeom prst="rect">
            <a:avLst/>
          </a:prstGeom>
          <a:noFill/>
          <a:ln>
            <a:noFill/>
          </a:ln>
        </p:spPr>
      </p:pic>
    </p:spTree>
    <p:extLst>
      <p:ext uri="{BB962C8B-B14F-4D97-AF65-F5344CB8AC3E}">
        <p14:creationId xmlns:p14="http://schemas.microsoft.com/office/powerpoint/2010/main" val="2074520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256433D-7816-4C6C-82B5-529F207279D9}"/>
              </a:ext>
            </a:extLst>
          </p:cNvPr>
          <p:cNvSpPr txBox="1"/>
          <p:nvPr/>
        </p:nvSpPr>
        <p:spPr>
          <a:xfrm>
            <a:off x="218640" y="1461349"/>
            <a:ext cx="10277082" cy="1569660"/>
          </a:xfrm>
          <a:prstGeom prst="rect">
            <a:avLst/>
          </a:prstGeom>
          <a:noFill/>
        </p:spPr>
        <p:txBody>
          <a:bodyPr wrap="square" rtlCol="0">
            <a:spAutoFit/>
          </a:bodyPr>
          <a:lstStyle/>
          <a:p>
            <a:pPr marL="342900" indent="-342900" algn="l">
              <a:buFont typeface="Arial" panose="020B0604020202020204" pitchFamily="34" charset="0"/>
              <a:buChar char="•"/>
            </a:pP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Merge a node with label</a:t>
            </a:r>
          </a:p>
          <a:p>
            <a:pPr marL="342900" indent="-342900" algn="l">
              <a:buFont typeface="Arial" panose="020B0604020202020204" pitchFamily="34" charset="0"/>
              <a:buChar char="•"/>
            </a:pP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Merge a node with properties</a:t>
            </a:r>
          </a:p>
          <a:p>
            <a:pPr marL="342900" indent="-342900" algn="l">
              <a:buFont typeface="Arial" panose="020B0604020202020204" pitchFamily="34" charset="0"/>
              <a:buChar char="•"/>
            </a:pPr>
            <a:r>
              <a:rPr lang="en-US" sz="24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OnCreate</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and </a:t>
            </a:r>
            <a:r>
              <a:rPr lang="en-US" sz="24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OnMatch</a:t>
            </a:r>
            <a:endPar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Merge a relationship</a:t>
            </a:r>
          </a:p>
        </p:txBody>
      </p:sp>
      <p:sp>
        <p:nvSpPr>
          <p:cNvPr id="3" name="Rectangle 2">
            <a:extLst>
              <a:ext uri="{FF2B5EF4-FFF2-40B4-BE49-F238E27FC236}">
                <a16:creationId xmlns:a16="http://schemas.microsoft.com/office/drawing/2014/main" id="{08909BCC-2FEB-D230-8DC1-35EF6C579473}"/>
              </a:ext>
            </a:extLst>
          </p:cNvPr>
          <p:cNvSpPr/>
          <p:nvPr/>
        </p:nvSpPr>
        <p:spPr>
          <a:xfrm>
            <a:off x="371880" y="357915"/>
            <a:ext cx="7999758" cy="584775"/>
          </a:xfrm>
          <a:prstGeom prst="rect">
            <a:avLst/>
          </a:prstGeom>
        </p:spPr>
        <p:txBody>
          <a:bodyPr wrap="square">
            <a:spAutoFit/>
          </a:bodyPr>
          <a:lstStyle/>
          <a:p>
            <a:r>
              <a:rPr lang="en-IN" sz="3200" b="1" dirty="0">
                <a:solidFill>
                  <a:schemeClr val="accent2">
                    <a:lumMod val="75000"/>
                  </a:schemeClr>
                </a:solidFill>
              </a:rPr>
              <a:t>Graph Database</a:t>
            </a:r>
          </a:p>
        </p:txBody>
      </p:sp>
      <p:pic>
        <p:nvPicPr>
          <p:cNvPr id="5" name="Google Shape;65;g2743e433a66_0_18">
            <a:extLst>
              <a:ext uri="{FF2B5EF4-FFF2-40B4-BE49-F238E27FC236}">
                <a16:creationId xmlns:a16="http://schemas.microsoft.com/office/drawing/2014/main" id="{02A9A72B-6893-9204-A2BB-8D2CD2B0BDDA}"/>
              </a:ext>
            </a:extLst>
          </p:cNvPr>
          <p:cNvPicPr preferRelativeResize="0"/>
          <p:nvPr/>
        </p:nvPicPr>
        <p:blipFill rotWithShape="1">
          <a:blip r:embed="rId2">
            <a:alphaModFix/>
          </a:blip>
          <a:srcRect t="4970"/>
          <a:stretch/>
        </p:blipFill>
        <p:spPr>
          <a:xfrm>
            <a:off x="10882725" y="-5708"/>
            <a:ext cx="1309275" cy="1681775"/>
          </a:xfrm>
          <a:prstGeom prst="rect">
            <a:avLst/>
          </a:prstGeom>
          <a:noFill/>
          <a:ln>
            <a:noFill/>
          </a:ln>
        </p:spPr>
      </p:pic>
    </p:spTree>
    <p:extLst>
      <p:ext uri="{BB962C8B-B14F-4D97-AF65-F5344CB8AC3E}">
        <p14:creationId xmlns:p14="http://schemas.microsoft.com/office/powerpoint/2010/main" val="2903525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g24aa0f96e5a_0_75"/>
          <p:cNvSpPr/>
          <p:nvPr/>
        </p:nvSpPr>
        <p:spPr>
          <a:xfrm>
            <a:off x="76382" y="1849772"/>
            <a:ext cx="105273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i="0" u="none" strike="noStrike" cap="none" dirty="0">
                <a:solidFill>
                  <a:schemeClr val="dk1"/>
                </a:solidFill>
                <a:latin typeface="Calibri"/>
                <a:ea typeface="Calibri"/>
                <a:cs typeface="Calibri"/>
                <a:sym typeface="Calibri"/>
              </a:rPr>
              <a:t>GRAPH THEORY, APPLICATIONS AND COMBINATORICS</a:t>
            </a:r>
            <a:endParaRPr dirty="0"/>
          </a:p>
        </p:txBody>
      </p:sp>
      <p:sp>
        <p:nvSpPr>
          <p:cNvPr id="516" name="Google Shape;516;g24aa0f96e5a_0_75"/>
          <p:cNvSpPr/>
          <p:nvPr/>
        </p:nvSpPr>
        <p:spPr>
          <a:xfrm>
            <a:off x="76382" y="3061267"/>
            <a:ext cx="74973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100" b="1" dirty="0">
                <a:solidFill>
                  <a:srgbClr val="2F5496"/>
                </a:solidFill>
                <a:latin typeface="Calibri"/>
                <a:ea typeface="Calibri"/>
                <a:cs typeface="Calibri"/>
                <a:sym typeface="Calibri"/>
              </a:rPr>
              <a:t>Nodes, Properties, Relationships, Labels</a:t>
            </a:r>
            <a:endParaRPr sz="3100" b="1" dirty="0">
              <a:solidFill>
                <a:srgbClr val="2F5496"/>
              </a:solidFill>
              <a:latin typeface="Calibri"/>
              <a:ea typeface="Calibri"/>
              <a:cs typeface="Calibri"/>
              <a:sym typeface="Calibri"/>
            </a:endParaRPr>
          </a:p>
          <a:p>
            <a:pPr marL="0" marR="0" lvl="0" indent="0" algn="l" rtl="0">
              <a:spcBef>
                <a:spcPts val="0"/>
              </a:spcBef>
              <a:spcAft>
                <a:spcPts val="0"/>
              </a:spcAft>
              <a:buNone/>
            </a:pPr>
            <a:endParaRPr sz="3600" b="1" dirty="0">
              <a:solidFill>
                <a:srgbClr val="2F5496"/>
              </a:solidFill>
              <a:latin typeface="Calibri"/>
              <a:ea typeface="Calibri"/>
              <a:cs typeface="Calibri"/>
              <a:sym typeface="Calibri"/>
            </a:endParaRPr>
          </a:p>
        </p:txBody>
      </p:sp>
      <p:sp>
        <p:nvSpPr>
          <p:cNvPr id="517" name="Google Shape;517;g24aa0f96e5a_0_75"/>
          <p:cNvSpPr/>
          <p:nvPr/>
        </p:nvSpPr>
        <p:spPr>
          <a:xfrm>
            <a:off x="724869" y="5489699"/>
            <a:ext cx="7371313"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Dr. Arti Arya</a:t>
            </a:r>
            <a:endParaRPr sz="2400" b="1" dirty="0">
              <a:solidFill>
                <a:schemeClr val="dk1"/>
              </a:solidFill>
              <a:latin typeface="Calibri"/>
              <a:ea typeface="Calibri"/>
              <a:cs typeface="Calibri"/>
              <a:sym typeface="Calibri"/>
            </a:endParaRPr>
          </a:p>
        </p:txBody>
      </p:sp>
      <p:sp>
        <p:nvSpPr>
          <p:cNvPr id="518" name="Google Shape;518;g24aa0f96e5a_0_75"/>
          <p:cNvSpPr/>
          <p:nvPr/>
        </p:nvSpPr>
        <p:spPr>
          <a:xfrm>
            <a:off x="598883" y="5887304"/>
            <a:ext cx="7497300" cy="40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Department of Computer Science &amp; Engineering</a:t>
            </a:r>
            <a:endParaRPr sz="2000">
              <a:solidFill>
                <a:schemeClr val="dk1"/>
              </a:solidFill>
              <a:latin typeface="Calibri"/>
              <a:ea typeface="Calibri"/>
              <a:cs typeface="Calibri"/>
              <a:sym typeface="Calibri"/>
            </a:endParaRPr>
          </a:p>
        </p:txBody>
      </p:sp>
      <p:grpSp>
        <p:nvGrpSpPr>
          <p:cNvPr id="519" name="Google Shape;519;g24aa0f96e5a_0_75"/>
          <p:cNvGrpSpPr/>
          <p:nvPr/>
        </p:nvGrpSpPr>
        <p:grpSpPr>
          <a:xfrm>
            <a:off x="313939" y="5489794"/>
            <a:ext cx="1066800" cy="1077941"/>
            <a:chOff x="313939" y="5489794"/>
            <a:chExt cx="1066800" cy="1077941"/>
          </a:xfrm>
        </p:grpSpPr>
        <p:sp>
          <p:nvSpPr>
            <p:cNvPr id="520" name="Google Shape;520;g24aa0f96e5a_0_75"/>
            <p:cNvSpPr/>
            <p:nvPr/>
          </p:nvSpPr>
          <p:spPr>
            <a:xfrm rot="5400000">
              <a:off x="824539" y="6011535"/>
              <a:ext cx="45600" cy="1066800"/>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21" name="Google Shape;521;g24aa0f96e5a_0_75"/>
            <p:cNvSpPr/>
            <p:nvPr/>
          </p:nvSpPr>
          <p:spPr>
            <a:xfrm rot="10800000">
              <a:off x="313963" y="5489794"/>
              <a:ext cx="45600" cy="1066800"/>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cxnSp>
        <p:nvCxnSpPr>
          <p:cNvPr id="522" name="Google Shape;522;g24aa0f96e5a_0_75"/>
          <p:cNvCxnSpPr>
            <a:cxnSpLocks/>
          </p:cNvCxnSpPr>
          <p:nvPr/>
        </p:nvCxnSpPr>
        <p:spPr>
          <a:xfrm>
            <a:off x="76382" y="2998308"/>
            <a:ext cx="7904100" cy="0"/>
          </a:xfrm>
          <a:prstGeom prst="straightConnector1">
            <a:avLst/>
          </a:prstGeom>
          <a:noFill/>
          <a:ln w="38100" cap="flat" cmpd="sng">
            <a:solidFill>
              <a:srgbClr val="DFA267"/>
            </a:solidFill>
            <a:prstDash val="solid"/>
            <a:miter lim="800000"/>
            <a:headEnd type="none" w="sm" len="sm"/>
            <a:tailEnd type="none" w="sm" len="sm"/>
          </a:ln>
        </p:spPr>
      </p:cxnSp>
      <p:sp>
        <p:nvSpPr>
          <p:cNvPr id="2" name="object 6">
            <a:extLst>
              <a:ext uri="{FF2B5EF4-FFF2-40B4-BE49-F238E27FC236}">
                <a16:creationId xmlns:a16="http://schemas.microsoft.com/office/drawing/2014/main" id="{040CC21A-5B5D-3B2B-B04A-86DF9DC9771A}"/>
              </a:ext>
            </a:extLst>
          </p:cNvPr>
          <p:cNvSpPr/>
          <p:nvPr/>
        </p:nvSpPr>
        <p:spPr>
          <a:xfrm>
            <a:off x="10929341" y="0"/>
            <a:ext cx="1095592" cy="173736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AC994C2-CB8E-7495-D773-4352C02BC445}"/>
              </a:ext>
            </a:extLst>
          </p:cNvPr>
          <p:cNvSpPr txBox="1"/>
          <p:nvPr/>
        </p:nvSpPr>
        <p:spPr>
          <a:xfrm>
            <a:off x="393111" y="1954014"/>
            <a:ext cx="6101080" cy="461665"/>
          </a:xfrm>
          <a:prstGeom prst="rect">
            <a:avLst/>
          </a:prstGeom>
          <a:noFill/>
        </p:spPr>
        <p:txBody>
          <a:bodyPr wrap="square">
            <a:spAutoFit/>
          </a:bodyPr>
          <a:lstStyle/>
          <a:p>
            <a:r>
              <a:rPr lang="en-IN" sz="2400"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the syntax for the MERGE command</a:t>
            </a:r>
            <a:endParaRPr lang="en-IN" sz="24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1" name="Rectangle 3">
            <a:extLst>
              <a:ext uri="{FF2B5EF4-FFF2-40B4-BE49-F238E27FC236}">
                <a16:creationId xmlns:a16="http://schemas.microsoft.com/office/drawing/2014/main" id="{43B5B8F0-4307-7486-1F3B-23DFE463A29A}"/>
              </a:ext>
            </a:extLst>
          </p:cNvPr>
          <p:cNvSpPr>
            <a:spLocks noChangeArrowheads="1"/>
          </p:cNvSpPr>
          <p:nvPr/>
        </p:nvSpPr>
        <p:spPr bwMode="auto">
          <a:xfrm>
            <a:off x="243840" y="2626043"/>
            <a:ext cx="7735800" cy="47705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MERGE (node: label {properties . . . . . . .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2" name="Rectangle 4">
            <a:extLst>
              <a:ext uri="{FF2B5EF4-FFF2-40B4-BE49-F238E27FC236}">
                <a16:creationId xmlns:a16="http://schemas.microsoft.com/office/drawing/2014/main" id="{905EFE24-98AA-D752-E80D-69E315006AF0}"/>
              </a:ext>
            </a:extLst>
          </p:cNvPr>
          <p:cNvSpPr>
            <a:spLocks noChangeArrowheads="1"/>
          </p:cNvSpPr>
          <p:nvPr/>
        </p:nvSpPr>
        <p:spPr bwMode="auto">
          <a:xfrm>
            <a:off x="243840" y="4615578"/>
            <a:ext cx="11349276" cy="133882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800" b="0" i="0" u="none" strike="noStrike" cap="none" normalizeH="0" baseline="0" dirty="0">
                <a:ln>
                  <a:noFill/>
                </a:ln>
                <a:solidFill>
                  <a:srgbClr val="000000"/>
                </a:solidFill>
                <a:effectLst/>
                <a:latin typeface="var(--bs-font-monospace)" charset="0"/>
                <a:ea typeface="Times New Roman" panose="02020603050405020304" pitchFamily="18" charset="0"/>
                <a:cs typeface="Courier New" panose="02070309020205020404" pitchFamily="49" charset="0"/>
              </a:rPr>
              <a:t>CREATE </a:t>
            </a:r>
            <a:r>
              <a:rPr kumimoji="0" lang="en-US" altLang="en-US" sz="2800" b="0" i="0" u="none" strike="noStrike" cap="none" normalizeH="0" baseline="0" dirty="0">
                <a:ln>
                  <a:noFill/>
                </a:ln>
                <a:solidFill>
                  <a:srgbClr val="666600"/>
                </a:solidFill>
                <a:effectLst/>
                <a:latin typeface="var(--bs-font-monospace)" charset="0"/>
                <a:ea typeface="Times New Roman" panose="02020603050405020304" pitchFamily="18" charset="0"/>
                <a:cs typeface="Courier New" panose="02070309020205020404" pitchFamily="49" charset="0"/>
              </a:rPr>
              <a:t>(</a:t>
            </a:r>
            <a:r>
              <a:rPr kumimoji="0" lang="en-US" altLang="en-US" sz="2800" b="0" i="0" u="none" strike="noStrike" cap="none" normalizeH="0" baseline="0" dirty="0" err="1">
                <a:ln>
                  <a:noFill/>
                </a:ln>
                <a:solidFill>
                  <a:srgbClr val="660066"/>
                </a:solidFill>
                <a:effectLst/>
                <a:latin typeface="var(--bs-font-monospace)" charset="0"/>
                <a:ea typeface="Times New Roman" panose="02020603050405020304" pitchFamily="18" charset="0"/>
                <a:cs typeface="Courier New" panose="02070309020205020404" pitchFamily="49" charset="0"/>
              </a:rPr>
              <a:t>Dhawan</a:t>
            </a:r>
            <a:r>
              <a:rPr kumimoji="0" lang="en-US" altLang="en-US" sz="2800" b="0" i="0" u="none" strike="noStrike" cap="none" normalizeH="0" baseline="0" dirty="0" err="1">
                <a:ln>
                  <a:noFill/>
                </a:ln>
                <a:solidFill>
                  <a:srgbClr val="666600"/>
                </a:solidFill>
                <a:effectLst/>
                <a:latin typeface="var(--bs-font-monospace)" charset="0"/>
                <a:ea typeface="Times New Roman" panose="02020603050405020304" pitchFamily="18" charset="0"/>
                <a:cs typeface="Courier New" panose="02070309020205020404" pitchFamily="49" charset="0"/>
              </a:rPr>
              <a:t>:</a:t>
            </a:r>
            <a:r>
              <a:rPr kumimoji="0" lang="en-US" altLang="en-US" sz="2800" b="0" i="0" u="none" strike="noStrike" cap="none" normalizeH="0" baseline="0" dirty="0" err="1">
                <a:ln>
                  <a:noFill/>
                </a:ln>
                <a:solidFill>
                  <a:srgbClr val="000000"/>
                </a:solidFill>
                <a:effectLst/>
                <a:latin typeface="var(--bs-font-monospace)" charset="0"/>
                <a:ea typeface="Times New Roman" panose="02020603050405020304" pitchFamily="18" charset="0"/>
                <a:cs typeface="Courier New" panose="02070309020205020404" pitchFamily="49" charset="0"/>
              </a:rPr>
              <a:t>player</a:t>
            </a:r>
            <a:r>
              <a:rPr kumimoji="0" lang="en-US" altLang="en-US" sz="2800" b="0" i="0" u="none" strike="noStrike" cap="none" normalizeH="0" baseline="0" dirty="0">
                <a:ln>
                  <a:noFill/>
                </a:ln>
                <a:solidFill>
                  <a:srgbClr val="666600"/>
                </a:solidFill>
                <a:effectLst/>
                <a:latin typeface="var(--bs-font-monospace)" charset="0"/>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rgbClr val="000000"/>
                </a:solidFill>
                <a:effectLst/>
                <a:latin typeface="var(--bs-font-monospace)" charset="0"/>
                <a:ea typeface="Times New Roman" panose="02020603050405020304" pitchFamily="18" charset="0"/>
                <a:cs typeface="Courier New" panose="02070309020205020404" pitchFamily="49" charset="0"/>
              </a:rPr>
              <a:t>name</a:t>
            </a:r>
            <a:r>
              <a:rPr kumimoji="0" lang="en-US" altLang="en-US" sz="2800" b="0" i="0" u="none" strike="noStrike" cap="none" normalizeH="0" baseline="0" dirty="0">
                <a:ln>
                  <a:noFill/>
                </a:ln>
                <a:solidFill>
                  <a:srgbClr val="666600"/>
                </a:solidFill>
                <a:effectLst/>
                <a:latin typeface="var(--bs-font-monospace)" charset="0"/>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rgbClr val="000000"/>
                </a:solidFill>
                <a:effectLst/>
                <a:latin typeface="var(--bs-font-monospace)" charset="0"/>
                <a:ea typeface="Times New Roman" panose="02020603050405020304" pitchFamily="18" charset="0"/>
                <a:cs typeface="Courier New" panose="02070309020205020404" pitchFamily="49" charset="0"/>
              </a:rPr>
              <a:t> </a:t>
            </a:r>
            <a:r>
              <a:rPr kumimoji="0" lang="en-US" altLang="en-US" sz="2800" b="0" i="0" u="none" strike="noStrike" cap="none" normalizeH="0" baseline="0" dirty="0">
                <a:ln>
                  <a:noFill/>
                </a:ln>
                <a:solidFill>
                  <a:srgbClr val="008800"/>
                </a:solidFill>
                <a:effectLst/>
                <a:latin typeface="var(--bs-font-monospace)" charset="0"/>
                <a:ea typeface="Times New Roman" panose="02020603050405020304" pitchFamily="18" charset="0"/>
                <a:cs typeface="Courier New" panose="02070309020205020404" pitchFamily="49" charset="0"/>
              </a:rPr>
              <a:t>"Shikar Dhawan"</a:t>
            </a:r>
            <a:r>
              <a:rPr kumimoji="0" lang="en-US" altLang="en-US" sz="2800" b="0" i="0" u="none" strike="noStrike" cap="none" normalizeH="0" baseline="0" dirty="0">
                <a:ln>
                  <a:noFill/>
                </a:ln>
                <a:solidFill>
                  <a:srgbClr val="666600"/>
                </a:solidFill>
                <a:effectLst/>
                <a:latin typeface="var(--bs-font-monospace)" charset="0"/>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rgbClr val="000000"/>
                </a:solidFill>
                <a:effectLst/>
                <a:latin typeface="var(--bs-font-monospace)" charset="0"/>
                <a:ea typeface="Times New Roman" panose="02020603050405020304" pitchFamily="18" charset="0"/>
                <a:cs typeface="Courier New" panose="02070309020205020404" pitchFamily="49" charset="0"/>
              </a:rPr>
              <a:t> YOB</a:t>
            </a:r>
            <a:r>
              <a:rPr kumimoji="0" lang="en-US" altLang="en-US" sz="2800" b="0" i="0" u="none" strike="noStrike" cap="none" normalizeH="0" baseline="0" dirty="0">
                <a:ln>
                  <a:noFill/>
                </a:ln>
                <a:solidFill>
                  <a:srgbClr val="666600"/>
                </a:solidFill>
                <a:effectLst/>
                <a:latin typeface="var(--bs-font-monospace)" charset="0"/>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rgbClr val="000000"/>
                </a:solidFill>
                <a:effectLst/>
                <a:latin typeface="var(--bs-font-monospace)" charset="0"/>
                <a:ea typeface="Times New Roman" panose="02020603050405020304" pitchFamily="18" charset="0"/>
                <a:cs typeface="Courier New" panose="02070309020205020404" pitchFamily="49" charset="0"/>
              </a:rPr>
              <a:t> </a:t>
            </a:r>
            <a:r>
              <a:rPr kumimoji="0" lang="en-US" altLang="en-US" sz="2800" b="0" i="0" u="none" strike="noStrike" cap="none" normalizeH="0" baseline="0" dirty="0">
                <a:ln>
                  <a:noFill/>
                </a:ln>
                <a:solidFill>
                  <a:srgbClr val="006666"/>
                </a:solidFill>
                <a:effectLst/>
                <a:latin typeface="var(--bs-font-monospace)" charset="0"/>
                <a:ea typeface="Times New Roman" panose="02020603050405020304" pitchFamily="18" charset="0"/>
                <a:cs typeface="Courier New" panose="02070309020205020404" pitchFamily="49" charset="0"/>
              </a:rPr>
              <a:t>1985</a:t>
            </a:r>
            <a:r>
              <a:rPr kumimoji="0" lang="en-US" altLang="en-US" sz="2800" b="0" i="0" u="none" strike="noStrike" cap="none" normalizeH="0" baseline="0" dirty="0">
                <a:ln>
                  <a:noFill/>
                </a:ln>
                <a:solidFill>
                  <a:srgbClr val="666600"/>
                </a:solidFill>
                <a:effectLst/>
                <a:latin typeface="var(--bs-font-monospace)" charset="0"/>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rgbClr val="000000"/>
                </a:solidFill>
                <a:effectLst/>
                <a:latin typeface="var(--bs-font-monospace)" charset="0"/>
                <a:ea typeface="Times New Roman" panose="02020603050405020304" pitchFamily="18" charset="0"/>
                <a:cs typeface="Courier New" panose="02070309020205020404" pitchFamily="49" charset="0"/>
              </a:rPr>
              <a:t> POB</a:t>
            </a:r>
            <a:r>
              <a:rPr kumimoji="0" lang="en-US" altLang="en-US" sz="2800" b="0" i="0" u="none" strike="noStrike" cap="none" normalizeH="0" baseline="0" dirty="0">
                <a:ln>
                  <a:noFill/>
                </a:ln>
                <a:solidFill>
                  <a:srgbClr val="666600"/>
                </a:solidFill>
                <a:effectLst/>
                <a:latin typeface="var(--bs-font-monospace)" charset="0"/>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rgbClr val="000000"/>
                </a:solidFill>
                <a:effectLst/>
                <a:latin typeface="var(--bs-font-monospace)" charset="0"/>
                <a:ea typeface="Times New Roman" panose="02020603050405020304" pitchFamily="18" charset="0"/>
                <a:cs typeface="Courier New" panose="02070309020205020404" pitchFamily="49" charset="0"/>
              </a:rPr>
              <a:t> </a:t>
            </a:r>
            <a:r>
              <a:rPr kumimoji="0" lang="en-US" altLang="en-US" sz="2800" b="0" i="0" u="none" strike="noStrike" cap="none" normalizeH="0" baseline="0" dirty="0">
                <a:ln>
                  <a:noFill/>
                </a:ln>
                <a:solidFill>
                  <a:srgbClr val="008800"/>
                </a:solidFill>
                <a:effectLst/>
                <a:latin typeface="var(--bs-font-monospace)" charset="0"/>
                <a:ea typeface="Times New Roman" panose="02020603050405020304" pitchFamily="18" charset="0"/>
                <a:cs typeface="Courier New" panose="02070309020205020404" pitchFamily="49" charset="0"/>
              </a:rPr>
              <a:t>"Delhi"</a:t>
            </a:r>
            <a:r>
              <a:rPr kumimoji="0" lang="en-US" altLang="en-US" sz="2800" b="0" i="0" u="none" strike="noStrike" cap="none" normalizeH="0" baseline="0" dirty="0">
                <a:ln>
                  <a:noFill/>
                </a:ln>
                <a:solidFill>
                  <a:srgbClr val="666600"/>
                </a:solidFill>
                <a:effectLst/>
                <a:latin typeface="var(--bs-font-monospace)" charset="0"/>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800" b="0" i="0" u="none" strike="noStrike" cap="none" normalizeH="0" baseline="0" dirty="0">
                <a:ln>
                  <a:noFill/>
                </a:ln>
                <a:solidFill>
                  <a:srgbClr val="000000"/>
                </a:solidFill>
                <a:effectLst/>
                <a:latin typeface="var(--bs-font-monospace)" charset="0"/>
                <a:ea typeface="Times New Roman" panose="02020603050405020304" pitchFamily="18" charset="0"/>
                <a:cs typeface="Courier New" panose="02070309020205020404" pitchFamily="49" charset="0"/>
              </a:rPr>
              <a:t>CREATE </a:t>
            </a:r>
            <a:r>
              <a:rPr kumimoji="0" lang="en-US" altLang="en-US" sz="2800" b="0" i="0" u="none" strike="noStrike" cap="none" normalizeH="0" baseline="0" dirty="0">
                <a:ln>
                  <a:noFill/>
                </a:ln>
                <a:solidFill>
                  <a:srgbClr val="666600"/>
                </a:solidFill>
                <a:effectLst/>
                <a:latin typeface="var(--bs-font-monospace)" charset="0"/>
                <a:ea typeface="Times New Roman" panose="02020603050405020304" pitchFamily="18" charset="0"/>
                <a:cs typeface="Courier New" panose="02070309020205020404" pitchFamily="49" charset="0"/>
              </a:rPr>
              <a:t>(</a:t>
            </a:r>
            <a:r>
              <a:rPr kumimoji="0" lang="en-US" altLang="en-US" sz="2800" b="0" i="0" u="none" strike="noStrike" cap="none" normalizeH="0" baseline="0" dirty="0" err="1">
                <a:ln>
                  <a:noFill/>
                </a:ln>
                <a:solidFill>
                  <a:srgbClr val="660066"/>
                </a:solidFill>
                <a:effectLst/>
                <a:latin typeface="var(--bs-font-monospace)" charset="0"/>
                <a:ea typeface="Times New Roman" panose="02020603050405020304" pitchFamily="18" charset="0"/>
                <a:cs typeface="Courier New" panose="02070309020205020404" pitchFamily="49" charset="0"/>
              </a:rPr>
              <a:t>Ind</a:t>
            </a:r>
            <a:r>
              <a:rPr kumimoji="0" lang="en-US" altLang="en-US" sz="2800" b="0" i="0" u="none" strike="noStrike" cap="none" normalizeH="0" baseline="0" dirty="0" err="1">
                <a:ln>
                  <a:noFill/>
                </a:ln>
                <a:solidFill>
                  <a:srgbClr val="666600"/>
                </a:solidFill>
                <a:effectLst/>
                <a:latin typeface="var(--bs-font-monospace)" charset="0"/>
                <a:ea typeface="Times New Roman" panose="02020603050405020304" pitchFamily="18" charset="0"/>
                <a:cs typeface="Courier New" panose="02070309020205020404" pitchFamily="49" charset="0"/>
              </a:rPr>
              <a:t>:</a:t>
            </a:r>
            <a:r>
              <a:rPr kumimoji="0" lang="en-US" altLang="en-US" sz="2800" b="0" i="0" u="none" strike="noStrike" cap="none" normalizeH="0" baseline="0" dirty="0" err="1">
                <a:ln>
                  <a:noFill/>
                </a:ln>
                <a:solidFill>
                  <a:srgbClr val="660066"/>
                </a:solidFill>
                <a:effectLst/>
                <a:latin typeface="var(--bs-font-monospace)" charset="0"/>
                <a:ea typeface="Times New Roman" panose="02020603050405020304" pitchFamily="18" charset="0"/>
                <a:cs typeface="Courier New" panose="02070309020205020404" pitchFamily="49" charset="0"/>
              </a:rPr>
              <a:t>Country</a:t>
            </a:r>
            <a:r>
              <a:rPr kumimoji="0" lang="en-US" altLang="en-US" sz="2800" b="0" i="0" u="none" strike="noStrike" cap="none" normalizeH="0" baseline="0" dirty="0">
                <a:ln>
                  <a:noFill/>
                </a:ln>
                <a:solidFill>
                  <a:srgbClr val="000000"/>
                </a:solidFill>
                <a:effectLst/>
                <a:latin typeface="var(--bs-font-monospace)" charset="0"/>
                <a:ea typeface="Times New Roman" panose="02020603050405020304" pitchFamily="18" charset="0"/>
                <a:cs typeface="Courier New" panose="02070309020205020404" pitchFamily="49" charset="0"/>
              </a:rPr>
              <a:t> </a:t>
            </a:r>
            <a:r>
              <a:rPr kumimoji="0" lang="en-US" altLang="en-US" sz="2800" b="0" i="0" u="none" strike="noStrike" cap="none" normalizeH="0" baseline="0" dirty="0">
                <a:ln>
                  <a:noFill/>
                </a:ln>
                <a:solidFill>
                  <a:srgbClr val="666600"/>
                </a:solidFill>
                <a:effectLst/>
                <a:latin typeface="var(--bs-font-monospace)" charset="0"/>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rgbClr val="000000"/>
                </a:solidFill>
                <a:effectLst/>
                <a:latin typeface="var(--bs-font-monospace)" charset="0"/>
                <a:ea typeface="Times New Roman" panose="02020603050405020304" pitchFamily="18" charset="0"/>
                <a:cs typeface="Courier New" panose="02070309020205020404" pitchFamily="49" charset="0"/>
              </a:rPr>
              <a:t>name</a:t>
            </a:r>
            <a:r>
              <a:rPr kumimoji="0" lang="en-US" altLang="en-US" sz="2800" b="0" i="0" u="none" strike="noStrike" cap="none" normalizeH="0" baseline="0" dirty="0">
                <a:ln>
                  <a:noFill/>
                </a:ln>
                <a:solidFill>
                  <a:srgbClr val="666600"/>
                </a:solidFill>
                <a:effectLst/>
                <a:latin typeface="var(--bs-font-monospace)" charset="0"/>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rgbClr val="000000"/>
                </a:solidFill>
                <a:effectLst/>
                <a:latin typeface="var(--bs-font-monospace)" charset="0"/>
                <a:ea typeface="Times New Roman" panose="02020603050405020304" pitchFamily="18" charset="0"/>
                <a:cs typeface="Courier New" panose="02070309020205020404" pitchFamily="49" charset="0"/>
              </a:rPr>
              <a:t> </a:t>
            </a:r>
            <a:r>
              <a:rPr kumimoji="0" lang="en-US" altLang="en-US" sz="2800" b="0" i="0" u="none" strike="noStrike" cap="none" normalizeH="0" baseline="0" dirty="0">
                <a:ln>
                  <a:noFill/>
                </a:ln>
                <a:solidFill>
                  <a:srgbClr val="008800"/>
                </a:solidFill>
                <a:effectLst/>
                <a:latin typeface="var(--bs-font-monospace)" charset="0"/>
                <a:ea typeface="Times New Roman" panose="02020603050405020304" pitchFamily="18" charset="0"/>
                <a:cs typeface="Courier New" panose="02070309020205020404" pitchFamily="49" charset="0"/>
              </a:rPr>
              <a:t>"India"</a:t>
            </a:r>
            <a:r>
              <a:rPr kumimoji="0" lang="en-US" altLang="en-US" sz="2800" b="0" i="0" u="none" strike="noStrike" cap="none" normalizeH="0" baseline="0" dirty="0">
                <a:ln>
                  <a:noFill/>
                </a:ln>
                <a:solidFill>
                  <a:srgbClr val="666600"/>
                </a:solidFill>
                <a:effectLst/>
                <a:latin typeface="var(--bs-font-monospace)" charset="0"/>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rgbClr val="000000"/>
                </a:solidFill>
                <a:effectLst/>
                <a:latin typeface="var(--bs-font-monospace)" charset="0"/>
                <a:ea typeface="Times New Roman" panose="02020603050405020304" pitchFamily="18" charset="0"/>
                <a:cs typeface="Courier New" panose="02070309020205020404" pitchFamily="49" charset="0"/>
              </a:rPr>
              <a:t> </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800" b="0" i="0" u="none" strike="noStrike" cap="none" normalizeH="0" baseline="0" dirty="0">
                <a:ln>
                  <a:noFill/>
                </a:ln>
                <a:solidFill>
                  <a:srgbClr val="000000"/>
                </a:solidFill>
                <a:effectLst/>
                <a:latin typeface="var(--bs-font-monospace)" charset="0"/>
                <a:ea typeface="Times New Roman" panose="02020603050405020304" pitchFamily="18" charset="0"/>
                <a:cs typeface="Courier New" panose="02070309020205020404" pitchFamily="49" charset="0"/>
              </a:rPr>
              <a:t>CREATE </a:t>
            </a:r>
            <a:r>
              <a:rPr kumimoji="0" lang="en-US" altLang="en-US" sz="2800" b="0" i="0" u="none" strike="noStrike" cap="none" normalizeH="0" baseline="0" dirty="0">
                <a:ln>
                  <a:noFill/>
                </a:ln>
                <a:solidFill>
                  <a:srgbClr val="666600"/>
                </a:solidFill>
                <a:effectLst/>
                <a:latin typeface="var(--bs-font-monospace)" charset="0"/>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rgbClr val="660066"/>
                </a:solidFill>
                <a:effectLst/>
                <a:latin typeface="var(--bs-font-monospace)" charset="0"/>
                <a:ea typeface="Times New Roman" panose="02020603050405020304" pitchFamily="18" charset="0"/>
                <a:cs typeface="Courier New" panose="02070309020205020404" pitchFamily="49" charset="0"/>
              </a:rPr>
              <a:t>Dhawan</a:t>
            </a:r>
            <a:r>
              <a:rPr kumimoji="0" lang="en-US" altLang="en-US" sz="2800" b="0" i="0" u="none" strike="noStrike" cap="none" normalizeH="0" baseline="0" dirty="0">
                <a:ln>
                  <a:noFill/>
                </a:ln>
                <a:solidFill>
                  <a:srgbClr val="666600"/>
                </a:solidFill>
                <a:effectLst/>
                <a:latin typeface="var(--bs-font-monospace)" charset="0"/>
                <a:ea typeface="Times New Roman" panose="02020603050405020304" pitchFamily="18" charset="0"/>
                <a:cs typeface="Courier New" panose="02070309020205020404" pitchFamily="49" charset="0"/>
              </a:rPr>
              <a:t>)-[</a:t>
            </a:r>
            <a:r>
              <a:rPr kumimoji="0" lang="en-US" altLang="en-US" sz="2800" b="0" i="0" u="none" strike="noStrike" cap="none" normalizeH="0" baseline="0" dirty="0" err="1">
                <a:ln>
                  <a:noFill/>
                </a:ln>
                <a:solidFill>
                  <a:srgbClr val="000000"/>
                </a:solidFill>
                <a:effectLst/>
                <a:latin typeface="var(--bs-font-monospace)" charset="0"/>
                <a:ea typeface="Times New Roman" panose="02020603050405020304" pitchFamily="18" charset="0"/>
                <a:cs typeface="Courier New" panose="02070309020205020404" pitchFamily="49" charset="0"/>
              </a:rPr>
              <a:t>r</a:t>
            </a:r>
            <a:r>
              <a:rPr kumimoji="0" lang="en-US" altLang="en-US" sz="2800" b="0" i="0" u="none" strike="noStrike" cap="none" normalizeH="0" baseline="0" dirty="0" err="1">
                <a:ln>
                  <a:noFill/>
                </a:ln>
                <a:solidFill>
                  <a:srgbClr val="666600"/>
                </a:solidFill>
                <a:effectLst/>
                <a:latin typeface="var(--bs-font-monospace)" charset="0"/>
                <a:ea typeface="Times New Roman" panose="02020603050405020304" pitchFamily="18" charset="0"/>
                <a:cs typeface="Courier New" panose="02070309020205020404" pitchFamily="49" charset="0"/>
              </a:rPr>
              <a:t>:</a:t>
            </a:r>
            <a:r>
              <a:rPr kumimoji="0" lang="en-US" altLang="en-US" sz="2800" b="0" i="0" u="none" strike="noStrike" cap="none" normalizeH="0" baseline="0" dirty="0" err="1">
                <a:ln>
                  <a:noFill/>
                </a:ln>
                <a:solidFill>
                  <a:srgbClr val="000000"/>
                </a:solidFill>
                <a:effectLst/>
                <a:latin typeface="var(--bs-font-monospace)" charset="0"/>
                <a:ea typeface="Times New Roman" panose="02020603050405020304" pitchFamily="18" charset="0"/>
                <a:cs typeface="Courier New" panose="02070309020205020404" pitchFamily="49" charset="0"/>
              </a:rPr>
              <a:t>BATSMAN_OF</a:t>
            </a:r>
            <a:r>
              <a:rPr kumimoji="0" lang="en-US" altLang="en-US" sz="2800" b="0" i="0" u="none" strike="noStrike" cap="none" normalizeH="0" baseline="0" dirty="0">
                <a:ln>
                  <a:noFill/>
                </a:ln>
                <a:solidFill>
                  <a:srgbClr val="666600"/>
                </a:solidFill>
                <a:effectLst/>
                <a:latin typeface="var(--bs-font-monospace)" charset="0"/>
                <a:ea typeface="Times New Roman" panose="02020603050405020304" pitchFamily="18" charset="0"/>
                <a:cs typeface="Courier New" panose="02070309020205020404" pitchFamily="49" charset="0"/>
              </a:rPr>
              <a:t>]-&gt;(</a:t>
            </a:r>
            <a:r>
              <a:rPr kumimoji="0" lang="en-US" altLang="en-US" sz="2800" b="0" i="0" u="none" strike="noStrike" cap="none" normalizeH="0" baseline="0" dirty="0">
                <a:ln>
                  <a:noFill/>
                </a:ln>
                <a:solidFill>
                  <a:srgbClr val="660066"/>
                </a:solidFill>
                <a:effectLst/>
                <a:latin typeface="var(--bs-font-monospace)" charset="0"/>
                <a:ea typeface="Times New Roman" panose="02020603050405020304" pitchFamily="18" charset="0"/>
                <a:cs typeface="Courier New" panose="02070309020205020404" pitchFamily="49" charset="0"/>
              </a:rPr>
              <a:t>Ind</a:t>
            </a:r>
            <a:r>
              <a:rPr kumimoji="0" lang="en-US" altLang="en-US" sz="2800" b="0" i="0" u="none" strike="noStrike" cap="none" normalizeH="0" baseline="0" dirty="0">
                <a:ln>
                  <a:noFill/>
                </a:ln>
                <a:solidFill>
                  <a:srgbClr val="666600"/>
                </a:solidFill>
                <a:effectLst/>
                <a:latin typeface="var(--bs-font-monospace)" charset="0"/>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rgbClr val="000000"/>
                </a:solidFill>
                <a:effectLst/>
                <a:latin typeface="var(--bs-font-monospace)" charset="0"/>
                <a:ea typeface="Times New Roman" panose="02020603050405020304" pitchFamily="18" charset="0"/>
                <a:cs typeface="Courier New" panose="02070309020205020404" pitchFamily="49" charset="0"/>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C58E93A6-7501-67C4-A158-8B0458F8952D}"/>
              </a:ext>
            </a:extLst>
          </p:cNvPr>
          <p:cNvSpPr/>
          <p:nvPr/>
        </p:nvSpPr>
        <p:spPr>
          <a:xfrm>
            <a:off x="371880" y="357915"/>
            <a:ext cx="7999758" cy="584775"/>
          </a:xfrm>
          <a:prstGeom prst="rect">
            <a:avLst/>
          </a:prstGeom>
        </p:spPr>
        <p:txBody>
          <a:bodyPr wrap="square">
            <a:spAutoFit/>
          </a:bodyPr>
          <a:lstStyle/>
          <a:p>
            <a:r>
              <a:rPr lang="en-IN" sz="3200" b="1" dirty="0">
                <a:solidFill>
                  <a:schemeClr val="accent2">
                    <a:lumMod val="75000"/>
                  </a:schemeClr>
                </a:solidFill>
              </a:rPr>
              <a:t>Graph Database</a:t>
            </a:r>
          </a:p>
        </p:txBody>
      </p:sp>
      <p:pic>
        <p:nvPicPr>
          <p:cNvPr id="3" name="Google Shape;65;g2743e433a66_0_18">
            <a:extLst>
              <a:ext uri="{FF2B5EF4-FFF2-40B4-BE49-F238E27FC236}">
                <a16:creationId xmlns:a16="http://schemas.microsoft.com/office/drawing/2014/main" id="{F9482EA9-FA76-F071-58C1-8CD62D608ECC}"/>
              </a:ext>
            </a:extLst>
          </p:cNvPr>
          <p:cNvPicPr preferRelativeResize="0"/>
          <p:nvPr/>
        </p:nvPicPr>
        <p:blipFill rotWithShape="1">
          <a:blip r:embed="rId2">
            <a:alphaModFix/>
          </a:blip>
          <a:srcRect t="4970"/>
          <a:stretch/>
        </p:blipFill>
        <p:spPr>
          <a:xfrm>
            <a:off x="10882725" y="-5708"/>
            <a:ext cx="1309275" cy="1681775"/>
          </a:xfrm>
          <a:prstGeom prst="rect">
            <a:avLst/>
          </a:prstGeom>
          <a:noFill/>
          <a:ln>
            <a:noFill/>
          </a:ln>
        </p:spPr>
      </p:pic>
    </p:spTree>
    <p:extLst>
      <p:ext uri="{BB962C8B-B14F-4D97-AF65-F5344CB8AC3E}">
        <p14:creationId xmlns:p14="http://schemas.microsoft.com/office/powerpoint/2010/main" val="1840526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AC994C2-CB8E-7495-D773-4352C02BC445}"/>
              </a:ext>
            </a:extLst>
          </p:cNvPr>
          <p:cNvSpPr txBox="1"/>
          <p:nvPr/>
        </p:nvSpPr>
        <p:spPr>
          <a:xfrm>
            <a:off x="324012" y="1513253"/>
            <a:ext cx="6101080" cy="532903"/>
          </a:xfrm>
          <a:prstGeom prst="rect">
            <a:avLst/>
          </a:prstGeom>
          <a:noFill/>
        </p:spPr>
        <p:txBody>
          <a:bodyPr wrap="square">
            <a:spAutoFit/>
          </a:bodyPr>
          <a:lstStyle/>
          <a:p>
            <a:pPr>
              <a:lnSpc>
                <a:spcPct val="107000"/>
              </a:lnSpc>
              <a:spcBef>
                <a:spcPts val="200"/>
              </a:spcBef>
            </a:pPr>
            <a:r>
              <a:rPr lang="en-IN" sz="2800" b="1" dirty="0">
                <a:effectLst/>
                <a:ea typeface="Times New Roman" panose="02020603050405020304" pitchFamily="18" charset="0"/>
                <a:cs typeface="Times New Roman" panose="02020603050405020304" pitchFamily="18" charset="0"/>
              </a:rPr>
              <a:t>Merging a Node with a Label</a:t>
            </a:r>
          </a:p>
        </p:txBody>
      </p:sp>
      <p:sp>
        <p:nvSpPr>
          <p:cNvPr id="3" name="TextBox 2">
            <a:extLst>
              <a:ext uri="{FF2B5EF4-FFF2-40B4-BE49-F238E27FC236}">
                <a16:creationId xmlns:a16="http://schemas.microsoft.com/office/drawing/2014/main" id="{96921653-357F-5380-42C0-8530F8BB364F}"/>
              </a:ext>
            </a:extLst>
          </p:cNvPr>
          <p:cNvSpPr txBox="1"/>
          <p:nvPr/>
        </p:nvSpPr>
        <p:spPr>
          <a:xfrm>
            <a:off x="193040" y="2239175"/>
            <a:ext cx="11606760" cy="1200329"/>
          </a:xfrm>
          <a:prstGeom prst="rect">
            <a:avLst/>
          </a:prstGeom>
          <a:noFill/>
        </p:spPr>
        <p:txBody>
          <a:bodyPr wrap="square">
            <a:spAutoFit/>
          </a:bodyPr>
          <a:lstStyle/>
          <a:p>
            <a:pPr algn="just">
              <a:spcBef>
                <a:spcPts val="600"/>
              </a:spcBef>
              <a:spcAft>
                <a:spcPts val="720"/>
              </a:spcAft>
            </a:pPr>
            <a:r>
              <a:rPr lang="en-IN" sz="2400" dirty="0">
                <a:effectLst/>
                <a:ea typeface="Times New Roman" panose="02020603050405020304" pitchFamily="18" charset="0"/>
                <a:cs typeface="Times New Roman" panose="02020603050405020304" pitchFamily="18" charset="0"/>
              </a:rPr>
              <a:t>You can merge a node in the database based on the label using the MERGE clause. If you try to merge a node based on the label, then Neo4j verifies whether there exists any node with the given label. If not, the current node will be created.</a:t>
            </a:r>
          </a:p>
        </p:txBody>
      </p:sp>
      <p:sp>
        <p:nvSpPr>
          <p:cNvPr id="5" name="Rectangle 1">
            <a:extLst>
              <a:ext uri="{FF2B5EF4-FFF2-40B4-BE49-F238E27FC236}">
                <a16:creationId xmlns:a16="http://schemas.microsoft.com/office/drawing/2014/main" id="{99C69A2F-04EF-E31C-B23C-2FD023C0C51F}"/>
              </a:ext>
            </a:extLst>
          </p:cNvPr>
          <p:cNvSpPr>
            <a:spLocks noChangeArrowheads="1"/>
          </p:cNvSpPr>
          <p:nvPr/>
        </p:nvSpPr>
        <p:spPr bwMode="auto">
          <a:xfrm>
            <a:off x="193040" y="3670107"/>
            <a:ext cx="10810240" cy="115416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MERGE (</a:t>
            </a:r>
            <a:r>
              <a:rPr kumimoji="0" lang="en-US" altLang="en-US" sz="24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node:label</a:t>
            </a: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RETURN node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MERGE (</a:t>
            </a:r>
            <a:r>
              <a:rPr kumimoji="0" lang="en-US" altLang="en-US" sz="24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Jadeja:player</a:t>
            </a: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RETURN Jadeja</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AE3878F4-89EB-C611-9AE9-D316EE515655}"/>
              </a:ext>
            </a:extLst>
          </p:cNvPr>
          <p:cNvSpPr>
            <a:spLocks noChangeArrowheads="1"/>
          </p:cNvSpPr>
          <p:nvPr/>
        </p:nvSpPr>
        <p:spPr bwMode="auto">
          <a:xfrm>
            <a:off x="193040" y="5316172"/>
            <a:ext cx="10726719" cy="90794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MERGE </a:t>
            </a:r>
            <a:r>
              <a:rPr kumimoji="0" lang="en-US" altLang="en-US" sz="2800" b="0" i="0" u="none" strike="noStrike" cap="none" normalizeH="0" baseline="0" dirty="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8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CT2013</a:t>
            </a:r>
            <a:r>
              <a:rPr kumimoji="0" lang="en-US" altLang="en-US" sz="2800" b="0" i="0" u="none" strike="noStrike" cap="none" normalizeH="0" baseline="0" dirty="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800" b="0" i="0" u="none" strike="noStrike" cap="none" normalizeH="0" baseline="0" dirty="0">
                <a:ln>
                  <a:noFill/>
                </a:ln>
                <a:solidFill>
                  <a:srgbClr val="660066"/>
                </a:solidFill>
                <a:effectLst/>
                <a:latin typeface="Times New Roman" panose="02020603050405020304" pitchFamily="18" charset="0"/>
                <a:ea typeface="Times New Roman" panose="02020603050405020304" pitchFamily="18" charset="0"/>
                <a:cs typeface="Times New Roman" panose="02020603050405020304" pitchFamily="18" charset="0"/>
              </a:rPr>
              <a:t>Tournament</a:t>
            </a:r>
            <a:r>
              <a:rPr kumimoji="0" lang="en-US" altLang="en-US" sz="2800" b="0" i="0" u="none" strike="noStrike" cap="none" normalizeH="0" baseline="0" dirty="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8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name</a:t>
            </a:r>
            <a:r>
              <a:rPr kumimoji="0" lang="en-US" altLang="en-US" sz="2800" b="0" i="0" u="none" strike="noStrike" cap="none" normalizeH="0" baseline="0" dirty="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8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800" b="0" i="0" u="none" strike="noStrike" cap="none" normalizeH="0" baseline="0" dirty="0">
                <a:ln>
                  <a:noFill/>
                </a:ln>
                <a:solidFill>
                  <a:srgbClr val="008800"/>
                </a:solidFill>
                <a:effectLst/>
                <a:latin typeface="Times New Roman" panose="02020603050405020304" pitchFamily="18" charset="0"/>
                <a:ea typeface="Times New Roman" panose="02020603050405020304" pitchFamily="18" charset="0"/>
                <a:cs typeface="Times New Roman" panose="02020603050405020304" pitchFamily="18" charset="0"/>
              </a:rPr>
              <a:t>"ICC Champions Trophy 2013"</a:t>
            </a:r>
            <a:r>
              <a:rPr kumimoji="0" lang="en-US" altLang="en-US" sz="2800" b="0" i="0" u="none" strike="noStrike" cap="none" normalizeH="0" baseline="0" dirty="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8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RETURN CT2013</a:t>
            </a:r>
            <a:r>
              <a:rPr kumimoji="0" lang="en-US" altLang="en-US" sz="2800" b="0" i="0" u="none" strike="noStrike" cap="none" normalizeH="0" baseline="0" dirty="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8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labels</a:t>
            </a:r>
            <a:r>
              <a:rPr kumimoji="0" lang="en-US" altLang="en-US" sz="2800" b="0" i="0" u="none" strike="noStrike" cap="none" normalizeH="0" baseline="0" dirty="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8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CT2013</a:t>
            </a:r>
            <a:r>
              <a:rPr kumimoji="0" lang="en-US" altLang="en-US" sz="2800" b="0" i="0" u="none" strike="noStrike" cap="none" normalizeH="0" baseline="0" dirty="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0326ABB5-27DD-54E6-86F5-ECD968AE174E}"/>
              </a:ext>
            </a:extLst>
          </p:cNvPr>
          <p:cNvSpPr/>
          <p:nvPr/>
        </p:nvSpPr>
        <p:spPr>
          <a:xfrm>
            <a:off x="371880" y="357915"/>
            <a:ext cx="7999758" cy="584775"/>
          </a:xfrm>
          <a:prstGeom prst="rect">
            <a:avLst/>
          </a:prstGeom>
        </p:spPr>
        <p:txBody>
          <a:bodyPr wrap="square">
            <a:spAutoFit/>
          </a:bodyPr>
          <a:lstStyle/>
          <a:p>
            <a:r>
              <a:rPr lang="en-IN" sz="3200" b="1" dirty="0">
                <a:solidFill>
                  <a:schemeClr val="accent2">
                    <a:lumMod val="75000"/>
                  </a:schemeClr>
                </a:solidFill>
              </a:rPr>
              <a:t>Graph Database</a:t>
            </a:r>
          </a:p>
        </p:txBody>
      </p:sp>
      <p:sp>
        <p:nvSpPr>
          <p:cNvPr id="9" name="object 6">
            <a:extLst>
              <a:ext uri="{FF2B5EF4-FFF2-40B4-BE49-F238E27FC236}">
                <a16:creationId xmlns:a16="http://schemas.microsoft.com/office/drawing/2014/main" id="{BCFFA7CC-14C9-0B4A-8B7E-9668DCEBAFF2}"/>
              </a:ext>
            </a:extLst>
          </p:cNvPr>
          <p:cNvSpPr/>
          <p:nvPr/>
        </p:nvSpPr>
        <p:spPr>
          <a:xfrm>
            <a:off x="10929341" y="0"/>
            <a:ext cx="1095592" cy="173736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5872310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g2860a42dfff_0_0"/>
          <p:cNvSpPr/>
          <p:nvPr/>
        </p:nvSpPr>
        <p:spPr>
          <a:xfrm>
            <a:off x="453799" y="651900"/>
            <a:ext cx="9008700" cy="461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400" b="1">
                <a:solidFill>
                  <a:srgbClr val="C55A11"/>
                </a:solidFill>
                <a:latin typeface="Calibri"/>
                <a:ea typeface="Calibri"/>
                <a:cs typeface="Calibri"/>
                <a:sym typeface="Calibri"/>
              </a:rPr>
              <a:t>Nodes, Properties, Relationships, Labels</a:t>
            </a:r>
            <a:endParaRPr>
              <a:solidFill>
                <a:schemeClr val="dk1"/>
              </a:solidFill>
            </a:endParaRPr>
          </a:p>
          <a:p>
            <a:pPr marL="0" marR="0" lvl="0" indent="0" algn="l" rtl="0">
              <a:spcBef>
                <a:spcPts val="0"/>
              </a:spcBef>
              <a:spcAft>
                <a:spcPts val="0"/>
              </a:spcAft>
              <a:buNone/>
            </a:pPr>
            <a:endParaRPr sz="2400" b="1">
              <a:solidFill>
                <a:srgbClr val="C55A11"/>
              </a:solidFill>
              <a:latin typeface="Calibri"/>
              <a:ea typeface="Calibri"/>
              <a:cs typeface="Calibri"/>
              <a:sym typeface="Calibri"/>
            </a:endParaRPr>
          </a:p>
        </p:txBody>
      </p:sp>
      <p:cxnSp>
        <p:nvCxnSpPr>
          <p:cNvPr id="539" name="Google Shape;539;g2860a42dfff_0_0"/>
          <p:cNvCxnSpPr/>
          <p:nvPr/>
        </p:nvCxnSpPr>
        <p:spPr>
          <a:xfrm>
            <a:off x="-8308" y="1316458"/>
            <a:ext cx="8300100" cy="0"/>
          </a:xfrm>
          <a:prstGeom prst="straightConnector1">
            <a:avLst/>
          </a:prstGeom>
          <a:noFill/>
          <a:ln w="38100" cap="flat" cmpd="sng">
            <a:solidFill>
              <a:srgbClr val="C55A11"/>
            </a:solidFill>
            <a:prstDash val="solid"/>
            <a:miter lim="800000"/>
            <a:headEnd type="none" w="sm" len="sm"/>
            <a:tailEnd type="none" w="sm" len="sm"/>
          </a:ln>
        </p:spPr>
      </p:cxnSp>
      <p:sp>
        <p:nvSpPr>
          <p:cNvPr id="541" name="Google Shape;541;g2860a42dfff_0_0"/>
          <p:cNvSpPr/>
          <p:nvPr/>
        </p:nvSpPr>
        <p:spPr>
          <a:xfrm>
            <a:off x="453811" y="252240"/>
            <a:ext cx="74973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Graph Theory, Applications and Combinatorics</a:t>
            </a:r>
            <a:endParaRPr/>
          </a:p>
        </p:txBody>
      </p:sp>
      <p:sp>
        <p:nvSpPr>
          <p:cNvPr id="542" name="Google Shape;542;g2860a42dfff_0_0"/>
          <p:cNvSpPr txBox="1"/>
          <p:nvPr/>
        </p:nvSpPr>
        <p:spPr>
          <a:xfrm>
            <a:off x="227376" y="1269675"/>
            <a:ext cx="11148000" cy="52335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500" b="1" dirty="0">
                <a:solidFill>
                  <a:schemeClr val="tx1"/>
                </a:solidFill>
                <a:latin typeface="Calibri"/>
                <a:ea typeface="Calibri"/>
                <a:cs typeface="Calibri"/>
                <a:sym typeface="Calibri"/>
              </a:rPr>
              <a:t>Cypher Clauses</a:t>
            </a:r>
            <a:endParaRPr sz="2500" b="1" dirty="0">
              <a:solidFill>
                <a:schemeClr val="tx1"/>
              </a:solidFill>
              <a:latin typeface="Calibri"/>
              <a:ea typeface="Calibri"/>
              <a:cs typeface="Calibri"/>
              <a:sym typeface="Calibri"/>
            </a:endParaRPr>
          </a:p>
          <a:p>
            <a:pPr marL="0" marR="0" lvl="0" indent="0" algn="just" rtl="0">
              <a:spcBef>
                <a:spcPts val="0"/>
              </a:spcBef>
              <a:spcAft>
                <a:spcPts val="0"/>
              </a:spcAft>
              <a:buNone/>
            </a:pPr>
            <a:r>
              <a:rPr lang="en-US" sz="2500" b="1" i="0" dirty="0">
                <a:solidFill>
                  <a:schemeClr val="tx1"/>
                </a:solidFill>
                <a:latin typeface="Calibri"/>
                <a:ea typeface="Calibri"/>
                <a:cs typeface="Calibri"/>
                <a:sym typeface="Calibri"/>
              </a:rPr>
              <a:t>CREATE</a:t>
            </a:r>
            <a:r>
              <a:rPr lang="en-US" sz="2500" b="1" dirty="0">
                <a:solidFill>
                  <a:schemeClr val="tx1"/>
                </a:solidFill>
                <a:latin typeface="Calibri"/>
                <a:ea typeface="Calibri"/>
                <a:cs typeface="Calibri"/>
                <a:sym typeface="Calibri"/>
              </a:rPr>
              <a:t> - </a:t>
            </a:r>
            <a:r>
              <a:rPr lang="en-US" sz="2300" i="0" dirty="0">
                <a:solidFill>
                  <a:schemeClr val="tx1"/>
                </a:solidFill>
                <a:latin typeface="Calibri"/>
                <a:ea typeface="Calibri"/>
                <a:cs typeface="Calibri"/>
                <a:sym typeface="Calibri"/>
              </a:rPr>
              <a:t>This clause is used to create nodes, relationships, and properties.</a:t>
            </a:r>
            <a:endParaRPr sz="2300" i="0" dirty="0">
              <a:solidFill>
                <a:schemeClr val="tx1"/>
              </a:solidFill>
              <a:latin typeface="Calibri"/>
              <a:ea typeface="Calibri"/>
              <a:cs typeface="Calibri"/>
              <a:sym typeface="Calibri"/>
            </a:endParaRPr>
          </a:p>
          <a:p>
            <a:pPr marL="0" marR="0" lvl="0" indent="0" algn="just" rtl="0">
              <a:spcBef>
                <a:spcPts val="0"/>
              </a:spcBef>
              <a:spcAft>
                <a:spcPts val="0"/>
              </a:spcAft>
              <a:buNone/>
            </a:pPr>
            <a:endParaRPr sz="2300" b="1" dirty="0">
              <a:solidFill>
                <a:schemeClr val="tx1"/>
              </a:solidFill>
              <a:latin typeface="Calibri"/>
              <a:ea typeface="Calibri"/>
              <a:cs typeface="Calibri"/>
              <a:sym typeface="Calibri"/>
            </a:endParaRPr>
          </a:p>
          <a:p>
            <a:pPr marL="0" marR="0" lvl="0" indent="0" algn="just" rtl="0">
              <a:spcBef>
                <a:spcPts val="0"/>
              </a:spcBef>
              <a:spcAft>
                <a:spcPts val="0"/>
              </a:spcAft>
              <a:buNone/>
            </a:pPr>
            <a:r>
              <a:rPr lang="en-US" sz="2300" b="1" dirty="0">
                <a:solidFill>
                  <a:schemeClr val="tx1"/>
                </a:solidFill>
                <a:latin typeface="Calibri"/>
                <a:ea typeface="Calibri"/>
                <a:cs typeface="Calibri"/>
                <a:sym typeface="Calibri"/>
              </a:rPr>
              <a:t>WHERE</a:t>
            </a:r>
            <a:r>
              <a:rPr lang="en-US" sz="2300" dirty="0">
                <a:solidFill>
                  <a:schemeClr val="tx1"/>
                </a:solidFill>
                <a:latin typeface="Calibri"/>
                <a:ea typeface="Calibri"/>
                <a:cs typeface="Calibri"/>
                <a:sym typeface="Calibri"/>
              </a:rPr>
              <a:t> - Provides criteria for filtering pattern matching results.</a:t>
            </a:r>
            <a:endParaRPr sz="2300" dirty="0">
              <a:solidFill>
                <a:schemeClr val="tx1"/>
              </a:solidFill>
              <a:latin typeface="Calibri"/>
              <a:ea typeface="Calibri"/>
              <a:cs typeface="Calibri"/>
              <a:sym typeface="Calibri"/>
            </a:endParaRPr>
          </a:p>
          <a:p>
            <a:pPr marL="0" marR="0" lvl="0" indent="0" algn="just" rtl="0">
              <a:spcBef>
                <a:spcPts val="0"/>
              </a:spcBef>
              <a:spcAft>
                <a:spcPts val="0"/>
              </a:spcAft>
              <a:buNone/>
            </a:pPr>
            <a:endParaRPr sz="2300" dirty="0">
              <a:solidFill>
                <a:schemeClr val="tx1"/>
              </a:solidFill>
              <a:latin typeface="Calibri"/>
              <a:ea typeface="Calibri"/>
              <a:cs typeface="Calibri"/>
              <a:sym typeface="Calibri"/>
            </a:endParaRPr>
          </a:p>
          <a:p>
            <a:pPr marL="0" marR="0" lvl="0" indent="0" algn="just" rtl="0">
              <a:spcBef>
                <a:spcPts val="0"/>
              </a:spcBef>
              <a:spcAft>
                <a:spcPts val="0"/>
              </a:spcAft>
              <a:buNone/>
            </a:pPr>
            <a:r>
              <a:rPr lang="en-US" sz="2500" b="1" i="0" dirty="0">
                <a:solidFill>
                  <a:schemeClr val="tx1"/>
                </a:solidFill>
                <a:latin typeface="Calibri"/>
                <a:ea typeface="Calibri"/>
                <a:cs typeface="Calibri"/>
                <a:sym typeface="Calibri"/>
              </a:rPr>
              <a:t>MERGE</a:t>
            </a:r>
            <a:r>
              <a:rPr lang="en-US" sz="2500" b="1" dirty="0">
                <a:solidFill>
                  <a:schemeClr val="tx1"/>
                </a:solidFill>
                <a:latin typeface="Calibri"/>
                <a:ea typeface="Calibri"/>
                <a:cs typeface="Calibri"/>
                <a:sym typeface="Calibri"/>
              </a:rPr>
              <a:t> - </a:t>
            </a:r>
            <a:r>
              <a:rPr lang="en-US" sz="2300" i="0" dirty="0">
                <a:solidFill>
                  <a:schemeClr val="tx1"/>
                </a:solidFill>
                <a:latin typeface="Calibri"/>
                <a:ea typeface="Calibri"/>
                <a:cs typeface="Calibri"/>
                <a:sym typeface="Calibri"/>
              </a:rPr>
              <a:t>This clause verifies whether the specified pattern exists in the graph. If not, it creates the pattern.</a:t>
            </a:r>
            <a:endParaRPr sz="2300" i="0" dirty="0">
              <a:solidFill>
                <a:schemeClr val="tx1"/>
              </a:solidFill>
              <a:latin typeface="Calibri"/>
              <a:ea typeface="Calibri"/>
              <a:cs typeface="Calibri"/>
              <a:sym typeface="Calibri"/>
            </a:endParaRPr>
          </a:p>
          <a:p>
            <a:pPr marL="0" marR="0" lvl="0" indent="0" algn="just" rtl="0">
              <a:spcBef>
                <a:spcPts val="0"/>
              </a:spcBef>
              <a:spcAft>
                <a:spcPts val="0"/>
              </a:spcAft>
              <a:buNone/>
            </a:pPr>
            <a:endParaRPr sz="2300" dirty="0">
              <a:solidFill>
                <a:schemeClr val="tx1"/>
              </a:solidFill>
              <a:latin typeface="Calibri"/>
              <a:ea typeface="Calibri"/>
              <a:cs typeface="Calibri"/>
              <a:sym typeface="Calibri"/>
            </a:endParaRPr>
          </a:p>
          <a:p>
            <a:pPr marL="0" marR="0" lvl="0" indent="0" algn="just" rtl="0">
              <a:spcBef>
                <a:spcPts val="0"/>
              </a:spcBef>
              <a:spcAft>
                <a:spcPts val="0"/>
              </a:spcAft>
              <a:buNone/>
            </a:pPr>
            <a:r>
              <a:rPr lang="en-US" sz="2500" b="1" i="0" dirty="0">
                <a:solidFill>
                  <a:schemeClr val="tx1"/>
                </a:solidFill>
                <a:latin typeface="Calibri"/>
                <a:ea typeface="Calibri"/>
                <a:cs typeface="Calibri"/>
                <a:sym typeface="Calibri"/>
              </a:rPr>
              <a:t>SET</a:t>
            </a:r>
            <a:r>
              <a:rPr lang="en-US" sz="2500" b="1" dirty="0">
                <a:solidFill>
                  <a:schemeClr val="tx1"/>
                </a:solidFill>
                <a:latin typeface="Calibri"/>
                <a:ea typeface="Calibri"/>
                <a:cs typeface="Calibri"/>
                <a:sym typeface="Calibri"/>
              </a:rPr>
              <a:t> - </a:t>
            </a:r>
            <a:r>
              <a:rPr lang="en-US" sz="2300" i="0" dirty="0">
                <a:solidFill>
                  <a:schemeClr val="tx1"/>
                </a:solidFill>
                <a:latin typeface="Calibri"/>
                <a:ea typeface="Calibri"/>
                <a:cs typeface="Calibri"/>
                <a:sym typeface="Calibri"/>
              </a:rPr>
              <a:t>This clause is used to update labels on nodes, properties on nodes and relationships.</a:t>
            </a:r>
            <a:endParaRPr sz="2300" i="0" dirty="0">
              <a:solidFill>
                <a:schemeClr val="tx1"/>
              </a:solidFill>
              <a:latin typeface="Calibri"/>
              <a:ea typeface="Calibri"/>
              <a:cs typeface="Calibri"/>
              <a:sym typeface="Calibri"/>
            </a:endParaRPr>
          </a:p>
          <a:p>
            <a:pPr marL="0" marR="0" lvl="0" indent="0" algn="just" rtl="0">
              <a:spcBef>
                <a:spcPts val="0"/>
              </a:spcBef>
              <a:spcAft>
                <a:spcPts val="0"/>
              </a:spcAft>
              <a:buNone/>
            </a:pPr>
            <a:endParaRPr sz="2300" dirty="0">
              <a:solidFill>
                <a:schemeClr val="tx1"/>
              </a:solidFill>
              <a:latin typeface="Calibri"/>
              <a:ea typeface="Calibri"/>
              <a:cs typeface="Calibri"/>
              <a:sym typeface="Calibri"/>
            </a:endParaRPr>
          </a:p>
          <a:p>
            <a:pPr marL="0" marR="0" lvl="0" indent="0" algn="just" rtl="0">
              <a:spcBef>
                <a:spcPts val="0"/>
              </a:spcBef>
              <a:spcAft>
                <a:spcPts val="0"/>
              </a:spcAft>
              <a:buNone/>
            </a:pPr>
            <a:r>
              <a:rPr lang="en-US" sz="2500" b="1" i="0" dirty="0">
                <a:solidFill>
                  <a:schemeClr val="tx1"/>
                </a:solidFill>
                <a:latin typeface="Calibri"/>
                <a:ea typeface="Calibri"/>
                <a:cs typeface="Calibri"/>
                <a:sym typeface="Calibri"/>
              </a:rPr>
              <a:t>DELETE</a:t>
            </a:r>
            <a:r>
              <a:rPr lang="en-US" sz="2500" b="1" dirty="0">
                <a:solidFill>
                  <a:schemeClr val="tx1"/>
                </a:solidFill>
                <a:latin typeface="Calibri"/>
                <a:ea typeface="Calibri"/>
                <a:cs typeface="Calibri"/>
                <a:sym typeface="Calibri"/>
              </a:rPr>
              <a:t> - </a:t>
            </a:r>
            <a:r>
              <a:rPr lang="en-US" sz="2300" i="0" dirty="0">
                <a:solidFill>
                  <a:schemeClr val="tx1"/>
                </a:solidFill>
                <a:latin typeface="Calibri"/>
                <a:ea typeface="Calibri"/>
                <a:cs typeface="Calibri"/>
                <a:sym typeface="Calibri"/>
              </a:rPr>
              <a:t>This clause is used to delete nodes and relationships or paths etc. from the graph.</a:t>
            </a:r>
            <a:endParaRPr sz="2300" i="0" dirty="0">
              <a:solidFill>
                <a:schemeClr val="tx1"/>
              </a:solidFill>
              <a:latin typeface="Calibri"/>
              <a:ea typeface="Calibri"/>
              <a:cs typeface="Calibri"/>
              <a:sym typeface="Calibri"/>
            </a:endParaRPr>
          </a:p>
          <a:p>
            <a:pPr marL="0" marR="0" lvl="0" indent="0" algn="just" rtl="0">
              <a:spcBef>
                <a:spcPts val="0"/>
              </a:spcBef>
              <a:spcAft>
                <a:spcPts val="0"/>
              </a:spcAft>
              <a:buNone/>
            </a:pPr>
            <a:endParaRPr sz="2300" dirty="0">
              <a:solidFill>
                <a:schemeClr val="tx1"/>
              </a:solidFill>
              <a:latin typeface="Calibri"/>
              <a:ea typeface="Calibri"/>
              <a:cs typeface="Calibri"/>
              <a:sym typeface="Calibri"/>
            </a:endParaRPr>
          </a:p>
          <a:p>
            <a:pPr marL="0" marR="0" lvl="0" indent="0" algn="just" rtl="0">
              <a:spcBef>
                <a:spcPts val="0"/>
              </a:spcBef>
              <a:spcAft>
                <a:spcPts val="0"/>
              </a:spcAft>
              <a:buNone/>
            </a:pPr>
            <a:r>
              <a:rPr lang="en-US" sz="2500" b="1" i="0" dirty="0">
                <a:solidFill>
                  <a:schemeClr val="tx1"/>
                </a:solidFill>
                <a:latin typeface="Calibri"/>
                <a:ea typeface="Calibri"/>
                <a:cs typeface="Calibri"/>
                <a:sym typeface="Calibri"/>
              </a:rPr>
              <a:t>REMOVE</a:t>
            </a:r>
            <a:r>
              <a:rPr lang="en-US" sz="2500" b="1" dirty="0">
                <a:solidFill>
                  <a:schemeClr val="tx1"/>
                </a:solidFill>
                <a:latin typeface="Calibri"/>
                <a:ea typeface="Calibri"/>
                <a:cs typeface="Calibri"/>
                <a:sym typeface="Calibri"/>
              </a:rPr>
              <a:t> - </a:t>
            </a:r>
            <a:r>
              <a:rPr lang="en-US" sz="2300" i="0" dirty="0">
                <a:solidFill>
                  <a:schemeClr val="tx1"/>
                </a:solidFill>
                <a:latin typeface="Calibri"/>
                <a:ea typeface="Calibri"/>
                <a:cs typeface="Calibri"/>
                <a:sym typeface="Calibri"/>
              </a:rPr>
              <a:t>This clause is used to remove properties and elements from nodes and relationships.</a:t>
            </a:r>
            <a:endParaRPr sz="2300" dirty="0">
              <a:solidFill>
                <a:schemeClr val="tx1"/>
              </a:solidFill>
              <a:latin typeface="Calibri"/>
              <a:ea typeface="Calibri"/>
              <a:cs typeface="Calibri"/>
              <a:sym typeface="Calibri"/>
            </a:endParaRPr>
          </a:p>
        </p:txBody>
      </p:sp>
      <p:sp>
        <p:nvSpPr>
          <p:cNvPr id="2" name="object 6">
            <a:extLst>
              <a:ext uri="{FF2B5EF4-FFF2-40B4-BE49-F238E27FC236}">
                <a16:creationId xmlns:a16="http://schemas.microsoft.com/office/drawing/2014/main" id="{046584FC-F428-AB42-5CB6-66F145BAF0A5}"/>
              </a:ext>
            </a:extLst>
          </p:cNvPr>
          <p:cNvSpPr/>
          <p:nvPr/>
        </p:nvSpPr>
        <p:spPr>
          <a:xfrm>
            <a:off x="10929341" y="0"/>
            <a:ext cx="1095592" cy="173736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20"/>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2400" b="1">
                <a:solidFill>
                  <a:srgbClr val="C55A11"/>
                </a:solidFill>
                <a:latin typeface="Calibri"/>
                <a:ea typeface="Calibri"/>
                <a:cs typeface="Calibri"/>
                <a:sym typeface="Calibri"/>
              </a:rPr>
              <a:t>Nodes, Properties, Relationships, Labels</a:t>
            </a:r>
            <a:endParaRPr>
              <a:solidFill>
                <a:schemeClr val="dk1"/>
              </a:solidFill>
            </a:endParaRPr>
          </a:p>
          <a:p>
            <a:pPr marL="0" lvl="0" indent="0" algn="l" rtl="0">
              <a:spcBef>
                <a:spcPts val="0"/>
              </a:spcBef>
              <a:spcAft>
                <a:spcPts val="0"/>
              </a:spcAft>
              <a:buClr>
                <a:schemeClr val="dk1"/>
              </a:buClr>
              <a:buFont typeface="Arial"/>
              <a:buNone/>
            </a:pPr>
            <a:endParaRPr sz="2400" b="1">
              <a:solidFill>
                <a:srgbClr val="C55A11"/>
              </a:solidFill>
              <a:latin typeface="Calibri"/>
              <a:ea typeface="Calibri"/>
              <a:cs typeface="Calibri"/>
              <a:sym typeface="Calibri"/>
            </a:endParaRPr>
          </a:p>
          <a:p>
            <a:pPr marL="0" marR="0" lvl="0" indent="0" algn="l" rtl="0">
              <a:spcBef>
                <a:spcPts val="0"/>
              </a:spcBef>
              <a:spcAft>
                <a:spcPts val="0"/>
              </a:spcAft>
              <a:buNone/>
            </a:pPr>
            <a:endParaRPr sz="2400" b="1">
              <a:solidFill>
                <a:srgbClr val="C55A11"/>
              </a:solidFill>
              <a:latin typeface="Calibri"/>
              <a:ea typeface="Calibri"/>
              <a:cs typeface="Calibri"/>
              <a:sym typeface="Calibri"/>
            </a:endParaRPr>
          </a:p>
        </p:txBody>
      </p:sp>
      <p:cxnSp>
        <p:nvCxnSpPr>
          <p:cNvPr id="548" name="Google Shape;548;p20"/>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550" name="Google Shape;550;p20"/>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Graph Theory, Applications and Combinatorics</a:t>
            </a:r>
            <a:endParaRPr/>
          </a:p>
        </p:txBody>
      </p:sp>
      <p:sp>
        <p:nvSpPr>
          <p:cNvPr id="551" name="Google Shape;551;p20"/>
          <p:cNvSpPr txBox="1"/>
          <p:nvPr/>
        </p:nvSpPr>
        <p:spPr>
          <a:xfrm>
            <a:off x="201233" y="1513221"/>
            <a:ext cx="11191500" cy="5524549"/>
          </a:xfrm>
          <a:prstGeom prst="rect">
            <a:avLst/>
          </a:prstGeom>
          <a:noFill/>
          <a:ln>
            <a:noFill/>
          </a:ln>
        </p:spPr>
        <p:txBody>
          <a:bodyPr spcFirstLastPara="1" wrap="square" lIns="91425" tIns="45700" rIns="91425" bIns="45700" anchor="t" anchorCtr="0">
            <a:spAutoFit/>
          </a:bodyPr>
          <a:lstStyle/>
          <a:p>
            <a:pPr marL="0" lvl="0" indent="0" algn="just" rtl="0">
              <a:spcBef>
                <a:spcPts val="0"/>
              </a:spcBef>
              <a:spcAft>
                <a:spcPts val="0"/>
              </a:spcAft>
              <a:buSzPts val="1100"/>
              <a:buNone/>
            </a:pPr>
            <a:r>
              <a:rPr lang="en-US" sz="2500" b="1" dirty="0">
                <a:solidFill>
                  <a:schemeClr val="tx1"/>
                </a:solidFill>
                <a:latin typeface="Calibri"/>
                <a:ea typeface="Calibri"/>
                <a:cs typeface="Calibri"/>
                <a:sym typeface="Calibri"/>
              </a:rPr>
              <a:t>MATCH - </a:t>
            </a:r>
            <a:r>
              <a:rPr lang="en-US" sz="2100" dirty="0">
                <a:solidFill>
                  <a:schemeClr val="tx1"/>
                </a:solidFill>
                <a:highlight>
                  <a:srgbClr val="FFFFFF"/>
                </a:highlight>
                <a:latin typeface="Calibri"/>
                <a:ea typeface="Calibri"/>
                <a:cs typeface="Calibri"/>
                <a:sym typeface="Calibri"/>
              </a:rPr>
              <a:t>The </a:t>
            </a:r>
            <a:r>
              <a:rPr lang="en-US" sz="2100" dirty="0">
                <a:solidFill>
                  <a:schemeClr val="tx1"/>
                </a:solidFill>
                <a:highlight>
                  <a:srgbClr val="F7FAFC"/>
                </a:highlight>
                <a:latin typeface="Calibri"/>
                <a:ea typeface="Calibri"/>
                <a:cs typeface="Calibri"/>
                <a:sym typeface="Calibri"/>
              </a:rPr>
              <a:t>MATCH</a:t>
            </a:r>
            <a:r>
              <a:rPr lang="en-US" sz="2100" dirty="0">
                <a:solidFill>
                  <a:schemeClr val="tx1"/>
                </a:solidFill>
                <a:highlight>
                  <a:srgbClr val="FFFFFF"/>
                </a:highlight>
                <a:latin typeface="Calibri"/>
                <a:ea typeface="Calibri"/>
                <a:cs typeface="Calibri"/>
                <a:sym typeface="Calibri"/>
              </a:rPr>
              <a:t> keyword searches for an existing node, relationship, label, property, </a:t>
            </a:r>
            <a:endParaRPr sz="2100" dirty="0">
              <a:solidFill>
                <a:schemeClr val="tx1"/>
              </a:solidFill>
              <a:highlight>
                <a:srgbClr val="FFFFFF"/>
              </a:highlight>
              <a:latin typeface="Calibri"/>
              <a:ea typeface="Calibri"/>
              <a:cs typeface="Calibri"/>
              <a:sym typeface="Calibri"/>
            </a:endParaRPr>
          </a:p>
          <a:p>
            <a:pPr marL="0" lvl="0" indent="0" algn="just" rtl="0">
              <a:spcBef>
                <a:spcPts val="0"/>
              </a:spcBef>
              <a:spcAft>
                <a:spcPts val="0"/>
              </a:spcAft>
              <a:buSzPts val="1100"/>
              <a:buNone/>
            </a:pPr>
            <a:r>
              <a:rPr lang="en-US" sz="2100" dirty="0">
                <a:solidFill>
                  <a:schemeClr val="tx1"/>
                </a:solidFill>
                <a:highlight>
                  <a:srgbClr val="FFFFFF"/>
                </a:highlight>
                <a:latin typeface="Calibri"/>
                <a:ea typeface="Calibri"/>
                <a:cs typeface="Calibri"/>
                <a:sym typeface="Calibri"/>
              </a:rPr>
              <a:t>or pattern in the database. If you are familiar with SQL, </a:t>
            </a:r>
            <a:r>
              <a:rPr lang="en-US" sz="2100" b="1" dirty="0">
                <a:solidFill>
                  <a:schemeClr val="tx1"/>
                </a:solidFill>
                <a:highlight>
                  <a:srgbClr val="F7FAFC"/>
                </a:highlight>
                <a:latin typeface="Calibri"/>
                <a:ea typeface="Calibri"/>
                <a:cs typeface="Calibri"/>
                <a:sym typeface="Calibri"/>
              </a:rPr>
              <a:t>MATCH</a:t>
            </a:r>
            <a:r>
              <a:rPr lang="en-US" sz="2100" dirty="0">
                <a:solidFill>
                  <a:schemeClr val="tx1"/>
                </a:solidFill>
                <a:highlight>
                  <a:srgbClr val="FFFFFF"/>
                </a:highlight>
                <a:latin typeface="Calibri"/>
                <a:ea typeface="Calibri"/>
                <a:cs typeface="Calibri"/>
                <a:sym typeface="Calibri"/>
              </a:rPr>
              <a:t> works similar to  </a:t>
            </a:r>
            <a:r>
              <a:rPr lang="en-US" sz="2100" dirty="0">
                <a:solidFill>
                  <a:schemeClr val="tx1"/>
                </a:solidFill>
                <a:highlight>
                  <a:srgbClr val="F7FAFC"/>
                </a:highlight>
                <a:latin typeface="Calibri"/>
                <a:ea typeface="Calibri"/>
                <a:cs typeface="Calibri"/>
                <a:sym typeface="Calibri"/>
              </a:rPr>
              <a:t>SELECT</a:t>
            </a:r>
            <a:r>
              <a:rPr lang="en-US" sz="2100" dirty="0">
                <a:solidFill>
                  <a:schemeClr val="tx1"/>
                </a:solidFill>
                <a:highlight>
                  <a:srgbClr val="FFFFFF"/>
                </a:highlight>
                <a:latin typeface="Calibri"/>
                <a:ea typeface="Calibri"/>
                <a:cs typeface="Calibri"/>
                <a:sym typeface="Calibri"/>
              </a:rPr>
              <a:t> in SQL.</a:t>
            </a:r>
            <a:endParaRPr sz="2100" dirty="0">
              <a:solidFill>
                <a:schemeClr val="tx1"/>
              </a:solidFill>
              <a:highlight>
                <a:srgbClr val="FFFFFF"/>
              </a:highlight>
              <a:latin typeface="Calibri"/>
              <a:ea typeface="Calibri"/>
              <a:cs typeface="Calibri"/>
              <a:sym typeface="Calibri"/>
            </a:endParaRPr>
          </a:p>
          <a:p>
            <a:pPr marL="0" lvl="0" indent="0" algn="just" rtl="0">
              <a:spcBef>
                <a:spcPts val="0"/>
              </a:spcBef>
              <a:spcAft>
                <a:spcPts val="0"/>
              </a:spcAft>
              <a:buSzPts val="1100"/>
              <a:buNone/>
            </a:pPr>
            <a:endParaRPr sz="2100" dirty="0">
              <a:solidFill>
                <a:schemeClr val="tx1"/>
              </a:solidFill>
              <a:highlight>
                <a:srgbClr val="FFFFFF"/>
              </a:highlight>
              <a:latin typeface="Calibri"/>
              <a:ea typeface="Calibri"/>
              <a:cs typeface="Calibri"/>
              <a:sym typeface="Calibri"/>
            </a:endParaRPr>
          </a:p>
          <a:p>
            <a:pPr marL="0" marR="0" lvl="0" indent="0" algn="just" rtl="0">
              <a:spcBef>
                <a:spcPts val="0"/>
              </a:spcBef>
              <a:spcAft>
                <a:spcPts val="0"/>
              </a:spcAft>
              <a:buNone/>
            </a:pPr>
            <a:r>
              <a:rPr lang="en-US" sz="2500" b="1" i="0" dirty="0">
                <a:solidFill>
                  <a:schemeClr val="tx1"/>
                </a:solidFill>
                <a:latin typeface="Calibri"/>
                <a:ea typeface="Calibri"/>
                <a:cs typeface="Calibri"/>
                <a:sym typeface="Calibri"/>
              </a:rPr>
              <a:t>FOREACH</a:t>
            </a:r>
            <a:r>
              <a:rPr lang="en-US" sz="2500" b="1" dirty="0">
                <a:solidFill>
                  <a:schemeClr val="tx1"/>
                </a:solidFill>
                <a:latin typeface="Calibri"/>
                <a:ea typeface="Calibri"/>
                <a:cs typeface="Calibri"/>
                <a:sym typeface="Calibri"/>
              </a:rPr>
              <a:t> - </a:t>
            </a:r>
            <a:r>
              <a:rPr lang="en-US" sz="2300" i="0" dirty="0">
                <a:solidFill>
                  <a:schemeClr val="tx1"/>
                </a:solidFill>
                <a:latin typeface="Calibri"/>
                <a:ea typeface="Calibri"/>
                <a:cs typeface="Calibri"/>
                <a:sym typeface="Calibri"/>
              </a:rPr>
              <a:t>This class is used to update the data within a list.</a:t>
            </a:r>
            <a:endParaRPr sz="2300" i="0" dirty="0">
              <a:solidFill>
                <a:schemeClr val="tx1"/>
              </a:solidFill>
              <a:latin typeface="Calibri"/>
              <a:ea typeface="Calibri"/>
              <a:cs typeface="Calibri"/>
              <a:sym typeface="Calibri"/>
            </a:endParaRPr>
          </a:p>
          <a:p>
            <a:pPr marL="0" marR="0" lvl="0" indent="0" algn="just" rtl="0">
              <a:spcBef>
                <a:spcPts val="0"/>
              </a:spcBef>
              <a:spcAft>
                <a:spcPts val="0"/>
              </a:spcAft>
              <a:buNone/>
            </a:pPr>
            <a:endParaRPr sz="2300" dirty="0">
              <a:solidFill>
                <a:schemeClr val="tx1"/>
              </a:solidFill>
              <a:latin typeface="Calibri"/>
              <a:ea typeface="Calibri"/>
              <a:cs typeface="Calibri"/>
              <a:sym typeface="Calibri"/>
            </a:endParaRPr>
          </a:p>
          <a:p>
            <a:pPr marL="0" marR="0" lvl="0" indent="0" algn="just" rtl="0">
              <a:spcBef>
                <a:spcPts val="0"/>
              </a:spcBef>
              <a:spcAft>
                <a:spcPts val="0"/>
              </a:spcAft>
              <a:buNone/>
            </a:pPr>
            <a:r>
              <a:rPr lang="en-US" sz="2500" b="1" i="0" dirty="0">
                <a:solidFill>
                  <a:schemeClr val="tx1"/>
                </a:solidFill>
                <a:latin typeface="Calibri"/>
                <a:ea typeface="Calibri"/>
                <a:cs typeface="Calibri"/>
                <a:sym typeface="Calibri"/>
              </a:rPr>
              <a:t>RETURN</a:t>
            </a:r>
            <a:r>
              <a:rPr lang="en-US" sz="2500" b="1" dirty="0">
                <a:solidFill>
                  <a:schemeClr val="tx1"/>
                </a:solidFill>
                <a:latin typeface="Calibri"/>
                <a:ea typeface="Calibri"/>
                <a:cs typeface="Calibri"/>
                <a:sym typeface="Calibri"/>
              </a:rPr>
              <a:t> - </a:t>
            </a:r>
            <a:r>
              <a:rPr lang="en-US" sz="2300" i="0" dirty="0">
                <a:solidFill>
                  <a:schemeClr val="tx1"/>
                </a:solidFill>
                <a:latin typeface="Calibri"/>
                <a:ea typeface="Calibri"/>
                <a:cs typeface="Calibri"/>
                <a:sym typeface="Calibri"/>
              </a:rPr>
              <a:t>This clause is used to define what to include in the query result set. </a:t>
            </a:r>
            <a:r>
              <a:rPr lang="en-US" sz="2300" dirty="0">
                <a:solidFill>
                  <a:schemeClr val="tx1"/>
                </a:solidFill>
                <a:highlight>
                  <a:srgbClr val="FFFFFF"/>
                </a:highlight>
                <a:latin typeface="Calibri"/>
                <a:ea typeface="Calibri"/>
                <a:cs typeface="Calibri"/>
                <a:sym typeface="Calibri"/>
              </a:rPr>
              <a:t>You can tell Cypher to return nodes, relationships, node and relationship properties, or patterns in your query results. </a:t>
            </a:r>
            <a:r>
              <a:rPr lang="en-US" sz="2300" b="1" dirty="0">
                <a:solidFill>
                  <a:schemeClr val="tx1"/>
                </a:solidFill>
                <a:highlight>
                  <a:srgbClr val="F7FAFC"/>
                </a:highlight>
                <a:latin typeface="Calibri"/>
                <a:ea typeface="Calibri"/>
                <a:cs typeface="Calibri"/>
                <a:sym typeface="Calibri"/>
              </a:rPr>
              <a:t>RETURN</a:t>
            </a:r>
            <a:r>
              <a:rPr lang="en-US" sz="2300" dirty="0">
                <a:solidFill>
                  <a:schemeClr val="tx1"/>
                </a:solidFill>
                <a:highlight>
                  <a:srgbClr val="FFFFFF"/>
                </a:highlight>
                <a:latin typeface="Calibri"/>
                <a:ea typeface="Calibri"/>
                <a:cs typeface="Calibri"/>
                <a:sym typeface="Calibri"/>
              </a:rPr>
              <a:t> is not required when doing write procedures, but is needed for reads.</a:t>
            </a:r>
            <a:endParaRPr sz="2300" dirty="0">
              <a:solidFill>
                <a:schemeClr val="tx1"/>
              </a:solidFill>
              <a:highlight>
                <a:srgbClr val="FFFFFF"/>
              </a:highlight>
              <a:latin typeface="Calibri"/>
              <a:ea typeface="Calibri"/>
              <a:cs typeface="Calibri"/>
              <a:sym typeface="Calibri"/>
            </a:endParaRPr>
          </a:p>
          <a:p>
            <a:pPr marL="0" marR="0" lvl="0" indent="0" algn="just" rtl="0">
              <a:spcBef>
                <a:spcPts val="0"/>
              </a:spcBef>
              <a:spcAft>
                <a:spcPts val="0"/>
              </a:spcAft>
              <a:buNone/>
            </a:pPr>
            <a:endParaRPr sz="2300" dirty="0">
              <a:solidFill>
                <a:schemeClr val="tx1"/>
              </a:solidFill>
              <a:highlight>
                <a:srgbClr val="FFFFFF"/>
              </a:highlight>
              <a:latin typeface="Calibri"/>
              <a:ea typeface="Calibri"/>
              <a:cs typeface="Calibri"/>
              <a:sym typeface="Calibri"/>
            </a:endParaRPr>
          </a:p>
          <a:p>
            <a:pPr marL="0" marR="0" lvl="0" indent="0" algn="just" rtl="0">
              <a:spcBef>
                <a:spcPts val="0"/>
              </a:spcBef>
              <a:spcAft>
                <a:spcPts val="0"/>
              </a:spcAft>
              <a:buNone/>
            </a:pPr>
            <a:r>
              <a:rPr lang="en-US" sz="2500" b="1" i="0" dirty="0">
                <a:solidFill>
                  <a:schemeClr val="tx1"/>
                </a:solidFill>
                <a:latin typeface="Calibri"/>
                <a:ea typeface="Calibri"/>
                <a:cs typeface="Calibri"/>
                <a:sym typeface="Calibri"/>
              </a:rPr>
              <a:t>ORDER BY</a:t>
            </a:r>
            <a:r>
              <a:rPr lang="en-US" sz="2500" b="1" dirty="0">
                <a:solidFill>
                  <a:schemeClr val="tx1"/>
                </a:solidFill>
                <a:latin typeface="Calibri"/>
                <a:ea typeface="Calibri"/>
                <a:cs typeface="Calibri"/>
                <a:sym typeface="Calibri"/>
              </a:rPr>
              <a:t> - </a:t>
            </a:r>
            <a:r>
              <a:rPr lang="en-US" sz="2300" i="0" dirty="0">
                <a:solidFill>
                  <a:schemeClr val="tx1"/>
                </a:solidFill>
                <a:latin typeface="Calibri"/>
                <a:ea typeface="Calibri"/>
                <a:cs typeface="Calibri"/>
                <a:sym typeface="Calibri"/>
              </a:rPr>
              <a:t>This clause is used to arrange the output of a query in order. It is used along with the clauses </a:t>
            </a:r>
            <a:r>
              <a:rPr lang="en-US" sz="2300" b="1" i="0" dirty="0">
                <a:solidFill>
                  <a:schemeClr val="tx1"/>
                </a:solidFill>
                <a:latin typeface="Calibri"/>
                <a:ea typeface="Calibri"/>
                <a:cs typeface="Calibri"/>
                <a:sym typeface="Calibri"/>
              </a:rPr>
              <a:t>RETURN</a:t>
            </a:r>
            <a:r>
              <a:rPr lang="en-US" sz="2300" i="0" dirty="0">
                <a:solidFill>
                  <a:schemeClr val="tx1"/>
                </a:solidFill>
                <a:latin typeface="Calibri"/>
                <a:ea typeface="Calibri"/>
                <a:cs typeface="Calibri"/>
                <a:sym typeface="Calibri"/>
              </a:rPr>
              <a:t> or </a:t>
            </a:r>
            <a:r>
              <a:rPr lang="en-US" sz="2300" b="1" i="0" dirty="0">
                <a:solidFill>
                  <a:schemeClr val="tx1"/>
                </a:solidFill>
                <a:latin typeface="Calibri"/>
                <a:ea typeface="Calibri"/>
                <a:cs typeface="Calibri"/>
                <a:sym typeface="Calibri"/>
              </a:rPr>
              <a:t>WITH</a:t>
            </a:r>
            <a:r>
              <a:rPr lang="en-US" sz="2300" i="0" dirty="0">
                <a:solidFill>
                  <a:schemeClr val="tx1"/>
                </a:solidFill>
                <a:latin typeface="Calibri"/>
                <a:ea typeface="Calibri"/>
                <a:cs typeface="Calibri"/>
                <a:sym typeface="Calibri"/>
              </a:rPr>
              <a:t>.</a:t>
            </a:r>
            <a:endParaRPr sz="2300" i="0" dirty="0">
              <a:solidFill>
                <a:schemeClr val="tx1"/>
              </a:solidFill>
              <a:latin typeface="Calibri"/>
              <a:ea typeface="Calibri"/>
              <a:cs typeface="Calibri"/>
              <a:sym typeface="Calibri"/>
            </a:endParaRPr>
          </a:p>
          <a:p>
            <a:pPr marL="0" marR="0" lvl="0" indent="0" algn="just" rtl="0">
              <a:spcBef>
                <a:spcPts val="0"/>
              </a:spcBef>
              <a:spcAft>
                <a:spcPts val="0"/>
              </a:spcAft>
              <a:buNone/>
            </a:pPr>
            <a:endParaRPr sz="2300" dirty="0">
              <a:solidFill>
                <a:schemeClr val="tx1"/>
              </a:solidFill>
              <a:latin typeface="Calibri"/>
              <a:ea typeface="Calibri"/>
              <a:cs typeface="Calibri"/>
              <a:sym typeface="Calibri"/>
            </a:endParaRPr>
          </a:p>
          <a:p>
            <a:pPr marL="0" marR="0" lvl="0" indent="0" algn="just" rtl="0">
              <a:spcBef>
                <a:spcPts val="0"/>
              </a:spcBef>
              <a:spcAft>
                <a:spcPts val="0"/>
              </a:spcAft>
              <a:buNone/>
            </a:pPr>
            <a:r>
              <a:rPr lang="en-US" sz="2500" b="1" i="0" dirty="0">
                <a:solidFill>
                  <a:schemeClr val="tx1"/>
                </a:solidFill>
                <a:latin typeface="Calibri"/>
                <a:ea typeface="Calibri"/>
                <a:cs typeface="Calibri"/>
                <a:sym typeface="Calibri"/>
              </a:rPr>
              <a:t>LIMIT</a:t>
            </a:r>
            <a:r>
              <a:rPr lang="en-US" sz="2500" b="1" dirty="0">
                <a:solidFill>
                  <a:schemeClr val="tx1"/>
                </a:solidFill>
                <a:latin typeface="Calibri"/>
                <a:ea typeface="Calibri"/>
                <a:cs typeface="Calibri"/>
                <a:sym typeface="Calibri"/>
              </a:rPr>
              <a:t> - </a:t>
            </a:r>
            <a:r>
              <a:rPr lang="en-US" sz="2300" i="0" dirty="0">
                <a:solidFill>
                  <a:schemeClr val="tx1"/>
                </a:solidFill>
                <a:latin typeface="Calibri"/>
                <a:ea typeface="Calibri"/>
                <a:cs typeface="Calibri"/>
                <a:sym typeface="Calibri"/>
              </a:rPr>
              <a:t>This clause is used to limit the rows in the result to a specific value.</a:t>
            </a:r>
            <a:endParaRPr sz="2300" dirty="0">
              <a:solidFill>
                <a:schemeClr val="tx1"/>
              </a:solidFill>
              <a:latin typeface="Calibri"/>
              <a:ea typeface="Calibri"/>
              <a:cs typeface="Calibri"/>
              <a:sym typeface="Calibri"/>
            </a:endParaRPr>
          </a:p>
          <a:p>
            <a:pPr marL="0" marR="0" lvl="0" indent="0" algn="just" rtl="0">
              <a:spcBef>
                <a:spcPts val="0"/>
              </a:spcBef>
              <a:spcAft>
                <a:spcPts val="0"/>
              </a:spcAft>
              <a:buNone/>
            </a:pPr>
            <a:r>
              <a:rPr lang="en-US" sz="2500" b="1" i="0" dirty="0">
                <a:solidFill>
                  <a:schemeClr val="tx1"/>
                </a:solidFill>
                <a:latin typeface="Calibri"/>
                <a:ea typeface="Calibri"/>
                <a:cs typeface="Calibri"/>
                <a:sym typeface="Calibri"/>
              </a:rPr>
              <a:t>SKIP</a:t>
            </a:r>
            <a:r>
              <a:rPr lang="en-US" sz="2500" b="1" dirty="0">
                <a:solidFill>
                  <a:schemeClr val="tx1"/>
                </a:solidFill>
                <a:latin typeface="Calibri"/>
                <a:ea typeface="Calibri"/>
                <a:cs typeface="Calibri"/>
                <a:sym typeface="Calibri"/>
              </a:rPr>
              <a:t> - </a:t>
            </a:r>
            <a:r>
              <a:rPr lang="en-US" sz="2300" i="0" dirty="0">
                <a:solidFill>
                  <a:schemeClr val="tx1"/>
                </a:solidFill>
                <a:latin typeface="Calibri"/>
                <a:ea typeface="Calibri"/>
                <a:cs typeface="Calibri"/>
                <a:sym typeface="Calibri"/>
              </a:rPr>
              <a:t>This clause is used to define from which row to start including the rows in the output.</a:t>
            </a:r>
            <a:endParaRPr sz="2300" dirty="0">
              <a:solidFill>
                <a:schemeClr val="tx1"/>
              </a:solidFill>
              <a:latin typeface="Calibri"/>
              <a:ea typeface="Calibri"/>
              <a:cs typeface="Calibri"/>
              <a:sym typeface="Calibri"/>
            </a:endParaRPr>
          </a:p>
        </p:txBody>
      </p:sp>
      <p:sp>
        <p:nvSpPr>
          <p:cNvPr id="2" name="object 6">
            <a:extLst>
              <a:ext uri="{FF2B5EF4-FFF2-40B4-BE49-F238E27FC236}">
                <a16:creationId xmlns:a16="http://schemas.microsoft.com/office/drawing/2014/main" id="{62D09997-F8C1-8CD1-6EF3-470C7A404A74}"/>
              </a:ext>
            </a:extLst>
          </p:cNvPr>
          <p:cNvSpPr/>
          <p:nvPr/>
        </p:nvSpPr>
        <p:spPr>
          <a:xfrm>
            <a:off x="10929341" y="0"/>
            <a:ext cx="1095592" cy="173736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g2860a42dfff_0_20"/>
          <p:cNvSpPr/>
          <p:nvPr/>
        </p:nvSpPr>
        <p:spPr>
          <a:xfrm>
            <a:off x="453799" y="651900"/>
            <a:ext cx="9008700" cy="461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400" b="1">
                <a:solidFill>
                  <a:srgbClr val="C55A11"/>
                </a:solidFill>
                <a:latin typeface="Calibri"/>
                <a:ea typeface="Calibri"/>
                <a:cs typeface="Calibri"/>
                <a:sym typeface="Calibri"/>
              </a:rPr>
              <a:t>Nodes, Properties, Relationships, Labels</a:t>
            </a:r>
            <a:endParaRPr>
              <a:solidFill>
                <a:schemeClr val="dk1"/>
              </a:solidFill>
            </a:endParaRPr>
          </a:p>
          <a:p>
            <a:pPr marL="0" marR="0" lvl="0" indent="0" algn="l" rtl="0">
              <a:spcBef>
                <a:spcPts val="0"/>
              </a:spcBef>
              <a:spcAft>
                <a:spcPts val="0"/>
              </a:spcAft>
              <a:buNone/>
            </a:pPr>
            <a:endParaRPr sz="2400" b="1">
              <a:solidFill>
                <a:srgbClr val="C55A11"/>
              </a:solidFill>
              <a:latin typeface="Calibri"/>
              <a:ea typeface="Calibri"/>
              <a:cs typeface="Calibri"/>
              <a:sym typeface="Calibri"/>
            </a:endParaRPr>
          </a:p>
        </p:txBody>
      </p:sp>
      <p:cxnSp>
        <p:nvCxnSpPr>
          <p:cNvPr id="628" name="Google Shape;628;g2860a42dfff_0_20"/>
          <p:cNvCxnSpPr/>
          <p:nvPr/>
        </p:nvCxnSpPr>
        <p:spPr>
          <a:xfrm>
            <a:off x="-8308" y="1316458"/>
            <a:ext cx="8300100" cy="0"/>
          </a:xfrm>
          <a:prstGeom prst="straightConnector1">
            <a:avLst/>
          </a:prstGeom>
          <a:noFill/>
          <a:ln w="38100" cap="flat" cmpd="sng">
            <a:solidFill>
              <a:srgbClr val="C55A11"/>
            </a:solidFill>
            <a:prstDash val="solid"/>
            <a:miter lim="800000"/>
            <a:headEnd type="none" w="sm" len="sm"/>
            <a:tailEnd type="none" w="sm" len="sm"/>
          </a:ln>
        </p:spPr>
      </p:cxnSp>
      <p:pic>
        <p:nvPicPr>
          <p:cNvPr id="629" name="Google Shape;629;g2860a42dfff_0_20" descr="A close up of a logo&#10;&#10;Description automatically generated"/>
          <p:cNvPicPr preferRelativeResize="0"/>
          <p:nvPr/>
        </p:nvPicPr>
        <p:blipFill rotWithShape="1">
          <a:blip r:embed="rId3">
            <a:alphaModFix/>
          </a:blip>
          <a:srcRect/>
          <a:stretch/>
        </p:blipFill>
        <p:spPr>
          <a:xfrm>
            <a:off x="10659519" y="469890"/>
            <a:ext cx="933598" cy="1398963"/>
          </a:xfrm>
          <a:prstGeom prst="rect">
            <a:avLst/>
          </a:prstGeom>
          <a:noFill/>
          <a:ln>
            <a:noFill/>
          </a:ln>
        </p:spPr>
      </p:pic>
      <p:sp>
        <p:nvSpPr>
          <p:cNvPr id="630" name="Google Shape;630;g2860a42dfff_0_20"/>
          <p:cNvSpPr/>
          <p:nvPr/>
        </p:nvSpPr>
        <p:spPr>
          <a:xfrm>
            <a:off x="453811" y="252240"/>
            <a:ext cx="74973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Graph Theory, Applications and Combinatorics</a:t>
            </a:r>
            <a:endParaRPr/>
          </a:p>
        </p:txBody>
      </p:sp>
      <p:pic>
        <p:nvPicPr>
          <p:cNvPr id="631" name="Google Shape;631;g2860a42dfff_0_20"/>
          <p:cNvPicPr preferRelativeResize="0"/>
          <p:nvPr/>
        </p:nvPicPr>
        <p:blipFill>
          <a:blip r:embed="rId4">
            <a:alphaModFix/>
          </a:blip>
          <a:stretch>
            <a:fillRect/>
          </a:stretch>
        </p:blipFill>
        <p:spPr>
          <a:xfrm>
            <a:off x="335375" y="1963125"/>
            <a:ext cx="8848725" cy="43243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g2860a42dfff_0_37"/>
          <p:cNvSpPr/>
          <p:nvPr/>
        </p:nvSpPr>
        <p:spPr>
          <a:xfrm>
            <a:off x="371880" y="651898"/>
            <a:ext cx="7999800" cy="461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Font typeface="Arial"/>
              <a:buNone/>
            </a:pPr>
            <a:r>
              <a:rPr lang="en-US" sz="2400" b="1">
                <a:solidFill>
                  <a:srgbClr val="C55A11"/>
                </a:solidFill>
                <a:latin typeface="Calibri"/>
                <a:ea typeface="Calibri"/>
                <a:cs typeface="Calibri"/>
                <a:sym typeface="Calibri"/>
              </a:rPr>
              <a:t>Nodes, Properties, Relationships, Labels</a:t>
            </a:r>
            <a:endParaRPr>
              <a:solidFill>
                <a:schemeClr val="dk1"/>
              </a:solidFill>
            </a:endParaRPr>
          </a:p>
          <a:p>
            <a:pPr marL="0" lvl="0" indent="0" algn="l" rtl="0">
              <a:spcBef>
                <a:spcPts val="0"/>
              </a:spcBef>
              <a:spcAft>
                <a:spcPts val="0"/>
              </a:spcAft>
              <a:buNone/>
            </a:pPr>
            <a:endParaRPr sz="2400" b="1">
              <a:solidFill>
                <a:srgbClr val="C55A11"/>
              </a:solidFill>
              <a:latin typeface="Calibri"/>
              <a:ea typeface="Calibri"/>
              <a:cs typeface="Calibri"/>
              <a:sym typeface="Calibri"/>
            </a:endParaRPr>
          </a:p>
          <a:p>
            <a:pPr marL="0" marR="0" lvl="0" indent="0" algn="l" rtl="0">
              <a:spcBef>
                <a:spcPts val="0"/>
              </a:spcBef>
              <a:spcAft>
                <a:spcPts val="0"/>
              </a:spcAft>
              <a:buSzPts val="1100"/>
              <a:buNone/>
            </a:pPr>
            <a:r>
              <a:rPr lang="en-US" sz="2000">
                <a:solidFill>
                  <a:srgbClr val="2F5496"/>
                </a:solidFill>
                <a:highlight>
                  <a:srgbClr val="FFFFFE"/>
                </a:highlight>
                <a:latin typeface="Calibri"/>
                <a:ea typeface="Calibri"/>
                <a:cs typeface="Calibri"/>
                <a:sym typeface="Calibri"/>
              </a:rPr>
              <a:t>Let’s look at a sample movies dataset and make some queries on the same.</a:t>
            </a:r>
            <a:endParaRPr sz="1100">
              <a:solidFill>
                <a:srgbClr val="859900"/>
              </a:solidFill>
              <a:highlight>
                <a:srgbClr val="FFFFFE"/>
              </a:highlight>
            </a:endParaRPr>
          </a:p>
          <a:p>
            <a:pPr marL="0" marR="0" lvl="0" indent="0" algn="l" rtl="0">
              <a:spcBef>
                <a:spcPts val="0"/>
              </a:spcBef>
              <a:spcAft>
                <a:spcPts val="0"/>
              </a:spcAft>
              <a:buSzPts val="1100"/>
              <a:buNone/>
            </a:pPr>
            <a:endParaRPr sz="1100">
              <a:solidFill>
                <a:srgbClr val="859900"/>
              </a:solidFill>
              <a:highlight>
                <a:srgbClr val="FFFFFE"/>
              </a:highlight>
            </a:endParaRPr>
          </a:p>
          <a:p>
            <a:pPr marL="0" marR="0" lvl="0" indent="0" algn="l" rtl="0">
              <a:spcBef>
                <a:spcPts val="0"/>
              </a:spcBef>
              <a:spcAft>
                <a:spcPts val="0"/>
              </a:spcAft>
              <a:buSzPts val="1100"/>
              <a:buNone/>
            </a:pPr>
            <a:r>
              <a:rPr lang="en-US" sz="1500" b="1">
                <a:solidFill>
                  <a:srgbClr val="2F5496"/>
                </a:solidFill>
                <a:highlight>
                  <a:srgbClr val="FFFFFE"/>
                </a:highlight>
              </a:rPr>
              <a:t>CQL CREATE Command</a:t>
            </a:r>
            <a:endParaRPr sz="1500" b="1">
              <a:solidFill>
                <a:srgbClr val="2F5496"/>
              </a:solidFill>
              <a:highlight>
                <a:srgbClr val="FFFFFE"/>
              </a:highlight>
            </a:endParaRPr>
          </a:p>
          <a:p>
            <a:pPr marL="0" marR="0" lvl="0" indent="0" algn="l" rtl="0">
              <a:spcBef>
                <a:spcPts val="0"/>
              </a:spcBef>
              <a:spcAft>
                <a:spcPts val="0"/>
              </a:spcAft>
              <a:buSzPts val="1100"/>
              <a:buNone/>
            </a:pPr>
            <a:endParaRPr sz="1100">
              <a:solidFill>
                <a:srgbClr val="859900"/>
              </a:solidFill>
              <a:highlight>
                <a:srgbClr val="FFFFFE"/>
              </a:highlight>
            </a:endParaRPr>
          </a:p>
          <a:p>
            <a:pPr marL="0" marR="0" lvl="0" indent="0" algn="l" rtl="0">
              <a:spcBef>
                <a:spcPts val="0"/>
              </a:spcBef>
              <a:spcAft>
                <a:spcPts val="0"/>
              </a:spcAft>
              <a:buClr>
                <a:schemeClr val="dk1"/>
              </a:buClr>
              <a:buSzPts val="1100"/>
              <a:buFont typeface="Arial"/>
              <a:buNone/>
            </a:pPr>
            <a:r>
              <a:rPr lang="en-US" sz="1500">
                <a:solidFill>
                  <a:srgbClr val="859900"/>
                </a:solidFill>
                <a:highlight>
                  <a:srgbClr val="FFFFFE"/>
                </a:highlight>
              </a:rPr>
              <a:t>CREATE</a:t>
            </a:r>
            <a:r>
              <a:rPr lang="en-US" sz="1500">
                <a:solidFill>
                  <a:srgbClr val="333333"/>
                </a:solidFill>
                <a:highlight>
                  <a:srgbClr val="FFFFFE"/>
                </a:highlight>
              </a:rPr>
              <a:t> </a:t>
            </a:r>
            <a:r>
              <a:rPr lang="en-US" sz="1500">
                <a:solidFill>
                  <a:srgbClr val="586E75"/>
                </a:solidFill>
                <a:highlight>
                  <a:srgbClr val="FFFFFE"/>
                </a:highlight>
              </a:rPr>
              <a:t>(</a:t>
            </a:r>
            <a:r>
              <a:rPr lang="en-US" sz="1500">
                <a:solidFill>
                  <a:srgbClr val="333333"/>
                </a:solidFill>
                <a:highlight>
                  <a:srgbClr val="FFFFFE"/>
                </a:highlight>
              </a:rPr>
              <a:t>TheMatrix</a:t>
            </a:r>
            <a:r>
              <a:rPr lang="en-US" sz="1500">
                <a:solidFill>
                  <a:srgbClr val="586E75"/>
                </a:solidFill>
                <a:highlight>
                  <a:srgbClr val="FFFFFE"/>
                </a:highlight>
              </a:rPr>
              <a:t>:</a:t>
            </a:r>
            <a:r>
              <a:rPr lang="en-US" sz="1500">
                <a:solidFill>
                  <a:srgbClr val="333333"/>
                </a:solidFill>
                <a:highlight>
                  <a:srgbClr val="FFFFFE"/>
                </a:highlight>
              </a:rPr>
              <a:t>Movie </a:t>
            </a:r>
            <a:r>
              <a:rPr lang="en-US" sz="1500">
                <a:solidFill>
                  <a:srgbClr val="586E75"/>
                </a:solidFill>
                <a:highlight>
                  <a:srgbClr val="FFFFFE"/>
                </a:highlight>
              </a:rPr>
              <a:t>{</a:t>
            </a:r>
            <a:r>
              <a:rPr lang="en-US" sz="1500">
                <a:solidFill>
                  <a:srgbClr val="333333"/>
                </a:solidFill>
                <a:highlight>
                  <a:srgbClr val="FFFFFE"/>
                </a:highlight>
              </a:rPr>
              <a:t>title</a:t>
            </a:r>
            <a:r>
              <a:rPr lang="en-US" sz="1500">
                <a:solidFill>
                  <a:srgbClr val="586E75"/>
                </a:solidFill>
                <a:highlight>
                  <a:srgbClr val="FFFFFE"/>
                </a:highlight>
              </a:rPr>
              <a:t>:</a:t>
            </a:r>
            <a:r>
              <a:rPr lang="en-US" sz="1500">
                <a:solidFill>
                  <a:srgbClr val="B58900"/>
                </a:solidFill>
                <a:highlight>
                  <a:srgbClr val="FFFFFE"/>
                </a:highlight>
              </a:rPr>
              <a:t>'The Matrix'</a:t>
            </a:r>
            <a:r>
              <a:rPr lang="en-US" sz="1500">
                <a:solidFill>
                  <a:srgbClr val="586E75"/>
                </a:solidFill>
                <a:highlight>
                  <a:srgbClr val="FFFFFE"/>
                </a:highlight>
              </a:rPr>
              <a:t>,</a:t>
            </a:r>
            <a:r>
              <a:rPr lang="en-US" sz="1500">
                <a:solidFill>
                  <a:srgbClr val="333333"/>
                </a:solidFill>
                <a:highlight>
                  <a:srgbClr val="FFFFFE"/>
                </a:highlight>
              </a:rPr>
              <a:t> released</a:t>
            </a:r>
            <a:r>
              <a:rPr lang="en-US" sz="1500">
                <a:solidFill>
                  <a:srgbClr val="586E75"/>
                </a:solidFill>
                <a:highlight>
                  <a:srgbClr val="FFFFFE"/>
                </a:highlight>
              </a:rPr>
              <a:t>:</a:t>
            </a:r>
            <a:r>
              <a:rPr lang="en-US" sz="1500">
                <a:solidFill>
                  <a:srgbClr val="2AA198"/>
                </a:solidFill>
                <a:highlight>
                  <a:srgbClr val="FFFFFE"/>
                </a:highlight>
              </a:rPr>
              <a:t>1999</a:t>
            </a:r>
            <a:r>
              <a:rPr lang="en-US" sz="1500">
                <a:solidFill>
                  <a:srgbClr val="586E75"/>
                </a:solidFill>
                <a:highlight>
                  <a:srgbClr val="FFFFFE"/>
                </a:highlight>
              </a:rPr>
              <a:t>,</a:t>
            </a:r>
            <a:r>
              <a:rPr lang="en-US" sz="1500">
                <a:solidFill>
                  <a:srgbClr val="333333"/>
                </a:solidFill>
                <a:highlight>
                  <a:srgbClr val="FFFFFE"/>
                </a:highlight>
              </a:rPr>
              <a:t> tagline</a:t>
            </a:r>
            <a:r>
              <a:rPr lang="en-US" sz="1500">
                <a:solidFill>
                  <a:srgbClr val="586E75"/>
                </a:solidFill>
                <a:highlight>
                  <a:srgbClr val="FFFFFE"/>
                </a:highlight>
              </a:rPr>
              <a:t>:</a:t>
            </a:r>
            <a:r>
              <a:rPr lang="en-US" sz="1500">
                <a:solidFill>
                  <a:srgbClr val="B58900"/>
                </a:solidFill>
                <a:highlight>
                  <a:srgbClr val="FFFFFE"/>
                </a:highlight>
              </a:rPr>
              <a:t>'Welcome to the Real World'</a:t>
            </a:r>
            <a:r>
              <a:rPr lang="en-US" sz="1500">
                <a:solidFill>
                  <a:srgbClr val="586E75"/>
                </a:solidFill>
                <a:highlight>
                  <a:srgbClr val="FFFFFE"/>
                </a:highlight>
              </a:rPr>
              <a:t>})</a:t>
            </a:r>
            <a:endParaRPr sz="1500">
              <a:solidFill>
                <a:srgbClr val="586E75"/>
              </a:solidFill>
              <a:highlight>
                <a:srgbClr val="FFFFFE"/>
              </a:highlight>
            </a:endParaRPr>
          </a:p>
          <a:p>
            <a:pPr marL="0" marR="0" lvl="0" indent="0" algn="l" rtl="0">
              <a:spcBef>
                <a:spcPts val="0"/>
              </a:spcBef>
              <a:spcAft>
                <a:spcPts val="0"/>
              </a:spcAft>
              <a:buClr>
                <a:schemeClr val="dk1"/>
              </a:buClr>
              <a:buSzPts val="1100"/>
              <a:buFont typeface="Arial"/>
              <a:buNone/>
            </a:pPr>
            <a:r>
              <a:rPr lang="en-US" sz="1500">
                <a:solidFill>
                  <a:srgbClr val="859900"/>
                </a:solidFill>
                <a:highlight>
                  <a:srgbClr val="FFFFFE"/>
                </a:highlight>
              </a:rPr>
              <a:t>CREATE</a:t>
            </a:r>
            <a:r>
              <a:rPr lang="en-US" sz="1500">
                <a:solidFill>
                  <a:srgbClr val="333333"/>
                </a:solidFill>
                <a:highlight>
                  <a:srgbClr val="FFFFFE"/>
                </a:highlight>
              </a:rPr>
              <a:t> </a:t>
            </a:r>
            <a:r>
              <a:rPr lang="en-US" sz="1500">
                <a:solidFill>
                  <a:srgbClr val="586E75"/>
                </a:solidFill>
                <a:highlight>
                  <a:srgbClr val="FFFFFE"/>
                </a:highlight>
              </a:rPr>
              <a:t>(</a:t>
            </a:r>
            <a:r>
              <a:rPr lang="en-US" sz="1500">
                <a:solidFill>
                  <a:srgbClr val="333333"/>
                </a:solidFill>
                <a:highlight>
                  <a:srgbClr val="FFFFFE"/>
                </a:highlight>
              </a:rPr>
              <a:t>Keanu</a:t>
            </a:r>
            <a:r>
              <a:rPr lang="en-US" sz="1500">
                <a:solidFill>
                  <a:srgbClr val="586E75"/>
                </a:solidFill>
                <a:highlight>
                  <a:srgbClr val="FFFFFE"/>
                </a:highlight>
              </a:rPr>
              <a:t>:</a:t>
            </a:r>
            <a:r>
              <a:rPr lang="en-US" sz="1500">
                <a:solidFill>
                  <a:srgbClr val="333333"/>
                </a:solidFill>
                <a:highlight>
                  <a:srgbClr val="FFFFFE"/>
                </a:highlight>
              </a:rPr>
              <a:t>Person </a:t>
            </a:r>
            <a:r>
              <a:rPr lang="en-US" sz="1500">
                <a:solidFill>
                  <a:srgbClr val="586E75"/>
                </a:solidFill>
                <a:highlight>
                  <a:srgbClr val="FFFFFE"/>
                </a:highlight>
              </a:rPr>
              <a:t>{</a:t>
            </a:r>
            <a:r>
              <a:rPr lang="en-US" sz="1500">
                <a:solidFill>
                  <a:srgbClr val="859900"/>
                </a:solidFill>
                <a:highlight>
                  <a:srgbClr val="FFFFFE"/>
                </a:highlight>
              </a:rPr>
              <a:t>name</a:t>
            </a:r>
            <a:r>
              <a:rPr lang="en-US" sz="1500">
                <a:solidFill>
                  <a:srgbClr val="586E75"/>
                </a:solidFill>
                <a:highlight>
                  <a:srgbClr val="FFFFFE"/>
                </a:highlight>
              </a:rPr>
              <a:t>:</a:t>
            </a:r>
            <a:r>
              <a:rPr lang="en-US" sz="1500">
                <a:solidFill>
                  <a:srgbClr val="B58900"/>
                </a:solidFill>
                <a:highlight>
                  <a:srgbClr val="FFFFFE"/>
                </a:highlight>
              </a:rPr>
              <a:t>'Keanu Reeves'</a:t>
            </a:r>
            <a:r>
              <a:rPr lang="en-US" sz="1500">
                <a:solidFill>
                  <a:srgbClr val="586E75"/>
                </a:solidFill>
                <a:highlight>
                  <a:srgbClr val="FFFFFE"/>
                </a:highlight>
              </a:rPr>
              <a:t>,</a:t>
            </a:r>
            <a:r>
              <a:rPr lang="en-US" sz="1500">
                <a:solidFill>
                  <a:srgbClr val="333333"/>
                </a:solidFill>
                <a:highlight>
                  <a:srgbClr val="FFFFFE"/>
                </a:highlight>
              </a:rPr>
              <a:t> born</a:t>
            </a:r>
            <a:r>
              <a:rPr lang="en-US" sz="1500">
                <a:solidFill>
                  <a:srgbClr val="586E75"/>
                </a:solidFill>
                <a:highlight>
                  <a:srgbClr val="FFFFFE"/>
                </a:highlight>
              </a:rPr>
              <a:t>:</a:t>
            </a:r>
            <a:r>
              <a:rPr lang="en-US" sz="1500">
                <a:solidFill>
                  <a:srgbClr val="2AA198"/>
                </a:solidFill>
                <a:highlight>
                  <a:srgbClr val="FFFFFE"/>
                </a:highlight>
              </a:rPr>
              <a:t>1964</a:t>
            </a:r>
            <a:r>
              <a:rPr lang="en-US" sz="1500">
                <a:solidFill>
                  <a:srgbClr val="586E75"/>
                </a:solidFill>
                <a:highlight>
                  <a:srgbClr val="FFFFFE"/>
                </a:highlight>
              </a:rPr>
              <a:t>})</a:t>
            </a:r>
            <a:endParaRPr sz="1500">
              <a:solidFill>
                <a:srgbClr val="586E75"/>
              </a:solidFill>
              <a:highlight>
                <a:srgbClr val="FFFFFE"/>
              </a:highlight>
            </a:endParaRPr>
          </a:p>
          <a:p>
            <a:pPr marL="0" marR="0" lvl="0" indent="0" algn="l" rtl="0">
              <a:spcBef>
                <a:spcPts val="0"/>
              </a:spcBef>
              <a:spcAft>
                <a:spcPts val="0"/>
              </a:spcAft>
              <a:buClr>
                <a:schemeClr val="dk1"/>
              </a:buClr>
              <a:buSzPts val="1100"/>
              <a:buFont typeface="Arial"/>
              <a:buNone/>
            </a:pPr>
            <a:r>
              <a:rPr lang="en-US" sz="1500">
                <a:solidFill>
                  <a:srgbClr val="859900"/>
                </a:solidFill>
                <a:highlight>
                  <a:srgbClr val="FFFFFE"/>
                </a:highlight>
              </a:rPr>
              <a:t>CREATE</a:t>
            </a:r>
            <a:r>
              <a:rPr lang="en-US" sz="1500">
                <a:solidFill>
                  <a:srgbClr val="333333"/>
                </a:solidFill>
                <a:highlight>
                  <a:srgbClr val="FFFFFE"/>
                </a:highlight>
              </a:rPr>
              <a:t> </a:t>
            </a:r>
            <a:r>
              <a:rPr lang="en-US" sz="1500">
                <a:solidFill>
                  <a:srgbClr val="586E75"/>
                </a:solidFill>
                <a:highlight>
                  <a:srgbClr val="FFFFFE"/>
                </a:highlight>
              </a:rPr>
              <a:t>(</a:t>
            </a:r>
            <a:r>
              <a:rPr lang="en-US" sz="1500">
                <a:solidFill>
                  <a:srgbClr val="333333"/>
                </a:solidFill>
                <a:highlight>
                  <a:srgbClr val="FFFFFE"/>
                </a:highlight>
              </a:rPr>
              <a:t>Carrie</a:t>
            </a:r>
            <a:r>
              <a:rPr lang="en-US" sz="1500">
                <a:solidFill>
                  <a:srgbClr val="586E75"/>
                </a:solidFill>
                <a:highlight>
                  <a:srgbClr val="FFFFFE"/>
                </a:highlight>
              </a:rPr>
              <a:t>:</a:t>
            </a:r>
            <a:r>
              <a:rPr lang="en-US" sz="1500">
                <a:solidFill>
                  <a:srgbClr val="333333"/>
                </a:solidFill>
                <a:highlight>
                  <a:srgbClr val="FFFFFE"/>
                </a:highlight>
              </a:rPr>
              <a:t>Person </a:t>
            </a:r>
            <a:r>
              <a:rPr lang="en-US" sz="1500">
                <a:solidFill>
                  <a:srgbClr val="586E75"/>
                </a:solidFill>
                <a:highlight>
                  <a:srgbClr val="FFFFFE"/>
                </a:highlight>
              </a:rPr>
              <a:t>{</a:t>
            </a:r>
            <a:r>
              <a:rPr lang="en-US" sz="1500">
                <a:solidFill>
                  <a:srgbClr val="859900"/>
                </a:solidFill>
                <a:highlight>
                  <a:srgbClr val="FFFFFE"/>
                </a:highlight>
              </a:rPr>
              <a:t>name</a:t>
            </a:r>
            <a:r>
              <a:rPr lang="en-US" sz="1500">
                <a:solidFill>
                  <a:srgbClr val="586E75"/>
                </a:solidFill>
                <a:highlight>
                  <a:srgbClr val="FFFFFE"/>
                </a:highlight>
              </a:rPr>
              <a:t>:</a:t>
            </a:r>
            <a:r>
              <a:rPr lang="en-US" sz="1500">
                <a:solidFill>
                  <a:srgbClr val="B58900"/>
                </a:solidFill>
                <a:highlight>
                  <a:srgbClr val="FFFFFE"/>
                </a:highlight>
              </a:rPr>
              <a:t>'Carrie-Anne Moss'</a:t>
            </a:r>
            <a:r>
              <a:rPr lang="en-US" sz="1500">
                <a:solidFill>
                  <a:srgbClr val="586E75"/>
                </a:solidFill>
                <a:highlight>
                  <a:srgbClr val="FFFFFE"/>
                </a:highlight>
              </a:rPr>
              <a:t>,</a:t>
            </a:r>
            <a:r>
              <a:rPr lang="en-US" sz="1500">
                <a:solidFill>
                  <a:srgbClr val="333333"/>
                </a:solidFill>
                <a:highlight>
                  <a:srgbClr val="FFFFFE"/>
                </a:highlight>
              </a:rPr>
              <a:t> born</a:t>
            </a:r>
            <a:r>
              <a:rPr lang="en-US" sz="1500">
                <a:solidFill>
                  <a:srgbClr val="586E75"/>
                </a:solidFill>
                <a:highlight>
                  <a:srgbClr val="FFFFFE"/>
                </a:highlight>
              </a:rPr>
              <a:t>:</a:t>
            </a:r>
            <a:r>
              <a:rPr lang="en-US" sz="1500">
                <a:solidFill>
                  <a:srgbClr val="2AA198"/>
                </a:solidFill>
                <a:highlight>
                  <a:srgbClr val="FFFFFE"/>
                </a:highlight>
              </a:rPr>
              <a:t>1967</a:t>
            </a:r>
            <a:r>
              <a:rPr lang="en-US" sz="1500">
                <a:solidFill>
                  <a:srgbClr val="586E75"/>
                </a:solidFill>
                <a:highlight>
                  <a:srgbClr val="FFFFFE"/>
                </a:highlight>
              </a:rPr>
              <a:t>})</a:t>
            </a:r>
            <a:endParaRPr sz="1500">
              <a:solidFill>
                <a:srgbClr val="586E75"/>
              </a:solidFill>
              <a:highlight>
                <a:srgbClr val="FFFFFE"/>
              </a:highlight>
            </a:endParaRPr>
          </a:p>
          <a:p>
            <a:pPr marL="0" marR="0" lvl="0" indent="0" algn="l" rtl="0">
              <a:spcBef>
                <a:spcPts val="0"/>
              </a:spcBef>
              <a:spcAft>
                <a:spcPts val="0"/>
              </a:spcAft>
              <a:buClr>
                <a:schemeClr val="dk1"/>
              </a:buClr>
              <a:buSzPts val="1100"/>
              <a:buFont typeface="Arial"/>
              <a:buNone/>
            </a:pPr>
            <a:r>
              <a:rPr lang="en-US" sz="1500">
                <a:solidFill>
                  <a:srgbClr val="859900"/>
                </a:solidFill>
                <a:highlight>
                  <a:srgbClr val="FFFFFE"/>
                </a:highlight>
              </a:rPr>
              <a:t>CREATE</a:t>
            </a:r>
            <a:r>
              <a:rPr lang="en-US" sz="1500">
                <a:solidFill>
                  <a:srgbClr val="333333"/>
                </a:solidFill>
                <a:highlight>
                  <a:srgbClr val="FFFFFE"/>
                </a:highlight>
              </a:rPr>
              <a:t> </a:t>
            </a:r>
            <a:r>
              <a:rPr lang="en-US" sz="1500">
                <a:solidFill>
                  <a:srgbClr val="586E75"/>
                </a:solidFill>
                <a:highlight>
                  <a:srgbClr val="FFFFFE"/>
                </a:highlight>
              </a:rPr>
              <a:t>(</a:t>
            </a:r>
            <a:r>
              <a:rPr lang="en-US" sz="1500">
                <a:solidFill>
                  <a:srgbClr val="333333"/>
                </a:solidFill>
                <a:highlight>
                  <a:srgbClr val="FFFFFE"/>
                </a:highlight>
              </a:rPr>
              <a:t>Laurence</a:t>
            </a:r>
            <a:r>
              <a:rPr lang="en-US" sz="1500">
                <a:solidFill>
                  <a:srgbClr val="586E75"/>
                </a:solidFill>
                <a:highlight>
                  <a:srgbClr val="FFFFFE"/>
                </a:highlight>
              </a:rPr>
              <a:t>:</a:t>
            </a:r>
            <a:r>
              <a:rPr lang="en-US" sz="1500">
                <a:solidFill>
                  <a:srgbClr val="333333"/>
                </a:solidFill>
                <a:highlight>
                  <a:srgbClr val="FFFFFE"/>
                </a:highlight>
              </a:rPr>
              <a:t>Person </a:t>
            </a:r>
            <a:r>
              <a:rPr lang="en-US" sz="1500">
                <a:solidFill>
                  <a:srgbClr val="586E75"/>
                </a:solidFill>
                <a:highlight>
                  <a:srgbClr val="FFFFFE"/>
                </a:highlight>
              </a:rPr>
              <a:t>{</a:t>
            </a:r>
            <a:r>
              <a:rPr lang="en-US" sz="1500">
                <a:solidFill>
                  <a:srgbClr val="859900"/>
                </a:solidFill>
                <a:highlight>
                  <a:srgbClr val="FFFFFE"/>
                </a:highlight>
              </a:rPr>
              <a:t>name</a:t>
            </a:r>
            <a:r>
              <a:rPr lang="en-US" sz="1500">
                <a:solidFill>
                  <a:srgbClr val="586E75"/>
                </a:solidFill>
                <a:highlight>
                  <a:srgbClr val="FFFFFE"/>
                </a:highlight>
              </a:rPr>
              <a:t>:</a:t>
            </a:r>
            <a:r>
              <a:rPr lang="en-US" sz="1500">
                <a:solidFill>
                  <a:srgbClr val="B58900"/>
                </a:solidFill>
                <a:highlight>
                  <a:srgbClr val="FFFFFE"/>
                </a:highlight>
              </a:rPr>
              <a:t>'Laurence Fishburne'</a:t>
            </a:r>
            <a:r>
              <a:rPr lang="en-US" sz="1500">
                <a:solidFill>
                  <a:srgbClr val="586E75"/>
                </a:solidFill>
                <a:highlight>
                  <a:srgbClr val="FFFFFE"/>
                </a:highlight>
              </a:rPr>
              <a:t>,</a:t>
            </a:r>
            <a:r>
              <a:rPr lang="en-US" sz="1500">
                <a:solidFill>
                  <a:srgbClr val="333333"/>
                </a:solidFill>
                <a:highlight>
                  <a:srgbClr val="FFFFFE"/>
                </a:highlight>
              </a:rPr>
              <a:t> born</a:t>
            </a:r>
            <a:r>
              <a:rPr lang="en-US" sz="1500">
                <a:solidFill>
                  <a:srgbClr val="586E75"/>
                </a:solidFill>
                <a:highlight>
                  <a:srgbClr val="FFFFFE"/>
                </a:highlight>
              </a:rPr>
              <a:t>:</a:t>
            </a:r>
            <a:r>
              <a:rPr lang="en-US" sz="1500">
                <a:solidFill>
                  <a:srgbClr val="2AA198"/>
                </a:solidFill>
                <a:highlight>
                  <a:srgbClr val="FFFFFE"/>
                </a:highlight>
              </a:rPr>
              <a:t>1961</a:t>
            </a:r>
            <a:r>
              <a:rPr lang="en-US" sz="1500">
                <a:solidFill>
                  <a:srgbClr val="586E75"/>
                </a:solidFill>
                <a:highlight>
                  <a:srgbClr val="FFFFFE"/>
                </a:highlight>
              </a:rPr>
              <a:t>})</a:t>
            </a:r>
            <a:endParaRPr sz="1500">
              <a:solidFill>
                <a:srgbClr val="586E75"/>
              </a:solidFill>
              <a:highlight>
                <a:srgbClr val="FFFFFE"/>
              </a:highlight>
            </a:endParaRPr>
          </a:p>
          <a:p>
            <a:pPr marL="0" marR="0" lvl="0" indent="0" algn="l" rtl="0">
              <a:spcBef>
                <a:spcPts val="0"/>
              </a:spcBef>
              <a:spcAft>
                <a:spcPts val="0"/>
              </a:spcAft>
              <a:buClr>
                <a:schemeClr val="dk1"/>
              </a:buClr>
              <a:buSzPts val="1100"/>
              <a:buFont typeface="Arial"/>
              <a:buNone/>
            </a:pPr>
            <a:r>
              <a:rPr lang="en-US" sz="1500">
                <a:solidFill>
                  <a:srgbClr val="859900"/>
                </a:solidFill>
                <a:highlight>
                  <a:srgbClr val="FFFFFE"/>
                </a:highlight>
              </a:rPr>
              <a:t>CREATE</a:t>
            </a:r>
            <a:r>
              <a:rPr lang="en-US" sz="1500">
                <a:solidFill>
                  <a:srgbClr val="333333"/>
                </a:solidFill>
                <a:highlight>
                  <a:srgbClr val="FFFFFE"/>
                </a:highlight>
              </a:rPr>
              <a:t> </a:t>
            </a:r>
            <a:r>
              <a:rPr lang="en-US" sz="1500">
                <a:solidFill>
                  <a:srgbClr val="586E75"/>
                </a:solidFill>
                <a:highlight>
                  <a:srgbClr val="FFFFFE"/>
                </a:highlight>
              </a:rPr>
              <a:t>(</a:t>
            </a:r>
            <a:r>
              <a:rPr lang="en-US" sz="1500">
                <a:solidFill>
                  <a:srgbClr val="333333"/>
                </a:solidFill>
                <a:highlight>
                  <a:srgbClr val="FFFFFE"/>
                </a:highlight>
              </a:rPr>
              <a:t>Hugo</a:t>
            </a:r>
            <a:r>
              <a:rPr lang="en-US" sz="1500">
                <a:solidFill>
                  <a:srgbClr val="586E75"/>
                </a:solidFill>
                <a:highlight>
                  <a:srgbClr val="FFFFFE"/>
                </a:highlight>
              </a:rPr>
              <a:t>:</a:t>
            </a:r>
            <a:r>
              <a:rPr lang="en-US" sz="1500">
                <a:solidFill>
                  <a:srgbClr val="333333"/>
                </a:solidFill>
                <a:highlight>
                  <a:srgbClr val="FFFFFE"/>
                </a:highlight>
              </a:rPr>
              <a:t>Person </a:t>
            </a:r>
            <a:r>
              <a:rPr lang="en-US" sz="1500">
                <a:solidFill>
                  <a:srgbClr val="586E75"/>
                </a:solidFill>
                <a:highlight>
                  <a:srgbClr val="FFFFFE"/>
                </a:highlight>
              </a:rPr>
              <a:t>{</a:t>
            </a:r>
            <a:r>
              <a:rPr lang="en-US" sz="1500">
                <a:solidFill>
                  <a:srgbClr val="859900"/>
                </a:solidFill>
                <a:highlight>
                  <a:srgbClr val="FFFFFE"/>
                </a:highlight>
              </a:rPr>
              <a:t>name</a:t>
            </a:r>
            <a:r>
              <a:rPr lang="en-US" sz="1500">
                <a:solidFill>
                  <a:srgbClr val="586E75"/>
                </a:solidFill>
                <a:highlight>
                  <a:srgbClr val="FFFFFE"/>
                </a:highlight>
              </a:rPr>
              <a:t>:</a:t>
            </a:r>
            <a:r>
              <a:rPr lang="en-US" sz="1500">
                <a:solidFill>
                  <a:srgbClr val="B58900"/>
                </a:solidFill>
                <a:highlight>
                  <a:srgbClr val="FFFFFE"/>
                </a:highlight>
              </a:rPr>
              <a:t>'Hugo Weaving'</a:t>
            </a:r>
            <a:r>
              <a:rPr lang="en-US" sz="1500">
                <a:solidFill>
                  <a:srgbClr val="586E75"/>
                </a:solidFill>
                <a:highlight>
                  <a:srgbClr val="FFFFFE"/>
                </a:highlight>
              </a:rPr>
              <a:t>,</a:t>
            </a:r>
            <a:r>
              <a:rPr lang="en-US" sz="1500">
                <a:solidFill>
                  <a:srgbClr val="333333"/>
                </a:solidFill>
                <a:highlight>
                  <a:srgbClr val="FFFFFE"/>
                </a:highlight>
              </a:rPr>
              <a:t> born</a:t>
            </a:r>
            <a:r>
              <a:rPr lang="en-US" sz="1500">
                <a:solidFill>
                  <a:srgbClr val="586E75"/>
                </a:solidFill>
                <a:highlight>
                  <a:srgbClr val="FFFFFE"/>
                </a:highlight>
              </a:rPr>
              <a:t>:</a:t>
            </a:r>
            <a:r>
              <a:rPr lang="en-US" sz="1500">
                <a:solidFill>
                  <a:srgbClr val="2AA198"/>
                </a:solidFill>
                <a:highlight>
                  <a:srgbClr val="FFFFFE"/>
                </a:highlight>
              </a:rPr>
              <a:t>1960</a:t>
            </a:r>
            <a:r>
              <a:rPr lang="en-US" sz="1500">
                <a:solidFill>
                  <a:srgbClr val="586E75"/>
                </a:solidFill>
                <a:highlight>
                  <a:srgbClr val="FFFFFE"/>
                </a:highlight>
              </a:rPr>
              <a:t>})</a:t>
            </a:r>
            <a:endParaRPr sz="1500">
              <a:solidFill>
                <a:srgbClr val="586E75"/>
              </a:solidFill>
              <a:highlight>
                <a:srgbClr val="FFFFFE"/>
              </a:highlight>
            </a:endParaRPr>
          </a:p>
          <a:p>
            <a:pPr marL="0" marR="0" lvl="0" indent="0" algn="l" rtl="0">
              <a:spcBef>
                <a:spcPts val="0"/>
              </a:spcBef>
              <a:spcAft>
                <a:spcPts val="0"/>
              </a:spcAft>
              <a:buClr>
                <a:schemeClr val="dk1"/>
              </a:buClr>
              <a:buSzPts val="1100"/>
              <a:buFont typeface="Arial"/>
              <a:buNone/>
            </a:pPr>
            <a:r>
              <a:rPr lang="en-US" sz="1500">
                <a:solidFill>
                  <a:srgbClr val="859900"/>
                </a:solidFill>
                <a:highlight>
                  <a:srgbClr val="FFFFFE"/>
                </a:highlight>
              </a:rPr>
              <a:t>CREATE</a:t>
            </a:r>
            <a:r>
              <a:rPr lang="en-US" sz="1500">
                <a:solidFill>
                  <a:srgbClr val="333333"/>
                </a:solidFill>
                <a:highlight>
                  <a:srgbClr val="FFFFFE"/>
                </a:highlight>
              </a:rPr>
              <a:t> </a:t>
            </a:r>
            <a:r>
              <a:rPr lang="en-US" sz="1500">
                <a:solidFill>
                  <a:srgbClr val="586E75"/>
                </a:solidFill>
                <a:highlight>
                  <a:srgbClr val="FFFFFE"/>
                </a:highlight>
              </a:rPr>
              <a:t>(</a:t>
            </a:r>
            <a:r>
              <a:rPr lang="en-US" sz="1500">
                <a:solidFill>
                  <a:srgbClr val="333333"/>
                </a:solidFill>
                <a:highlight>
                  <a:srgbClr val="FFFFFE"/>
                </a:highlight>
              </a:rPr>
              <a:t>LillyW</a:t>
            </a:r>
            <a:r>
              <a:rPr lang="en-US" sz="1500">
                <a:solidFill>
                  <a:srgbClr val="586E75"/>
                </a:solidFill>
                <a:highlight>
                  <a:srgbClr val="FFFFFE"/>
                </a:highlight>
              </a:rPr>
              <a:t>:</a:t>
            </a:r>
            <a:r>
              <a:rPr lang="en-US" sz="1500">
                <a:solidFill>
                  <a:srgbClr val="333333"/>
                </a:solidFill>
                <a:highlight>
                  <a:srgbClr val="FFFFFE"/>
                </a:highlight>
              </a:rPr>
              <a:t>Person </a:t>
            </a:r>
            <a:r>
              <a:rPr lang="en-US" sz="1500">
                <a:solidFill>
                  <a:srgbClr val="586E75"/>
                </a:solidFill>
                <a:highlight>
                  <a:srgbClr val="FFFFFE"/>
                </a:highlight>
              </a:rPr>
              <a:t>{</a:t>
            </a:r>
            <a:r>
              <a:rPr lang="en-US" sz="1500">
                <a:solidFill>
                  <a:srgbClr val="859900"/>
                </a:solidFill>
                <a:highlight>
                  <a:srgbClr val="FFFFFE"/>
                </a:highlight>
              </a:rPr>
              <a:t>name</a:t>
            </a:r>
            <a:r>
              <a:rPr lang="en-US" sz="1500">
                <a:solidFill>
                  <a:srgbClr val="586E75"/>
                </a:solidFill>
                <a:highlight>
                  <a:srgbClr val="FFFFFE"/>
                </a:highlight>
              </a:rPr>
              <a:t>:</a:t>
            </a:r>
            <a:r>
              <a:rPr lang="en-US" sz="1500">
                <a:solidFill>
                  <a:srgbClr val="B58900"/>
                </a:solidFill>
                <a:highlight>
                  <a:srgbClr val="FFFFFE"/>
                </a:highlight>
              </a:rPr>
              <a:t>'Lilly Wachowski'</a:t>
            </a:r>
            <a:r>
              <a:rPr lang="en-US" sz="1500">
                <a:solidFill>
                  <a:srgbClr val="586E75"/>
                </a:solidFill>
                <a:highlight>
                  <a:srgbClr val="FFFFFE"/>
                </a:highlight>
              </a:rPr>
              <a:t>,</a:t>
            </a:r>
            <a:r>
              <a:rPr lang="en-US" sz="1500">
                <a:solidFill>
                  <a:srgbClr val="333333"/>
                </a:solidFill>
                <a:highlight>
                  <a:srgbClr val="FFFFFE"/>
                </a:highlight>
              </a:rPr>
              <a:t> born</a:t>
            </a:r>
            <a:r>
              <a:rPr lang="en-US" sz="1500">
                <a:solidFill>
                  <a:srgbClr val="586E75"/>
                </a:solidFill>
                <a:highlight>
                  <a:srgbClr val="FFFFFE"/>
                </a:highlight>
              </a:rPr>
              <a:t>:</a:t>
            </a:r>
            <a:r>
              <a:rPr lang="en-US" sz="1500">
                <a:solidFill>
                  <a:srgbClr val="2AA198"/>
                </a:solidFill>
                <a:highlight>
                  <a:srgbClr val="FFFFFE"/>
                </a:highlight>
              </a:rPr>
              <a:t>1967</a:t>
            </a:r>
            <a:r>
              <a:rPr lang="en-US" sz="1500">
                <a:solidFill>
                  <a:srgbClr val="586E75"/>
                </a:solidFill>
                <a:highlight>
                  <a:srgbClr val="FFFFFE"/>
                </a:highlight>
              </a:rPr>
              <a:t>})</a:t>
            </a:r>
            <a:endParaRPr sz="1500">
              <a:solidFill>
                <a:srgbClr val="586E75"/>
              </a:solidFill>
              <a:highlight>
                <a:srgbClr val="FFFFFE"/>
              </a:highlight>
            </a:endParaRPr>
          </a:p>
          <a:p>
            <a:pPr marL="0" marR="0" lvl="0" indent="0" algn="l" rtl="0">
              <a:spcBef>
                <a:spcPts val="0"/>
              </a:spcBef>
              <a:spcAft>
                <a:spcPts val="0"/>
              </a:spcAft>
              <a:buClr>
                <a:schemeClr val="dk1"/>
              </a:buClr>
              <a:buSzPts val="1100"/>
              <a:buFont typeface="Arial"/>
              <a:buNone/>
            </a:pPr>
            <a:r>
              <a:rPr lang="en-US" sz="1500">
                <a:solidFill>
                  <a:srgbClr val="859900"/>
                </a:solidFill>
                <a:highlight>
                  <a:srgbClr val="FFFFFE"/>
                </a:highlight>
              </a:rPr>
              <a:t>CREATE</a:t>
            </a:r>
            <a:r>
              <a:rPr lang="en-US" sz="1500">
                <a:solidFill>
                  <a:srgbClr val="333333"/>
                </a:solidFill>
                <a:highlight>
                  <a:srgbClr val="FFFFFE"/>
                </a:highlight>
              </a:rPr>
              <a:t> </a:t>
            </a:r>
            <a:r>
              <a:rPr lang="en-US" sz="1500">
                <a:solidFill>
                  <a:srgbClr val="586E75"/>
                </a:solidFill>
                <a:highlight>
                  <a:srgbClr val="FFFFFE"/>
                </a:highlight>
              </a:rPr>
              <a:t>(</a:t>
            </a:r>
            <a:r>
              <a:rPr lang="en-US" sz="1500">
                <a:solidFill>
                  <a:srgbClr val="333333"/>
                </a:solidFill>
                <a:highlight>
                  <a:srgbClr val="FFFFFE"/>
                </a:highlight>
              </a:rPr>
              <a:t>LanaW</a:t>
            </a:r>
            <a:r>
              <a:rPr lang="en-US" sz="1500">
                <a:solidFill>
                  <a:srgbClr val="586E75"/>
                </a:solidFill>
                <a:highlight>
                  <a:srgbClr val="FFFFFE"/>
                </a:highlight>
              </a:rPr>
              <a:t>:</a:t>
            </a:r>
            <a:r>
              <a:rPr lang="en-US" sz="1500">
                <a:solidFill>
                  <a:srgbClr val="333333"/>
                </a:solidFill>
                <a:highlight>
                  <a:srgbClr val="FFFFFE"/>
                </a:highlight>
              </a:rPr>
              <a:t>Person </a:t>
            </a:r>
            <a:r>
              <a:rPr lang="en-US" sz="1500">
                <a:solidFill>
                  <a:srgbClr val="586E75"/>
                </a:solidFill>
                <a:highlight>
                  <a:srgbClr val="FFFFFE"/>
                </a:highlight>
              </a:rPr>
              <a:t>{</a:t>
            </a:r>
            <a:r>
              <a:rPr lang="en-US" sz="1500">
                <a:solidFill>
                  <a:srgbClr val="859900"/>
                </a:solidFill>
                <a:highlight>
                  <a:srgbClr val="FFFFFE"/>
                </a:highlight>
              </a:rPr>
              <a:t>name</a:t>
            </a:r>
            <a:r>
              <a:rPr lang="en-US" sz="1500">
                <a:solidFill>
                  <a:srgbClr val="586E75"/>
                </a:solidFill>
                <a:highlight>
                  <a:srgbClr val="FFFFFE"/>
                </a:highlight>
              </a:rPr>
              <a:t>:</a:t>
            </a:r>
            <a:r>
              <a:rPr lang="en-US" sz="1500">
                <a:solidFill>
                  <a:srgbClr val="B58900"/>
                </a:solidFill>
                <a:highlight>
                  <a:srgbClr val="FFFFFE"/>
                </a:highlight>
              </a:rPr>
              <a:t>'Lana Wachowski'</a:t>
            </a:r>
            <a:r>
              <a:rPr lang="en-US" sz="1500">
                <a:solidFill>
                  <a:srgbClr val="586E75"/>
                </a:solidFill>
                <a:highlight>
                  <a:srgbClr val="FFFFFE"/>
                </a:highlight>
              </a:rPr>
              <a:t>,</a:t>
            </a:r>
            <a:r>
              <a:rPr lang="en-US" sz="1500">
                <a:solidFill>
                  <a:srgbClr val="333333"/>
                </a:solidFill>
                <a:highlight>
                  <a:srgbClr val="FFFFFE"/>
                </a:highlight>
              </a:rPr>
              <a:t> born</a:t>
            </a:r>
            <a:r>
              <a:rPr lang="en-US" sz="1500">
                <a:solidFill>
                  <a:srgbClr val="586E75"/>
                </a:solidFill>
                <a:highlight>
                  <a:srgbClr val="FFFFFE"/>
                </a:highlight>
              </a:rPr>
              <a:t>:</a:t>
            </a:r>
            <a:r>
              <a:rPr lang="en-US" sz="1500">
                <a:solidFill>
                  <a:srgbClr val="2AA198"/>
                </a:solidFill>
                <a:highlight>
                  <a:srgbClr val="FFFFFE"/>
                </a:highlight>
              </a:rPr>
              <a:t>1965</a:t>
            </a:r>
            <a:r>
              <a:rPr lang="en-US" sz="1500">
                <a:solidFill>
                  <a:srgbClr val="586E75"/>
                </a:solidFill>
                <a:highlight>
                  <a:srgbClr val="FFFFFE"/>
                </a:highlight>
              </a:rPr>
              <a:t>})</a:t>
            </a:r>
            <a:endParaRPr sz="1500">
              <a:solidFill>
                <a:srgbClr val="586E75"/>
              </a:solidFill>
              <a:highlight>
                <a:srgbClr val="FFFFFE"/>
              </a:highlight>
            </a:endParaRPr>
          </a:p>
          <a:p>
            <a:pPr marL="0" marR="0" lvl="0" indent="0" algn="l" rtl="0">
              <a:spcBef>
                <a:spcPts val="0"/>
              </a:spcBef>
              <a:spcAft>
                <a:spcPts val="0"/>
              </a:spcAft>
              <a:buClr>
                <a:schemeClr val="dk1"/>
              </a:buClr>
              <a:buSzPts val="1100"/>
              <a:buFont typeface="Arial"/>
              <a:buNone/>
            </a:pPr>
            <a:r>
              <a:rPr lang="en-US" sz="1500">
                <a:solidFill>
                  <a:srgbClr val="859900"/>
                </a:solidFill>
                <a:highlight>
                  <a:srgbClr val="FFFFFE"/>
                </a:highlight>
              </a:rPr>
              <a:t>CREATE</a:t>
            </a:r>
            <a:r>
              <a:rPr lang="en-US" sz="1500">
                <a:solidFill>
                  <a:srgbClr val="333333"/>
                </a:solidFill>
                <a:highlight>
                  <a:srgbClr val="FFFFFE"/>
                </a:highlight>
              </a:rPr>
              <a:t> </a:t>
            </a:r>
            <a:r>
              <a:rPr lang="en-US" sz="1500">
                <a:solidFill>
                  <a:srgbClr val="586E75"/>
                </a:solidFill>
                <a:highlight>
                  <a:srgbClr val="FFFFFE"/>
                </a:highlight>
              </a:rPr>
              <a:t>(</a:t>
            </a:r>
            <a:r>
              <a:rPr lang="en-US" sz="1500">
                <a:solidFill>
                  <a:srgbClr val="333333"/>
                </a:solidFill>
                <a:highlight>
                  <a:srgbClr val="FFFFFE"/>
                </a:highlight>
              </a:rPr>
              <a:t>JoelS</a:t>
            </a:r>
            <a:r>
              <a:rPr lang="en-US" sz="1500">
                <a:solidFill>
                  <a:srgbClr val="586E75"/>
                </a:solidFill>
                <a:highlight>
                  <a:srgbClr val="FFFFFE"/>
                </a:highlight>
              </a:rPr>
              <a:t>:</a:t>
            </a:r>
            <a:r>
              <a:rPr lang="en-US" sz="1500">
                <a:solidFill>
                  <a:srgbClr val="333333"/>
                </a:solidFill>
                <a:highlight>
                  <a:srgbClr val="FFFFFE"/>
                </a:highlight>
              </a:rPr>
              <a:t>Person </a:t>
            </a:r>
            <a:r>
              <a:rPr lang="en-US" sz="1500">
                <a:solidFill>
                  <a:srgbClr val="586E75"/>
                </a:solidFill>
                <a:highlight>
                  <a:srgbClr val="FFFFFE"/>
                </a:highlight>
              </a:rPr>
              <a:t>{</a:t>
            </a:r>
            <a:r>
              <a:rPr lang="en-US" sz="1500">
                <a:solidFill>
                  <a:srgbClr val="859900"/>
                </a:solidFill>
                <a:highlight>
                  <a:srgbClr val="FFFFFE"/>
                </a:highlight>
              </a:rPr>
              <a:t>name</a:t>
            </a:r>
            <a:r>
              <a:rPr lang="en-US" sz="1500">
                <a:solidFill>
                  <a:srgbClr val="586E75"/>
                </a:solidFill>
                <a:highlight>
                  <a:srgbClr val="FFFFFE"/>
                </a:highlight>
              </a:rPr>
              <a:t>:</a:t>
            </a:r>
            <a:r>
              <a:rPr lang="en-US" sz="1500">
                <a:solidFill>
                  <a:srgbClr val="B58900"/>
                </a:solidFill>
                <a:highlight>
                  <a:srgbClr val="FFFFFE"/>
                </a:highlight>
              </a:rPr>
              <a:t>'Joel Silver'</a:t>
            </a:r>
            <a:r>
              <a:rPr lang="en-US" sz="1500">
                <a:solidFill>
                  <a:srgbClr val="586E75"/>
                </a:solidFill>
                <a:highlight>
                  <a:srgbClr val="FFFFFE"/>
                </a:highlight>
              </a:rPr>
              <a:t>,</a:t>
            </a:r>
            <a:r>
              <a:rPr lang="en-US" sz="1500">
                <a:solidFill>
                  <a:srgbClr val="333333"/>
                </a:solidFill>
                <a:highlight>
                  <a:srgbClr val="FFFFFE"/>
                </a:highlight>
              </a:rPr>
              <a:t> born</a:t>
            </a:r>
            <a:r>
              <a:rPr lang="en-US" sz="1500">
                <a:solidFill>
                  <a:srgbClr val="586E75"/>
                </a:solidFill>
                <a:highlight>
                  <a:srgbClr val="FFFFFE"/>
                </a:highlight>
              </a:rPr>
              <a:t>:</a:t>
            </a:r>
            <a:r>
              <a:rPr lang="en-US" sz="1500">
                <a:solidFill>
                  <a:srgbClr val="2AA198"/>
                </a:solidFill>
                <a:highlight>
                  <a:srgbClr val="FFFFFE"/>
                </a:highlight>
              </a:rPr>
              <a:t>1952</a:t>
            </a:r>
            <a:r>
              <a:rPr lang="en-US" sz="1500">
                <a:solidFill>
                  <a:srgbClr val="586E75"/>
                </a:solidFill>
                <a:highlight>
                  <a:srgbClr val="FFFFFE"/>
                </a:highlight>
              </a:rPr>
              <a:t>})</a:t>
            </a:r>
            <a:endParaRPr sz="1500">
              <a:solidFill>
                <a:srgbClr val="586E75"/>
              </a:solidFill>
              <a:highlight>
                <a:srgbClr val="FFFFFE"/>
              </a:highlight>
            </a:endParaRPr>
          </a:p>
          <a:p>
            <a:pPr marL="0" marR="0" lvl="0" indent="0" algn="l" rtl="0">
              <a:spcBef>
                <a:spcPts val="0"/>
              </a:spcBef>
              <a:spcAft>
                <a:spcPts val="0"/>
              </a:spcAft>
              <a:buClr>
                <a:schemeClr val="dk1"/>
              </a:buClr>
              <a:buSzPts val="1100"/>
              <a:buFont typeface="Arial"/>
              <a:buNone/>
            </a:pPr>
            <a:r>
              <a:rPr lang="en-US" sz="1500">
                <a:solidFill>
                  <a:srgbClr val="859900"/>
                </a:solidFill>
                <a:highlight>
                  <a:srgbClr val="FFFFFE"/>
                </a:highlight>
              </a:rPr>
              <a:t>CREATE</a:t>
            </a:r>
            <a:endParaRPr sz="1500">
              <a:solidFill>
                <a:srgbClr val="859900"/>
              </a:solidFill>
              <a:highlight>
                <a:srgbClr val="FFFFFE"/>
              </a:highlight>
            </a:endParaRPr>
          </a:p>
          <a:p>
            <a:pPr marL="0" marR="0" lvl="0" indent="0" algn="l" rtl="0">
              <a:spcBef>
                <a:spcPts val="0"/>
              </a:spcBef>
              <a:spcAft>
                <a:spcPts val="0"/>
              </a:spcAft>
              <a:buClr>
                <a:schemeClr val="dk1"/>
              </a:buClr>
              <a:buSzPts val="1100"/>
              <a:buFont typeface="Arial"/>
              <a:buNone/>
            </a:pPr>
            <a:r>
              <a:rPr lang="en-US" sz="1500">
                <a:solidFill>
                  <a:srgbClr val="586E75"/>
                </a:solidFill>
                <a:highlight>
                  <a:srgbClr val="FFFFFE"/>
                </a:highlight>
              </a:rPr>
              <a:t>(</a:t>
            </a:r>
            <a:r>
              <a:rPr lang="en-US" sz="1500">
                <a:solidFill>
                  <a:srgbClr val="333333"/>
                </a:solidFill>
                <a:highlight>
                  <a:srgbClr val="FFFFFE"/>
                </a:highlight>
              </a:rPr>
              <a:t>Keanu</a:t>
            </a:r>
            <a:r>
              <a:rPr lang="en-US" sz="1500">
                <a:solidFill>
                  <a:srgbClr val="586E75"/>
                </a:solidFill>
                <a:highlight>
                  <a:srgbClr val="FFFFFE"/>
                </a:highlight>
              </a:rPr>
              <a:t>)-[:</a:t>
            </a:r>
            <a:r>
              <a:rPr lang="en-US" sz="1500">
                <a:solidFill>
                  <a:srgbClr val="333333"/>
                </a:solidFill>
                <a:highlight>
                  <a:srgbClr val="FFFFFE"/>
                </a:highlight>
              </a:rPr>
              <a:t>ACTED_IN </a:t>
            </a:r>
            <a:r>
              <a:rPr lang="en-US" sz="1500">
                <a:solidFill>
                  <a:srgbClr val="586E75"/>
                </a:solidFill>
                <a:highlight>
                  <a:srgbClr val="FFFFFE"/>
                </a:highlight>
              </a:rPr>
              <a:t>{</a:t>
            </a:r>
            <a:r>
              <a:rPr lang="en-US" sz="1500">
                <a:solidFill>
                  <a:srgbClr val="859900"/>
                </a:solidFill>
                <a:highlight>
                  <a:srgbClr val="FFFFFE"/>
                </a:highlight>
              </a:rPr>
              <a:t>roles</a:t>
            </a:r>
            <a:r>
              <a:rPr lang="en-US" sz="1500">
                <a:solidFill>
                  <a:srgbClr val="586E75"/>
                </a:solidFill>
                <a:highlight>
                  <a:srgbClr val="FFFFFE"/>
                </a:highlight>
              </a:rPr>
              <a:t>:[</a:t>
            </a:r>
            <a:r>
              <a:rPr lang="en-US" sz="1500">
                <a:solidFill>
                  <a:srgbClr val="B58900"/>
                </a:solidFill>
                <a:highlight>
                  <a:srgbClr val="FFFFFE"/>
                </a:highlight>
              </a:rPr>
              <a:t>'Neo'</a:t>
            </a:r>
            <a:r>
              <a:rPr lang="en-US" sz="1500">
                <a:solidFill>
                  <a:srgbClr val="586E75"/>
                </a:solidFill>
                <a:highlight>
                  <a:srgbClr val="FFFFFE"/>
                </a:highlight>
              </a:rPr>
              <a:t>]}]-&gt;(</a:t>
            </a:r>
            <a:r>
              <a:rPr lang="en-US" sz="1500">
                <a:solidFill>
                  <a:srgbClr val="333333"/>
                </a:solidFill>
                <a:highlight>
                  <a:srgbClr val="FFFFFE"/>
                </a:highlight>
              </a:rPr>
              <a:t>TheMatrix</a:t>
            </a:r>
            <a:r>
              <a:rPr lang="en-US" sz="1500">
                <a:solidFill>
                  <a:srgbClr val="586E75"/>
                </a:solidFill>
                <a:highlight>
                  <a:srgbClr val="FFFFFE"/>
                </a:highlight>
              </a:rPr>
              <a:t>),</a:t>
            </a:r>
            <a:endParaRPr sz="1500">
              <a:solidFill>
                <a:srgbClr val="586E75"/>
              </a:solidFill>
              <a:highlight>
                <a:srgbClr val="FFFFFE"/>
              </a:highlight>
            </a:endParaRPr>
          </a:p>
          <a:p>
            <a:pPr marL="0" marR="0" lvl="0" indent="0" algn="l" rtl="0">
              <a:spcBef>
                <a:spcPts val="0"/>
              </a:spcBef>
              <a:spcAft>
                <a:spcPts val="0"/>
              </a:spcAft>
              <a:buClr>
                <a:schemeClr val="dk1"/>
              </a:buClr>
              <a:buSzPts val="1100"/>
              <a:buFont typeface="Arial"/>
              <a:buNone/>
            </a:pPr>
            <a:r>
              <a:rPr lang="en-US" sz="1500">
                <a:solidFill>
                  <a:srgbClr val="586E75"/>
                </a:solidFill>
                <a:highlight>
                  <a:srgbClr val="FFFFFE"/>
                </a:highlight>
              </a:rPr>
              <a:t>(</a:t>
            </a:r>
            <a:r>
              <a:rPr lang="en-US" sz="1500">
                <a:solidFill>
                  <a:srgbClr val="333333"/>
                </a:solidFill>
                <a:highlight>
                  <a:srgbClr val="FFFFFE"/>
                </a:highlight>
              </a:rPr>
              <a:t>Carrie</a:t>
            </a:r>
            <a:r>
              <a:rPr lang="en-US" sz="1500">
                <a:solidFill>
                  <a:srgbClr val="586E75"/>
                </a:solidFill>
                <a:highlight>
                  <a:srgbClr val="FFFFFE"/>
                </a:highlight>
              </a:rPr>
              <a:t>)-[:</a:t>
            </a:r>
            <a:r>
              <a:rPr lang="en-US" sz="1500">
                <a:solidFill>
                  <a:srgbClr val="333333"/>
                </a:solidFill>
                <a:highlight>
                  <a:srgbClr val="FFFFFE"/>
                </a:highlight>
              </a:rPr>
              <a:t>ACTED_IN </a:t>
            </a:r>
            <a:r>
              <a:rPr lang="en-US" sz="1500">
                <a:solidFill>
                  <a:srgbClr val="586E75"/>
                </a:solidFill>
                <a:highlight>
                  <a:srgbClr val="FFFFFE"/>
                </a:highlight>
              </a:rPr>
              <a:t>{</a:t>
            </a:r>
            <a:r>
              <a:rPr lang="en-US" sz="1500">
                <a:solidFill>
                  <a:srgbClr val="859900"/>
                </a:solidFill>
                <a:highlight>
                  <a:srgbClr val="FFFFFE"/>
                </a:highlight>
              </a:rPr>
              <a:t>roles</a:t>
            </a:r>
            <a:r>
              <a:rPr lang="en-US" sz="1500">
                <a:solidFill>
                  <a:srgbClr val="586E75"/>
                </a:solidFill>
                <a:highlight>
                  <a:srgbClr val="FFFFFE"/>
                </a:highlight>
              </a:rPr>
              <a:t>:[</a:t>
            </a:r>
            <a:r>
              <a:rPr lang="en-US" sz="1500">
                <a:solidFill>
                  <a:srgbClr val="B58900"/>
                </a:solidFill>
                <a:highlight>
                  <a:srgbClr val="FFFFFE"/>
                </a:highlight>
              </a:rPr>
              <a:t>'Trinity'</a:t>
            </a:r>
            <a:r>
              <a:rPr lang="en-US" sz="1500">
                <a:solidFill>
                  <a:srgbClr val="586E75"/>
                </a:solidFill>
                <a:highlight>
                  <a:srgbClr val="FFFFFE"/>
                </a:highlight>
              </a:rPr>
              <a:t>]}]-&gt;(</a:t>
            </a:r>
            <a:r>
              <a:rPr lang="en-US" sz="1500">
                <a:solidFill>
                  <a:srgbClr val="333333"/>
                </a:solidFill>
                <a:highlight>
                  <a:srgbClr val="FFFFFE"/>
                </a:highlight>
              </a:rPr>
              <a:t>TheMatrix</a:t>
            </a:r>
            <a:r>
              <a:rPr lang="en-US" sz="1500">
                <a:solidFill>
                  <a:srgbClr val="586E75"/>
                </a:solidFill>
                <a:highlight>
                  <a:srgbClr val="FFFFFE"/>
                </a:highlight>
              </a:rPr>
              <a:t>),</a:t>
            </a:r>
            <a:endParaRPr sz="1500">
              <a:solidFill>
                <a:srgbClr val="586E75"/>
              </a:solidFill>
              <a:highlight>
                <a:srgbClr val="FFFFFE"/>
              </a:highlight>
            </a:endParaRPr>
          </a:p>
          <a:p>
            <a:pPr marL="0" marR="0" lvl="0" indent="0" algn="l" rtl="0">
              <a:spcBef>
                <a:spcPts val="0"/>
              </a:spcBef>
              <a:spcAft>
                <a:spcPts val="0"/>
              </a:spcAft>
              <a:buClr>
                <a:schemeClr val="dk1"/>
              </a:buClr>
              <a:buSzPts val="1100"/>
              <a:buFont typeface="Arial"/>
              <a:buNone/>
            </a:pPr>
            <a:r>
              <a:rPr lang="en-US" sz="1500">
                <a:solidFill>
                  <a:srgbClr val="586E75"/>
                </a:solidFill>
                <a:highlight>
                  <a:srgbClr val="FFFFFE"/>
                </a:highlight>
              </a:rPr>
              <a:t>(</a:t>
            </a:r>
            <a:r>
              <a:rPr lang="en-US" sz="1500">
                <a:solidFill>
                  <a:srgbClr val="333333"/>
                </a:solidFill>
                <a:highlight>
                  <a:srgbClr val="FFFFFE"/>
                </a:highlight>
              </a:rPr>
              <a:t>Laurence</a:t>
            </a:r>
            <a:r>
              <a:rPr lang="en-US" sz="1500">
                <a:solidFill>
                  <a:srgbClr val="586E75"/>
                </a:solidFill>
                <a:highlight>
                  <a:srgbClr val="FFFFFE"/>
                </a:highlight>
              </a:rPr>
              <a:t>)-[:</a:t>
            </a:r>
            <a:r>
              <a:rPr lang="en-US" sz="1500">
                <a:solidFill>
                  <a:srgbClr val="333333"/>
                </a:solidFill>
                <a:highlight>
                  <a:srgbClr val="FFFFFE"/>
                </a:highlight>
              </a:rPr>
              <a:t>ACTED_IN </a:t>
            </a:r>
            <a:r>
              <a:rPr lang="en-US" sz="1500">
                <a:solidFill>
                  <a:srgbClr val="586E75"/>
                </a:solidFill>
                <a:highlight>
                  <a:srgbClr val="FFFFFE"/>
                </a:highlight>
              </a:rPr>
              <a:t>{</a:t>
            </a:r>
            <a:r>
              <a:rPr lang="en-US" sz="1500">
                <a:solidFill>
                  <a:srgbClr val="859900"/>
                </a:solidFill>
                <a:highlight>
                  <a:srgbClr val="FFFFFE"/>
                </a:highlight>
              </a:rPr>
              <a:t>roles</a:t>
            </a:r>
            <a:r>
              <a:rPr lang="en-US" sz="1500">
                <a:solidFill>
                  <a:srgbClr val="586E75"/>
                </a:solidFill>
                <a:highlight>
                  <a:srgbClr val="FFFFFE"/>
                </a:highlight>
              </a:rPr>
              <a:t>:[</a:t>
            </a:r>
            <a:r>
              <a:rPr lang="en-US" sz="1500">
                <a:solidFill>
                  <a:srgbClr val="B58900"/>
                </a:solidFill>
                <a:highlight>
                  <a:srgbClr val="FFFFFE"/>
                </a:highlight>
              </a:rPr>
              <a:t>'Morpheus'</a:t>
            </a:r>
            <a:r>
              <a:rPr lang="en-US" sz="1500">
                <a:solidFill>
                  <a:srgbClr val="586E75"/>
                </a:solidFill>
                <a:highlight>
                  <a:srgbClr val="FFFFFE"/>
                </a:highlight>
              </a:rPr>
              <a:t>]}]-&gt;(</a:t>
            </a:r>
            <a:r>
              <a:rPr lang="en-US" sz="1500">
                <a:solidFill>
                  <a:srgbClr val="333333"/>
                </a:solidFill>
                <a:highlight>
                  <a:srgbClr val="FFFFFE"/>
                </a:highlight>
              </a:rPr>
              <a:t>TheMatrix</a:t>
            </a:r>
            <a:r>
              <a:rPr lang="en-US" sz="1500">
                <a:solidFill>
                  <a:srgbClr val="586E75"/>
                </a:solidFill>
                <a:highlight>
                  <a:srgbClr val="FFFFFE"/>
                </a:highlight>
              </a:rPr>
              <a:t>),</a:t>
            </a:r>
            <a:endParaRPr sz="1500">
              <a:solidFill>
                <a:srgbClr val="586E75"/>
              </a:solidFill>
              <a:highlight>
                <a:srgbClr val="FFFFFE"/>
              </a:highlight>
            </a:endParaRPr>
          </a:p>
          <a:p>
            <a:pPr marL="0" marR="0" lvl="0" indent="0" algn="l" rtl="0">
              <a:spcBef>
                <a:spcPts val="0"/>
              </a:spcBef>
              <a:spcAft>
                <a:spcPts val="0"/>
              </a:spcAft>
              <a:buClr>
                <a:schemeClr val="dk1"/>
              </a:buClr>
              <a:buSzPts val="1100"/>
              <a:buFont typeface="Arial"/>
              <a:buNone/>
            </a:pPr>
            <a:r>
              <a:rPr lang="en-US" sz="1500">
                <a:solidFill>
                  <a:srgbClr val="586E75"/>
                </a:solidFill>
                <a:highlight>
                  <a:srgbClr val="FFFFFE"/>
                </a:highlight>
              </a:rPr>
              <a:t>(</a:t>
            </a:r>
            <a:r>
              <a:rPr lang="en-US" sz="1500">
                <a:solidFill>
                  <a:srgbClr val="333333"/>
                </a:solidFill>
                <a:highlight>
                  <a:srgbClr val="FFFFFE"/>
                </a:highlight>
              </a:rPr>
              <a:t>Hugo</a:t>
            </a:r>
            <a:r>
              <a:rPr lang="en-US" sz="1500">
                <a:solidFill>
                  <a:srgbClr val="586E75"/>
                </a:solidFill>
                <a:highlight>
                  <a:srgbClr val="FFFFFE"/>
                </a:highlight>
              </a:rPr>
              <a:t>)-[:</a:t>
            </a:r>
            <a:r>
              <a:rPr lang="en-US" sz="1500">
                <a:solidFill>
                  <a:srgbClr val="333333"/>
                </a:solidFill>
                <a:highlight>
                  <a:srgbClr val="FFFFFE"/>
                </a:highlight>
              </a:rPr>
              <a:t>ACTED_IN </a:t>
            </a:r>
            <a:r>
              <a:rPr lang="en-US" sz="1500">
                <a:solidFill>
                  <a:srgbClr val="586E75"/>
                </a:solidFill>
                <a:highlight>
                  <a:srgbClr val="FFFFFE"/>
                </a:highlight>
              </a:rPr>
              <a:t>{</a:t>
            </a:r>
            <a:r>
              <a:rPr lang="en-US" sz="1500">
                <a:solidFill>
                  <a:srgbClr val="859900"/>
                </a:solidFill>
                <a:highlight>
                  <a:srgbClr val="FFFFFE"/>
                </a:highlight>
              </a:rPr>
              <a:t>roles</a:t>
            </a:r>
            <a:r>
              <a:rPr lang="en-US" sz="1500">
                <a:solidFill>
                  <a:srgbClr val="586E75"/>
                </a:solidFill>
                <a:highlight>
                  <a:srgbClr val="FFFFFE"/>
                </a:highlight>
              </a:rPr>
              <a:t>:[</a:t>
            </a:r>
            <a:r>
              <a:rPr lang="en-US" sz="1500">
                <a:solidFill>
                  <a:srgbClr val="B58900"/>
                </a:solidFill>
                <a:highlight>
                  <a:srgbClr val="FFFFFE"/>
                </a:highlight>
              </a:rPr>
              <a:t>'Agent Smith'</a:t>
            </a:r>
            <a:r>
              <a:rPr lang="en-US" sz="1500">
                <a:solidFill>
                  <a:srgbClr val="586E75"/>
                </a:solidFill>
                <a:highlight>
                  <a:srgbClr val="FFFFFE"/>
                </a:highlight>
              </a:rPr>
              <a:t>]}]-&gt;(</a:t>
            </a:r>
            <a:r>
              <a:rPr lang="en-US" sz="1500">
                <a:solidFill>
                  <a:srgbClr val="333333"/>
                </a:solidFill>
                <a:highlight>
                  <a:srgbClr val="FFFFFE"/>
                </a:highlight>
              </a:rPr>
              <a:t>TheMatrix</a:t>
            </a:r>
            <a:r>
              <a:rPr lang="en-US" sz="1500">
                <a:solidFill>
                  <a:srgbClr val="586E75"/>
                </a:solidFill>
                <a:highlight>
                  <a:srgbClr val="FFFFFE"/>
                </a:highlight>
              </a:rPr>
              <a:t>),</a:t>
            </a:r>
            <a:endParaRPr sz="1500">
              <a:solidFill>
                <a:srgbClr val="586E75"/>
              </a:solidFill>
              <a:highlight>
                <a:srgbClr val="FFFFFE"/>
              </a:highlight>
            </a:endParaRPr>
          </a:p>
          <a:p>
            <a:pPr marL="0" marR="0" lvl="0" indent="0" algn="l" rtl="0">
              <a:spcBef>
                <a:spcPts val="0"/>
              </a:spcBef>
              <a:spcAft>
                <a:spcPts val="0"/>
              </a:spcAft>
              <a:buClr>
                <a:schemeClr val="dk1"/>
              </a:buClr>
              <a:buSzPts val="1100"/>
              <a:buFont typeface="Arial"/>
              <a:buNone/>
            </a:pPr>
            <a:r>
              <a:rPr lang="en-US" sz="1500">
                <a:solidFill>
                  <a:srgbClr val="586E75"/>
                </a:solidFill>
                <a:highlight>
                  <a:srgbClr val="FFFFFE"/>
                </a:highlight>
              </a:rPr>
              <a:t>(</a:t>
            </a:r>
            <a:r>
              <a:rPr lang="en-US" sz="1500">
                <a:solidFill>
                  <a:srgbClr val="333333"/>
                </a:solidFill>
                <a:highlight>
                  <a:srgbClr val="FFFFFE"/>
                </a:highlight>
              </a:rPr>
              <a:t>LillyW</a:t>
            </a:r>
            <a:r>
              <a:rPr lang="en-US" sz="1500">
                <a:solidFill>
                  <a:srgbClr val="586E75"/>
                </a:solidFill>
                <a:highlight>
                  <a:srgbClr val="FFFFFE"/>
                </a:highlight>
              </a:rPr>
              <a:t>)-[:</a:t>
            </a:r>
            <a:r>
              <a:rPr lang="en-US" sz="1500">
                <a:solidFill>
                  <a:srgbClr val="333333"/>
                </a:solidFill>
                <a:highlight>
                  <a:srgbClr val="FFFFFE"/>
                </a:highlight>
              </a:rPr>
              <a:t>DIRECTED</a:t>
            </a:r>
            <a:r>
              <a:rPr lang="en-US" sz="1500">
                <a:solidFill>
                  <a:srgbClr val="586E75"/>
                </a:solidFill>
                <a:highlight>
                  <a:srgbClr val="FFFFFE"/>
                </a:highlight>
              </a:rPr>
              <a:t>]-&gt;(</a:t>
            </a:r>
            <a:r>
              <a:rPr lang="en-US" sz="1500">
                <a:solidFill>
                  <a:srgbClr val="333333"/>
                </a:solidFill>
                <a:highlight>
                  <a:srgbClr val="FFFFFE"/>
                </a:highlight>
              </a:rPr>
              <a:t>TheMatrix</a:t>
            </a:r>
            <a:r>
              <a:rPr lang="en-US" sz="1500">
                <a:solidFill>
                  <a:srgbClr val="586E75"/>
                </a:solidFill>
                <a:highlight>
                  <a:srgbClr val="FFFFFE"/>
                </a:highlight>
              </a:rPr>
              <a:t>),</a:t>
            </a:r>
            <a:endParaRPr sz="1500">
              <a:solidFill>
                <a:srgbClr val="586E75"/>
              </a:solidFill>
              <a:highlight>
                <a:srgbClr val="FFFFFE"/>
              </a:highlight>
            </a:endParaRPr>
          </a:p>
          <a:p>
            <a:pPr marL="0" marR="0" lvl="0" indent="0" algn="l" rtl="0">
              <a:spcBef>
                <a:spcPts val="0"/>
              </a:spcBef>
              <a:spcAft>
                <a:spcPts val="0"/>
              </a:spcAft>
              <a:buClr>
                <a:schemeClr val="dk1"/>
              </a:buClr>
              <a:buSzPts val="1100"/>
              <a:buFont typeface="Arial"/>
              <a:buNone/>
            </a:pPr>
            <a:r>
              <a:rPr lang="en-US" sz="1500">
                <a:solidFill>
                  <a:srgbClr val="586E75"/>
                </a:solidFill>
                <a:highlight>
                  <a:srgbClr val="FFFFFE"/>
                </a:highlight>
              </a:rPr>
              <a:t>(</a:t>
            </a:r>
            <a:r>
              <a:rPr lang="en-US" sz="1500">
                <a:solidFill>
                  <a:srgbClr val="333333"/>
                </a:solidFill>
                <a:highlight>
                  <a:srgbClr val="FFFFFE"/>
                </a:highlight>
              </a:rPr>
              <a:t>LanaW</a:t>
            </a:r>
            <a:r>
              <a:rPr lang="en-US" sz="1500">
                <a:solidFill>
                  <a:srgbClr val="586E75"/>
                </a:solidFill>
                <a:highlight>
                  <a:srgbClr val="FFFFFE"/>
                </a:highlight>
              </a:rPr>
              <a:t>)-[:</a:t>
            </a:r>
            <a:r>
              <a:rPr lang="en-US" sz="1500">
                <a:solidFill>
                  <a:srgbClr val="333333"/>
                </a:solidFill>
                <a:highlight>
                  <a:srgbClr val="FFFFFE"/>
                </a:highlight>
              </a:rPr>
              <a:t>DIRECTED</a:t>
            </a:r>
            <a:r>
              <a:rPr lang="en-US" sz="1500">
                <a:solidFill>
                  <a:srgbClr val="586E75"/>
                </a:solidFill>
                <a:highlight>
                  <a:srgbClr val="FFFFFE"/>
                </a:highlight>
              </a:rPr>
              <a:t>]-&gt;(</a:t>
            </a:r>
            <a:r>
              <a:rPr lang="en-US" sz="1500">
                <a:solidFill>
                  <a:srgbClr val="333333"/>
                </a:solidFill>
                <a:highlight>
                  <a:srgbClr val="FFFFFE"/>
                </a:highlight>
              </a:rPr>
              <a:t>TheMatrix</a:t>
            </a:r>
            <a:r>
              <a:rPr lang="en-US" sz="1500">
                <a:solidFill>
                  <a:srgbClr val="586E75"/>
                </a:solidFill>
                <a:highlight>
                  <a:srgbClr val="FFFFFE"/>
                </a:highlight>
              </a:rPr>
              <a:t>),</a:t>
            </a:r>
            <a:endParaRPr sz="1500">
              <a:solidFill>
                <a:srgbClr val="586E75"/>
              </a:solidFill>
              <a:highlight>
                <a:srgbClr val="FFFFFE"/>
              </a:highlight>
            </a:endParaRPr>
          </a:p>
          <a:p>
            <a:pPr marL="0" marR="0" lvl="0" indent="0" algn="l" rtl="0">
              <a:spcBef>
                <a:spcPts val="0"/>
              </a:spcBef>
              <a:spcAft>
                <a:spcPts val="0"/>
              </a:spcAft>
              <a:buClr>
                <a:schemeClr val="dk1"/>
              </a:buClr>
              <a:buSzPts val="1100"/>
              <a:buFont typeface="Arial"/>
              <a:buNone/>
            </a:pPr>
            <a:r>
              <a:rPr lang="en-US" sz="1500">
                <a:solidFill>
                  <a:srgbClr val="586E75"/>
                </a:solidFill>
                <a:highlight>
                  <a:srgbClr val="FFFFFE"/>
                </a:highlight>
              </a:rPr>
              <a:t>(</a:t>
            </a:r>
            <a:r>
              <a:rPr lang="en-US" sz="1500">
                <a:solidFill>
                  <a:srgbClr val="333333"/>
                </a:solidFill>
                <a:highlight>
                  <a:srgbClr val="FFFFFE"/>
                </a:highlight>
              </a:rPr>
              <a:t>JoelS</a:t>
            </a:r>
            <a:r>
              <a:rPr lang="en-US" sz="1500">
                <a:solidFill>
                  <a:srgbClr val="586E75"/>
                </a:solidFill>
                <a:highlight>
                  <a:srgbClr val="FFFFFE"/>
                </a:highlight>
              </a:rPr>
              <a:t>)-[:</a:t>
            </a:r>
            <a:r>
              <a:rPr lang="en-US" sz="1500">
                <a:solidFill>
                  <a:srgbClr val="333333"/>
                </a:solidFill>
                <a:highlight>
                  <a:srgbClr val="FFFFFE"/>
                </a:highlight>
              </a:rPr>
              <a:t>PRODUCED</a:t>
            </a:r>
            <a:r>
              <a:rPr lang="en-US" sz="1500">
                <a:solidFill>
                  <a:srgbClr val="586E75"/>
                </a:solidFill>
                <a:highlight>
                  <a:srgbClr val="FFFFFE"/>
                </a:highlight>
              </a:rPr>
              <a:t>]-&gt;(</a:t>
            </a:r>
            <a:r>
              <a:rPr lang="en-US" sz="1500">
                <a:solidFill>
                  <a:srgbClr val="333333"/>
                </a:solidFill>
                <a:highlight>
                  <a:srgbClr val="FFFFFE"/>
                </a:highlight>
              </a:rPr>
              <a:t>TheMatrix</a:t>
            </a:r>
            <a:r>
              <a:rPr lang="en-US" sz="1500">
                <a:solidFill>
                  <a:srgbClr val="586E75"/>
                </a:solidFill>
                <a:highlight>
                  <a:srgbClr val="FFFFFE"/>
                </a:highlight>
              </a:rPr>
              <a:t>)</a:t>
            </a:r>
            <a:endParaRPr sz="1500">
              <a:solidFill>
                <a:schemeClr val="dk1"/>
              </a:solidFill>
              <a:highlight>
                <a:srgbClr val="FFFFFE"/>
              </a:highlight>
            </a:endParaRPr>
          </a:p>
          <a:p>
            <a:pPr marL="0" marR="0" lvl="0" indent="0" algn="l" rtl="0">
              <a:spcBef>
                <a:spcPts val="0"/>
              </a:spcBef>
              <a:spcAft>
                <a:spcPts val="0"/>
              </a:spcAft>
              <a:buClr>
                <a:schemeClr val="dk1"/>
              </a:buClr>
              <a:buSzPts val="1100"/>
              <a:buFont typeface="Arial"/>
              <a:buNone/>
            </a:pPr>
            <a:r>
              <a:rPr lang="en-US" sz="1500">
                <a:solidFill>
                  <a:srgbClr val="859900"/>
                </a:solidFill>
                <a:highlight>
                  <a:srgbClr val="FFFFFE"/>
                </a:highlight>
              </a:rPr>
              <a:t>CREATE</a:t>
            </a:r>
            <a:r>
              <a:rPr lang="en-US" sz="1500">
                <a:solidFill>
                  <a:srgbClr val="333333"/>
                </a:solidFill>
                <a:highlight>
                  <a:srgbClr val="FFFFFE"/>
                </a:highlight>
              </a:rPr>
              <a:t> </a:t>
            </a:r>
            <a:r>
              <a:rPr lang="en-US" sz="1500">
                <a:solidFill>
                  <a:srgbClr val="586E75"/>
                </a:solidFill>
                <a:highlight>
                  <a:srgbClr val="FFFFFE"/>
                </a:highlight>
              </a:rPr>
              <a:t>(</a:t>
            </a:r>
            <a:r>
              <a:rPr lang="en-US" sz="1500">
                <a:solidFill>
                  <a:srgbClr val="333333"/>
                </a:solidFill>
                <a:highlight>
                  <a:srgbClr val="FFFFFE"/>
                </a:highlight>
              </a:rPr>
              <a:t>Emil</a:t>
            </a:r>
            <a:r>
              <a:rPr lang="en-US" sz="1500">
                <a:solidFill>
                  <a:srgbClr val="586E75"/>
                </a:solidFill>
                <a:highlight>
                  <a:srgbClr val="FFFFFE"/>
                </a:highlight>
              </a:rPr>
              <a:t>:</a:t>
            </a:r>
            <a:r>
              <a:rPr lang="en-US" sz="1500">
                <a:solidFill>
                  <a:srgbClr val="333333"/>
                </a:solidFill>
                <a:highlight>
                  <a:srgbClr val="FFFFFE"/>
                </a:highlight>
              </a:rPr>
              <a:t>Person </a:t>
            </a:r>
            <a:r>
              <a:rPr lang="en-US" sz="1500">
                <a:solidFill>
                  <a:srgbClr val="586E75"/>
                </a:solidFill>
                <a:highlight>
                  <a:srgbClr val="FFFFFE"/>
                </a:highlight>
              </a:rPr>
              <a:t>{</a:t>
            </a:r>
            <a:r>
              <a:rPr lang="en-US" sz="1500">
                <a:solidFill>
                  <a:srgbClr val="859900"/>
                </a:solidFill>
                <a:highlight>
                  <a:srgbClr val="FFFFFE"/>
                </a:highlight>
              </a:rPr>
              <a:t>name</a:t>
            </a:r>
            <a:r>
              <a:rPr lang="en-US" sz="1500">
                <a:solidFill>
                  <a:srgbClr val="586E75"/>
                </a:solidFill>
                <a:highlight>
                  <a:srgbClr val="FFFFFE"/>
                </a:highlight>
              </a:rPr>
              <a:t>:</a:t>
            </a:r>
            <a:r>
              <a:rPr lang="en-US" sz="1500">
                <a:solidFill>
                  <a:srgbClr val="B58900"/>
                </a:solidFill>
                <a:highlight>
                  <a:srgbClr val="FFFFFE"/>
                </a:highlight>
              </a:rPr>
              <a:t>"Emil Eifrem"</a:t>
            </a:r>
            <a:r>
              <a:rPr lang="en-US" sz="1500">
                <a:solidFill>
                  <a:srgbClr val="586E75"/>
                </a:solidFill>
                <a:highlight>
                  <a:srgbClr val="FFFFFE"/>
                </a:highlight>
              </a:rPr>
              <a:t>,</a:t>
            </a:r>
            <a:r>
              <a:rPr lang="en-US" sz="1500">
                <a:solidFill>
                  <a:srgbClr val="333333"/>
                </a:solidFill>
                <a:highlight>
                  <a:srgbClr val="FFFFFE"/>
                </a:highlight>
              </a:rPr>
              <a:t> born</a:t>
            </a:r>
            <a:r>
              <a:rPr lang="en-US" sz="1500">
                <a:solidFill>
                  <a:srgbClr val="586E75"/>
                </a:solidFill>
                <a:highlight>
                  <a:srgbClr val="FFFFFE"/>
                </a:highlight>
              </a:rPr>
              <a:t>:</a:t>
            </a:r>
            <a:r>
              <a:rPr lang="en-US" sz="1500">
                <a:solidFill>
                  <a:srgbClr val="2AA198"/>
                </a:solidFill>
                <a:highlight>
                  <a:srgbClr val="FFFFFE"/>
                </a:highlight>
              </a:rPr>
              <a:t>1978</a:t>
            </a:r>
            <a:r>
              <a:rPr lang="en-US" sz="1500">
                <a:solidFill>
                  <a:srgbClr val="586E75"/>
                </a:solidFill>
                <a:highlight>
                  <a:srgbClr val="FFFFFE"/>
                </a:highlight>
              </a:rPr>
              <a:t>})</a:t>
            </a:r>
            <a:endParaRPr sz="1500">
              <a:solidFill>
                <a:srgbClr val="586E75"/>
              </a:solidFill>
              <a:highlight>
                <a:srgbClr val="FFFFFE"/>
              </a:highlight>
            </a:endParaRPr>
          </a:p>
          <a:p>
            <a:pPr marL="0" marR="0" lvl="0" indent="0" algn="l" rtl="0">
              <a:spcBef>
                <a:spcPts val="0"/>
              </a:spcBef>
              <a:spcAft>
                <a:spcPts val="0"/>
              </a:spcAft>
              <a:buClr>
                <a:schemeClr val="dk1"/>
              </a:buClr>
              <a:buSzPts val="1100"/>
              <a:buFont typeface="Arial"/>
              <a:buNone/>
            </a:pPr>
            <a:r>
              <a:rPr lang="en-US" sz="1500">
                <a:solidFill>
                  <a:srgbClr val="859900"/>
                </a:solidFill>
                <a:highlight>
                  <a:srgbClr val="FFFFFE"/>
                </a:highlight>
              </a:rPr>
              <a:t>CREATE</a:t>
            </a:r>
            <a:r>
              <a:rPr lang="en-US" sz="1500">
                <a:solidFill>
                  <a:srgbClr val="333333"/>
                </a:solidFill>
                <a:highlight>
                  <a:srgbClr val="FFFFFE"/>
                </a:highlight>
              </a:rPr>
              <a:t> </a:t>
            </a:r>
            <a:r>
              <a:rPr lang="en-US" sz="1500">
                <a:solidFill>
                  <a:srgbClr val="586E75"/>
                </a:solidFill>
                <a:highlight>
                  <a:srgbClr val="FFFFFE"/>
                </a:highlight>
              </a:rPr>
              <a:t>(</a:t>
            </a:r>
            <a:r>
              <a:rPr lang="en-US" sz="1500">
                <a:solidFill>
                  <a:srgbClr val="333333"/>
                </a:solidFill>
                <a:highlight>
                  <a:srgbClr val="FFFFFE"/>
                </a:highlight>
              </a:rPr>
              <a:t>Emil</a:t>
            </a:r>
            <a:r>
              <a:rPr lang="en-US" sz="1500">
                <a:solidFill>
                  <a:srgbClr val="586E75"/>
                </a:solidFill>
                <a:highlight>
                  <a:srgbClr val="FFFFFE"/>
                </a:highlight>
              </a:rPr>
              <a:t>)-[:</a:t>
            </a:r>
            <a:r>
              <a:rPr lang="en-US" sz="1500">
                <a:solidFill>
                  <a:srgbClr val="333333"/>
                </a:solidFill>
                <a:highlight>
                  <a:srgbClr val="FFFFFE"/>
                </a:highlight>
              </a:rPr>
              <a:t>ACTED_IN </a:t>
            </a:r>
            <a:r>
              <a:rPr lang="en-US" sz="1500">
                <a:solidFill>
                  <a:srgbClr val="586E75"/>
                </a:solidFill>
                <a:highlight>
                  <a:srgbClr val="FFFFFE"/>
                </a:highlight>
              </a:rPr>
              <a:t>{</a:t>
            </a:r>
            <a:r>
              <a:rPr lang="en-US" sz="1500">
                <a:solidFill>
                  <a:srgbClr val="859900"/>
                </a:solidFill>
                <a:highlight>
                  <a:srgbClr val="FFFFFE"/>
                </a:highlight>
              </a:rPr>
              <a:t>roles</a:t>
            </a:r>
            <a:r>
              <a:rPr lang="en-US" sz="1500">
                <a:solidFill>
                  <a:srgbClr val="586E75"/>
                </a:solidFill>
                <a:highlight>
                  <a:srgbClr val="FFFFFE"/>
                </a:highlight>
              </a:rPr>
              <a:t>:[</a:t>
            </a:r>
            <a:r>
              <a:rPr lang="en-US" sz="1500">
                <a:solidFill>
                  <a:srgbClr val="B58900"/>
                </a:solidFill>
                <a:highlight>
                  <a:srgbClr val="FFFFFE"/>
                </a:highlight>
              </a:rPr>
              <a:t>"Emil"</a:t>
            </a:r>
            <a:r>
              <a:rPr lang="en-US" sz="1500">
                <a:solidFill>
                  <a:srgbClr val="586E75"/>
                </a:solidFill>
                <a:highlight>
                  <a:srgbClr val="FFFFFE"/>
                </a:highlight>
              </a:rPr>
              <a:t>]}]-&gt;(</a:t>
            </a:r>
            <a:r>
              <a:rPr lang="en-US" sz="1500">
                <a:solidFill>
                  <a:srgbClr val="333333"/>
                </a:solidFill>
                <a:highlight>
                  <a:srgbClr val="FFFFFE"/>
                </a:highlight>
              </a:rPr>
              <a:t>TheMatrix</a:t>
            </a:r>
            <a:r>
              <a:rPr lang="en-US" sz="1500">
                <a:solidFill>
                  <a:srgbClr val="586E75"/>
                </a:solidFill>
                <a:highlight>
                  <a:srgbClr val="FFFFFE"/>
                </a:highlight>
              </a:rPr>
              <a:t>)</a:t>
            </a:r>
            <a:endParaRPr sz="1500">
              <a:solidFill>
                <a:srgbClr val="586E75"/>
              </a:solidFill>
              <a:highlight>
                <a:srgbClr val="FFFFFE"/>
              </a:highlight>
            </a:endParaRPr>
          </a:p>
          <a:p>
            <a:pPr marL="0" marR="0" lvl="0" indent="0" algn="l" rtl="0">
              <a:spcBef>
                <a:spcPts val="0"/>
              </a:spcBef>
              <a:spcAft>
                <a:spcPts val="0"/>
              </a:spcAft>
              <a:buSzPts val="1100"/>
              <a:buNone/>
            </a:pPr>
            <a:r>
              <a:rPr lang="en-US" sz="1100">
                <a:solidFill>
                  <a:srgbClr val="586E75"/>
                </a:solidFill>
                <a:highlight>
                  <a:srgbClr val="FFFFFE"/>
                </a:highlight>
              </a:rPr>
              <a:t>.</a:t>
            </a:r>
            <a:endParaRPr sz="1100">
              <a:solidFill>
                <a:srgbClr val="586E75"/>
              </a:solidFill>
              <a:highlight>
                <a:srgbClr val="FFFFFE"/>
              </a:highlight>
            </a:endParaRPr>
          </a:p>
          <a:p>
            <a:pPr marL="0" marR="0" lvl="0" indent="0" algn="l" rtl="0">
              <a:spcBef>
                <a:spcPts val="0"/>
              </a:spcBef>
              <a:spcAft>
                <a:spcPts val="0"/>
              </a:spcAft>
              <a:buClr>
                <a:schemeClr val="dk1"/>
              </a:buClr>
              <a:buSzPts val="1100"/>
              <a:buFont typeface="Arial"/>
              <a:buNone/>
            </a:pPr>
            <a:r>
              <a:rPr lang="en-US" sz="1100">
                <a:solidFill>
                  <a:srgbClr val="586E75"/>
                </a:solidFill>
                <a:highlight>
                  <a:srgbClr val="FFFFFE"/>
                </a:highlight>
              </a:rPr>
              <a:t>.</a:t>
            </a:r>
            <a:endParaRPr sz="1100">
              <a:solidFill>
                <a:srgbClr val="586E75"/>
              </a:solidFill>
              <a:highlight>
                <a:srgbClr val="FFFFFE"/>
              </a:highlight>
            </a:endParaRPr>
          </a:p>
          <a:p>
            <a:pPr marL="0" marR="0" lvl="0" indent="0" algn="l" rtl="0">
              <a:spcBef>
                <a:spcPts val="0"/>
              </a:spcBef>
              <a:spcAft>
                <a:spcPts val="0"/>
              </a:spcAft>
              <a:buClr>
                <a:schemeClr val="dk1"/>
              </a:buClr>
              <a:buSzPts val="1100"/>
              <a:buFont typeface="Arial"/>
              <a:buNone/>
            </a:pPr>
            <a:r>
              <a:rPr lang="en-US" sz="1100">
                <a:solidFill>
                  <a:srgbClr val="586E75"/>
                </a:solidFill>
                <a:highlight>
                  <a:srgbClr val="FFFFFE"/>
                </a:highlight>
              </a:rPr>
              <a:t>.</a:t>
            </a:r>
            <a:endParaRPr sz="1100">
              <a:solidFill>
                <a:srgbClr val="586E75"/>
              </a:solidFill>
              <a:highlight>
                <a:srgbClr val="FFFFFE"/>
              </a:highlight>
            </a:endParaRPr>
          </a:p>
          <a:p>
            <a:pPr marL="0" marR="0" lvl="0" indent="0" algn="l" rtl="0">
              <a:spcBef>
                <a:spcPts val="0"/>
              </a:spcBef>
              <a:spcAft>
                <a:spcPts val="0"/>
              </a:spcAft>
              <a:buSzPts val="1100"/>
              <a:buNone/>
            </a:pPr>
            <a:r>
              <a:rPr lang="en-US" sz="1100">
                <a:solidFill>
                  <a:srgbClr val="586E75"/>
                </a:solidFill>
                <a:highlight>
                  <a:srgbClr val="FFFFFE"/>
                </a:highlight>
              </a:rPr>
              <a:t>.</a:t>
            </a:r>
            <a:endParaRPr sz="1100">
              <a:solidFill>
                <a:srgbClr val="586E75"/>
              </a:solidFill>
              <a:highlight>
                <a:srgbClr val="FFFFFE"/>
              </a:highlight>
            </a:endParaRPr>
          </a:p>
          <a:p>
            <a:pPr marL="0" marR="0" lvl="0" indent="0" algn="l" rtl="0">
              <a:spcBef>
                <a:spcPts val="0"/>
              </a:spcBef>
              <a:spcAft>
                <a:spcPts val="0"/>
              </a:spcAft>
              <a:buSzPts val="1100"/>
              <a:buNone/>
            </a:pPr>
            <a:r>
              <a:rPr lang="en-US" sz="1100">
                <a:solidFill>
                  <a:srgbClr val="586E75"/>
                </a:solidFill>
                <a:highlight>
                  <a:srgbClr val="FFFFFE"/>
                </a:highlight>
              </a:rPr>
              <a:t>.</a:t>
            </a:r>
            <a:endParaRPr sz="1100">
              <a:solidFill>
                <a:srgbClr val="586E75"/>
              </a:solidFill>
              <a:highlight>
                <a:srgbClr val="FFFFFE"/>
              </a:highlight>
            </a:endParaRPr>
          </a:p>
          <a:p>
            <a:pPr marL="0" marR="0" lvl="0" indent="0" algn="l" rtl="0">
              <a:spcBef>
                <a:spcPts val="0"/>
              </a:spcBef>
              <a:spcAft>
                <a:spcPts val="0"/>
              </a:spcAft>
              <a:buSzPts val="1100"/>
              <a:buNone/>
            </a:pPr>
            <a:r>
              <a:rPr lang="en-US" sz="1100">
                <a:solidFill>
                  <a:srgbClr val="586E75"/>
                </a:solidFill>
                <a:highlight>
                  <a:srgbClr val="FFFFFE"/>
                </a:highlight>
              </a:rPr>
              <a:t>.</a:t>
            </a:r>
            <a:endParaRPr sz="1100">
              <a:solidFill>
                <a:srgbClr val="586E75"/>
              </a:solidFill>
              <a:highlight>
                <a:srgbClr val="FFFFFE"/>
              </a:highlight>
            </a:endParaRPr>
          </a:p>
          <a:p>
            <a:pPr marL="0" marR="0" lvl="0" indent="0" algn="l" rtl="0">
              <a:spcBef>
                <a:spcPts val="0"/>
              </a:spcBef>
              <a:spcAft>
                <a:spcPts val="0"/>
              </a:spcAft>
              <a:buSzPts val="1100"/>
              <a:buNone/>
            </a:pPr>
            <a:endParaRPr sz="1100">
              <a:solidFill>
                <a:srgbClr val="586E75"/>
              </a:solidFill>
              <a:highlight>
                <a:srgbClr val="FFFFFE"/>
              </a:highlight>
            </a:endParaRPr>
          </a:p>
          <a:p>
            <a:pPr marL="0" marR="0" lvl="0" indent="0" algn="l" rtl="0">
              <a:spcBef>
                <a:spcPts val="0"/>
              </a:spcBef>
              <a:spcAft>
                <a:spcPts val="0"/>
              </a:spcAft>
              <a:buSzPts val="1100"/>
              <a:buNone/>
            </a:pPr>
            <a:endParaRPr sz="1100">
              <a:solidFill>
                <a:schemeClr val="dk1"/>
              </a:solidFill>
              <a:highlight>
                <a:srgbClr val="FFFFFE"/>
              </a:highlight>
            </a:endParaRPr>
          </a:p>
          <a:p>
            <a:pPr marL="0" marR="0" lvl="0" indent="0" algn="l" rtl="0">
              <a:spcBef>
                <a:spcPts val="0"/>
              </a:spcBef>
              <a:spcAft>
                <a:spcPts val="0"/>
              </a:spcAft>
              <a:buNone/>
            </a:pPr>
            <a:endParaRPr sz="2400" b="1">
              <a:solidFill>
                <a:srgbClr val="C55A11"/>
              </a:solidFill>
              <a:latin typeface="Calibri"/>
              <a:ea typeface="Calibri"/>
              <a:cs typeface="Calibri"/>
              <a:sym typeface="Calibri"/>
            </a:endParaRPr>
          </a:p>
        </p:txBody>
      </p:sp>
      <p:cxnSp>
        <p:nvCxnSpPr>
          <p:cNvPr id="647" name="Google Shape;647;g2860a42dfff_0_37"/>
          <p:cNvCxnSpPr/>
          <p:nvPr/>
        </p:nvCxnSpPr>
        <p:spPr>
          <a:xfrm>
            <a:off x="-8308" y="1316458"/>
            <a:ext cx="8300100" cy="0"/>
          </a:xfrm>
          <a:prstGeom prst="straightConnector1">
            <a:avLst/>
          </a:prstGeom>
          <a:noFill/>
          <a:ln w="38100" cap="flat" cmpd="sng">
            <a:solidFill>
              <a:srgbClr val="C55A11"/>
            </a:solidFill>
            <a:prstDash val="solid"/>
            <a:miter lim="800000"/>
            <a:headEnd type="none" w="sm" len="sm"/>
            <a:tailEnd type="none" w="sm" len="sm"/>
          </a:ln>
        </p:spPr>
      </p:cxnSp>
      <p:pic>
        <p:nvPicPr>
          <p:cNvPr id="648" name="Google Shape;648;g2860a42dfff_0_37" descr="A close up of a logo&#10;&#10;Description automatically generated"/>
          <p:cNvPicPr preferRelativeResize="0"/>
          <p:nvPr/>
        </p:nvPicPr>
        <p:blipFill rotWithShape="1">
          <a:blip r:embed="rId3">
            <a:alphaModFix/>
          </a:blip>
          <a:srcRect/>
          <a:stretch/>
        </p:blipFill>
        <p:spPr>
          <a:xfrm>
            <a:off x="10659519" y="469890"/>
            <a:ext cx="933598" cy="1398963"/>
          </a:xfrm>
          <a:prstGeom prst="rect">
            <a:avLst/>
          </a:prstGeom>
          <a:noFill/>
          <a:ln>
            <a:noFill/>
          </a:ln>
        </p:spPr>
      </p:pic>
      <p:sp>
        <p:nvSpPr>
          <p:cNvPr id="649" name="Google Shape;649;g2860a42dfff_0_37"/>
          <p:cNvSpPr/>
          <p:nvPr/>
        </p:nvSpPr>
        <p:spPr>
          <a:xfrm>
            <a:off x="393111" y="252240"/>
            <a:ext cx="74973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Graph Theory, Applications and Combinatorics</a:t>
            </a:r>
            <a:endParaRPr/>
          </a:p>
        </p:txBody>
      </p:sp>
      <p:sp>
        <p:nvSpPr>
          <p:cNvPr id="650" name="Google Shape;650;g2860a42dfff_0_37"/>
          <p:cNvSpPr txBox="1"/>
          <p:nvPr/>
        </p:nvSpPr>
        <p:spPr>
          <a:xfrm>
            <a:off x="7080000" y="6444700"/>
            <a:ext cx="5112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u="sng">
                <a:solidFill>
                  <a:schemeClr val="hlink"/>
                </a:solidFill>
                <a:hlinkClick r:id="rId4"/>
              </a:rPr>
              <a:t>https://neo4j.com/docs/getting-started/appendix/example-data/</a:t>
            </a:r>
            <a:endParaRPr/>
          </a:p>
          <a:p>
            <a:pPr marL="0" lvl="0" indent="0" algn="l"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g2860a42dfff_0_29"/>
          <p:cNvSpPr/>
          <p:nvPr/>
        </p:nvSpPr>
        <p:spPr>
          <a:xfrm>
            <a:off x="371880" y="651898"/>
            <a:ext cx="7999800" cy="461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Font typeface="Arial"/>
              <a:buNone/>
            </a:pPr>
            <a:r>
              <a:rPr lang="en-US" sz="2400" b="1">
                <a:solidFill>
                  <a:srgbClr val="C55A11"/>
                </a:solidFill>
                <a:latin typeface="Calibri"/>
                <a:ea typeface="Calibri"/>
                <a:cs typeface="Calibri"/>
                <a:sym typeface="Calibri"/>
              </a:rPr>
              <a:t>Nodes, Properties, Relationships, Labels</a:t>
            </a:r>
            <a:endParaRPr>
              <a:solidFill>
                <a:schemeClr val="dk1"/>
              </a:solidFill>
            </a:endParaRPr>
          </a:p>
          <a:p>
            <a:pPr marL="0" lvl="0" indent="0" algn="l" rtl="0">
              <a:spcBef>
                <a:spcPts val="0"/>
              </a:spcBef>
              <a:spcAft>
                <a:spcPts val="0"/>
              </a:spcAft>
              <a:buClr>
                <a:srgbClr val="000000"/>
              </a:buClr>
              <a:buFont typeface="Arial"/>
              <a:buNone/>
            </a:pPr>
            <a:endParaRPr sz="2400" b="1">
              <a:solidFill>
                <a:srgbClr val="C55A11"/>
              </a:solidFill>
              <a:latin typeface="Calibri"/>
              <a:ea typeface="Calibri"/>
              <a:cs typeface="Calibri"/>
              <a:sym typeface="Calibri"/>
            </a:endParaRPr>
          </a:p>
          <a:p>
            <a:pPr marL="0" lvl="0" indent="0" algn="l" rtl="0">
              <a:spcBef>
                <a:spcPts val="0"/>
              </a:spcBef>
              <a:spcAft>
                <a:spcPts val="0"/>
              </a:spcAft>
              <a:buNone/>
            </a:pPr>
            <a:endParaRPr sz="2400" b="1">
              <a:solidFill>
                <a:srgbClr val="C55A11"/>
              </a:solidFill>
              <a:latin typeface="Calibri"/>
              <a:ea typeface="Calibri"/>
              <a:cs typeface="Calibri"/>
              <a:sym typeface="Calibri"/>
            </a:endParaRPr>
          </a:p>
          <a:p>
            <a:pPr marL="0" marR="0" lvl="0" indent="0" algn="l" rtl="0">
              <a:spcBef>
                <a:spcPts val="0"/>
              </a:spcBef>
              <a:spcAft>
                <a:spcPts val="0"/>
              </a:spcAft>
              <a:buNone/>
            </a:pPr>
            <a:endParaRPr sz="2400" b="1">
              <a:solidFill>
                <a:srgbClr val="C55A11"/>
              </a:solidFill>
              <a:latin typeface="Calibri"/>
              <a:ea typeface="Calibri"/>
              <a:cs typeface="Calibri"/>
              <a:sym typeface="Calibri"/>
            </a:endParaRPr>
          </a:p>
        </p:txBody>
      </p:sp>
      <p:cxnSp>
        <p:nvCxnSpPr>
          <p:cNvPr id="656" name="Google Shape;656;g2860a42dfff_0_29"/>
          <p:cNvCxnSpPr/>
          <p:nvPr/>
        </p:nvCxnSpPr>
        <p:spPr>
          <a:xfrm>
            <a:off x="-8308" y="1316458"/>
            <a:ext cx="8300100" cy="0"/>
          </a:xfrm>
          <a:prstGeom prst="straightConnector1">
            <a:avLst/>
          </a:prstGeom>
          <a:noFill/>
          <a:ln w="38100" cap="flat" cmpd="sng">
            <a:solidFill>
              <a:srgbClr val="C55A11"/>
            </a:solidFill>
            <a:prstDash val="solid"/>
            <a:miter lim="800000"/>
            <a:headEnd type="none" w="sm" len="sm"/>
            <a:tailEnd type="none" w="sm" len="sm"/>
          </a:ln>
        </p:spPr>
      </p:cxnSp>
      <p:pic>
        <p:nvPicPr>
          <p:cNvPr id="657" name="Google Shape;657;g2860a42dfff_0_29" descr="A close up of a logo&#10;&#10;Description automatically generated"/>
          <p:cNvPicPr preferRelativeResize="0"/>
          <p:nvPr/>
        </p:nvPicPr>
        <p:blipFill rotWithShape="1">
          <a:blip r:embed="rId3">
            <a:alphaModFix/>
          </a:blip>
          <a:srcRect/>
          <a:stretch/>
        </p:blipFill>
        <p:spPr>
          <a:xfrm>
            <a:off x="10659519" y="469890"/>
            <a:ext cx="933598" cy="1398963"/>
          </a:xfrm>
          <a:prstGeom prst="rect">
            <a:avLst/>
          </a:prstGeom>
          <a:noFill/>
          <a:ln>
            <a:noFill/>
          </a:ln>
        </p:spPr>
      </p:pic>
      <p:sp>
        <p:nvSpPr>
          <p:cNvPr id="658" name="Google Shape;658;g2860a42dfff_0_29"/>
          <p:cNvSpPr/>
          <p:nvPr/>
        </p:nvSpPr>
        <p:spPr>
          <a:xfrm>
            <a:off x="393111" y="252240"/>
            <a:ext cx="74973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Graph Theory, Applications and Combinatorics</a:t>
            </a:r>
            <a:endParaRPr/>
          </a:p>
        </p:txBody>
      </p:sp>
      <p:sp>
        <p:nvSpPr>
          <p:cNvPr id="659" name="Google Shape;659;g2860a42dfff_0_29"/>
          <p:cNvSpPr txBox="1"/>
          <p:nvPr/>
        </p:nvSpPr>
        <p:spPr>
          <a:xfrm>
            <a:off x="0" y="0"/>
            <a:ext cx="113577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100">
              <a:solidFill>
                <a:srgbClr val="586E75"/>
              </a:solidFill>
              <a:highlight>
                <a:srgbClr val="FFFFFE"/>
              </a:highlight>
            </a:endParaRPr>
          </a:p>
        </p:txBody>
      </p:sp>
      <p:pic>
        <p:nvPicPr>
          <p:cNvPr id="660" name="Google Shape;660;g2860a42dfff_0_29"/>
          <p:cNvPicPr preferRelativeResize="0"/>
          <p:nvPr/>
        </p:nvPicPr>
        <p:blipFill>
          <a:blip r:embed="rId4">
            <a:alphaModFix/>
          </a:blip>
          <a:stretch>
            <a:fillRect/>
          </a:stretch>
        </p:blipFill>
        <p:spPr>
          <a:xfrm>
            <a:off x="1890100" y="1418398"/>
            <a:ext cx="6401709" cy="543960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g2860a42dfff_0_50"/>
          <p:cNvSpPr/>
          <p:nvPr/>
        </p:nvSpPr>
        <p:spPr>
          <a:xfrm>
            <a:off x="371880" y="651898"/>
            <a:ext cx="7999800" cy="461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Font typeface="Arial"/>
              <a:buNone/>
            </a:pPr>
            <a:r>
              <a:rPr lang="en-US" sz="2400" b="1">
                <a:solidFill>
                  <a:srgbClr val="C55A11"/>
                </a:solidFill>
                <a:latin typeface="Calibri"/>
                <a:ea typeface="Calibri"/>
                <a:cs typeface="Calibri"/>
                <a:sym typeface="Calibri"/>
              </a:rPr>
              <a:t>Nodes, Properties, Relationships, Labels</a:t>
            </a:r>
            <a:endParaRPr>
              <a:solidFill>
                <a:schemeClr val="dk1"/>
              </a:solidFill>
            </a:endParaRPr>
          </a:p>
          <a:p>
            <a:pPr marL="0" lvl="0" indent="0" algn="l" rtl="0">
              <a:spcBef>
                <a:spcPts val="0"/>
              </a:spcBef>
              <a:spcAft>
                <a:spcPts val="0"/>
              </a:spcAft>
              <a:buClr>
                <a:srgbClr val="000000"/>
              </a:buClr>
              <a:buFont typeface="Arial"/>
              <a:buNone/>
            </a:pPr>
            <a:endParaRPr sz="2400" b="1">
              <a:solidFill>
                <a:srgbClr val="C55A11"/>
              </a:solidFill>
              <a:latin typeface="Calibri"/>
              <a:ea typeface="Calibri"/>
              <a:cs typeface="Calibri"/>
              <a:sym typeface="Calibri"/>
            </a:endParaRPr>
          </a:p>
          <a:p>
            <a:pPr marL="0" lvl="0" indent="0" algn="l" rtl="0">
              <a:spcBef>
                <a:spcPts val="0"/>
              </a:spcBef>
              <a:spcAft>
                <a:spcPts val="0"/>
              </a:spcAft>
              <a:buNone/>
            </a:pPr>
            <a:endParaRPr sz="2400" b="1">
              <a:solidFill>
                <a:srgbClr val="C55A11"/>
              </a:solidFill>
              <a:latin typeface="Calibri"/>
              <a:ea typeface="Calibri"/>
              <a:cs typeface="Calibri"/>
              <a:sym typeface="Calibri"/>
            </a:endParaRPr>
          </a:p>
          <a:p>
            <a:pPr marL="0" marR="0" lvl="0" indent="0" algn="l" rtl="0">
              <a:spcBef>
                <a:spcPts val="0"/>
              </a:spcBef>
              <a:spcAft>
                <a:spcPts val="0"/>
              </a:spcAft>
              <a:buNone/>
            </a:pPr>
            <a:endParaRPr sz="2400" b="1">
              <a:solidFill>
                <a:srgbClr val="C55A11"/>
              </a:solidFill>
              <a:latin typeface="Calibri"/>
              <a:ea typeface="Calibri"/>
              <a:cs typeface="Calibri"/>
              <a:sym typeface="Calibri"/>
            </a:endParaRPr>
          </a:p>
        </p:txBody>
      </p:sp>
      <p:cxnSp>
        <p:nvCxnSpPr>
          <p:cNvPr id="666" name="Google Shape;666;g2860a42dfff_0_50"/>
          <p:cNvCxnSpPr/>
          <p:nvPr/>
        </p:nvCxnSpPr>
        <p:spPr>
          <a:xfrm>
            <a:off x="-8308" y="1316458"/>
            <a:ext cx="8300100" cy="0"/>
          </a:xfrm>
          <a:prstGeom prst="straightConnector1">
            <a:avLst/>
          </a:prstGeom>
          <a:noFill/>
          <a:ln w="38100" cap="flat" cmpd="sng">
            <a:solidFill>
              <a:srgbClr val="C55A11"/>
            </a:solidFill>
            <a:prstDash val="solid"/>
            <a:miter lim="800000"/>
            <a:headEnd type="none" w="sm" len="sm"/>
            <a:tailEnd type="none" w="sm" len="sm"/>
          </a:ln>
        </p:spPr>
      </p:cxnSp>
      <p:pic>
        <p:nvPicPr>
          <p:cNvPr id="667" name="Google Shape;667;g2860a42dfff_0_50" descr="A close up of a logo&#10;&#10;Description automatically generated"/>
          <p:cNvPicPr preferRelativeResize="0"/>
          <p:nvPr/>
        </p:nvPicPr>
        <p:blipFill rotWithShape="1">
          <a:blip r:embed="rId3">
            <a:alphaModFix/>
          </a:blip>
          <a:srcRect/>
          <a:stretch/>
        </p:blipFill>
        <p:spPr>
          <a:xfrm>
            <a:off x="10659519" y="469890"/>
            <a:ext cx="933598" cy="1398963"/>
          </a:xfrm>
          <a:prstGeom prst="rect">
            <a:avLst/>
          </a:prstGeom>
          <a:noFill/>
          <a:ln>
            <a:noFill/>
          </a:ln>
        </p:spPr>
      </p:pic>
      <p:sp>
        <p:nvSpPr>
          <p:cNvPr id="668" name="Google Shape;668;g2860a42dfff_0_50"/>
          <p:cNvSpPr/>
          <p:nvPr/>
        </p:nvSpPr>
        <p:spPr>
          <a:xfrm>
            <a:off x="393111" y="252240"/>
            <a:ext cx="74973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Graph Theory, Applications and Combinatorics</a:t>
            </a:r>
            <a:endParaRPr/>
          </a:p>
        </p:txBody>
      </p:sp>
      <p:sp>
        <p:nvSpPr>
          <p:cNvPr id="669" name="Google Shape;669;g2860a42dfff_0_50"/>
          <p:cNvSpPr txBox="1"/>
          <p:nvPr/>
        </p:nvSpPr>
        <p:spPr>
          <a:xfrm>
            <a:off x="0" y="0"/>
            <a:ext cx="113577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100">
              <a:solidFill>
                <a:srgbClr val="586E75"/>
              </a:solidFill>
              <a:highlight>
                <a:srgbClr val="FFFFFE"/>
              </a:highlight>
            </a:endParaRPr>
          </a:p>
        </p:txBody>
      </p:sp>
      <p:sp>
        <p:nvSpPr>
          <p:cNvPr id="670" name="Google Shape;670;g2860a42dfff_0_50"/>
          <p:cNvSpPr txBox="1"/>
          <p:nvPr/>
        </p:nvSpPr>
        <p:spPr>
          <a:xfrm>
            <a:off x="607625" y="2464938"/>
            <a:ext cx="40593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solidFill>
                  <a:srgbClr val="859900"/>
                </a:solidFill>
                <a:highlight>
                  <a:srgbClr val="FFFFFE"/>
                </a:highlight>
              </a:rPr>
              <a:t>MATCH</a:t>
            </a:r>
            <a:r>
              <a:rPr lang="en-US" sz="2000">
                <a:solidFill>
                  <a:srgbClr val="333333"/>
                </a:solidFill>
                <a:highlight>
                  <a:srgbClr val="FFFFFE"/>
                </a:highlight>
              </a:rPr>
              <a:t> </a:t>
            </a:r>
            <a:r>
              <a:rPr lang="en-US" sz="2000">
                <a:solidFill>
                  <a:srgbClr val="586E75"/>
                </a:solidFill>
                <a:highlight>
                  <a:srgbClr val="FFFFFE"/>
                </a:highlight>
              </a:rPr>
              <a:t>(</a:t>
            </a:r>
            <a:r>
              <a:rPr lang="en-US" sz="2000">
                <a:solidFill>
                  <a:srgbClr val="333333"/>
                </a:solidFill>
                <a:highlight>
                  <a:srgbClr val="FFFFFE"/>
                </a:highlight>
              </a:rPr>
              <a:t>tom </a:t>
            </a:r>
            <a:r>
              <a:rPr lang="en-US" sz="2000">
                <a:solidFill>
                  <a:srgbClr val="586E75"/>
                </a:solidFill>
                <a:highlight>
                  <a:srgbClr val="FFFFFE"/>
                </a:highlight>
              </a:rPr>
              <a:t>{</a:t>
            </a:r>
            <a:r>
              <a:rPr lang="en-US" sz="2000">
                <a:solidFill>
                  <a:srgbClr val="859900"/>
                </a:solidFill>
                <a:highlight>
                  <a:srgbClr val="FFFFFE"/>
                </a:highlight>
              </a:rPr>
              <a:t>name</a:t>
            </a:r>
            <a:r>
              <a:rPr lang="en-US" sz="2000">
                <a:solidFill>
                  <a:srgbClr val="586E75"/>
                </a:solidFill>
                <a:highlight>
                  <a:srgbClr val="FFFFFE"/>
                </a:highlight>
              </a:rPr>
              <a:t>:</a:t>
            </a:r>
            <a:r>
              <a:rPr lang="en-US" sz="2000">
                <a:solidFill>
                  <a:srgbClr val="333333"/>
                </a:solidFill>
                <a:highlight>
                  <a:srgbClr val="FFFFFE"/>
                </a:highlight>
              </a:rPr>
              <a:t> </a:t>
            </a:r>
            <a:r>
              <a:rPr lang="en-US" sz="2000">
                <a:solidFill>
                  <a:srgbClr val="B58900"/>
                </a:solidFill>
                <a:highlight>
                  <a:srgbClr val="FFFFFE"/>
                </a:highlight>
              </a:rPr>
              <a:t>"Tom Hanks"</a:t>
            </a:r>
            <a:r>
              <a:rPr lang="en-US" sz="2000">
                <a:solidFill>
                  <a:srgbClr val="586E75"/>
                </a:solidFill>
                <a:highlight>
                  <a:srgbClr val="FFFFFE"/>
                </a:highlight>
              </a:rPr>
              <a:t>})</a:t>
            </a:r>
            <a:r>
              <a:rPr lang="en-US" sz="2000">
                <a:solidFill>
                  <a:srgbClr val="333333"/>
                </a:solidFill>
                <a:highlight>
                  <a:srgbClr val="FFFFFE"/>
                </a:highlight>
              </a:rPr>
              <a:t> </a:t>
            </a:r>
            <a:endParaRPr sz="2000">
              <a:solidFill>
                <a:srgbClr val="333333"/>
              </a:solidFill>
              <a:highlight>
                <a:srgbClr val="FFFFFE"/>
              </a:highlight>
            </a:endParaRPr>
          </a:p>
          <a:p>
            <a:pPr marL="0" lvl="0" indent="0" algn="l" rtl="0">
              <a:spcBef>
                <a:spcPts val="0"/>
              </a:spcBef>
              <a:spcAft>
                <a:spcPts val="0"/>
              </a:spcAft>
              <a:buNone/>
            </a:pPr>
            <a:r>
              <a:rPr lang="en-US" sz="2000">
                <a:solidFill>
                  <a:srgbClr val="859900"/>
                </a:solidFill>
                <a:highlight>
                  <a:srgbClr val="FFFFFE"/>
                </a:highlight>
              </a:rPr>
              <a:t>RETURN</a:t>
            </a:r>
            <a:r>
              <a:rPr lang="en-US" sz="2000">
                <a:solidFill>
                  <a:srgbClr val="333333"/>
                </a:solidFill>
                <a:highlight>
                  <a:srgbClr val="FFFFFE"/>
                </a:highlight>
              </a:rPr>
              <a:t> tom</a:t>
            </a:r>
            <a:endParaRPr sz="2000">
              <a:solidFill>
                <a:srgbClr val="333333"/>
              </a:solidFill>
              <a:highlight>
                <a:srgbClr val="FFFFFE"/>
              </a:highlight>
            </a:endParaRPr>
          </a:p>
        </p:txBody>
      </p:sp>
      <p:pic>
        <p:nvPicPr>
          <p:cNvPr id="671" name="Google Shape;671;g2860a42dfff_0_50"/>
          <p:cNvPicPr preferRelativeResize="0"/>
          <p:nvPr/>
        </p:nvPicPr>
        <p:blipFill>
          <a:blip r:embed="rId4">
            <a:alphaModFix/>
          </a:blip>
          <a:stretch>
            <a:fillRect/>
          </a:stretch>
        </p:blipFill>
        <p:spPr>
          <a:xfrm>
            <a:off x="6468750" y="1671950"/>
            <a:ext cx="4292126" cy="4456376"/>
          </a:xfrm>
          <a:prstGeom prst="rect">
            <a:avLst/>
          </a:prstGeom>
          <a:noFill/>
          <a:ln>
            <a:noFill/>
          </a:ln>
        </p:spPr>
      </p:pic>
      <p:pic>
        <p:nvPicPr>
          <p:cNvPr id="672" name="Google Shape;672;g2860a42dfff_0_50"/>
          <p:cNvPicPr preferRelativeResize="0"/>
          <p:nvPr/>
        </p:nvPicPr>
        <p:blipFill>
          <a:blip r:embed="rId5">
            <a:alphaModFix/>
          </a:blip>
          <a:stretch>
            <a:fillRect/>
          </a:stretch>
        </p:blipFill>
        <p:spPr>
          <a:xfrm>
            <a:off x="4710600" y="2706125"/>
            <a:ext cx="828675" cy="828675"/>
          </a:xfrm>
          <a:prstGeom prst="rect">
            <a:avLst/>
          </a:prstGeom>
          <a:noFill/>
          <a:ln>
            <a:noFill/>
          </a:ln>
        </p:spPr>
      </p:pic>
      <p:sp>
        <p:nvSpPr>
          <p:cNvPr id="673" name="Google Shape;673;g2860a42dfff_0_50"/>
          <p:cNvSpPr txBox="1"/>
          <p:nvPr/>
        </p:nvSpPr>
        <p:spPr>
          <a:xfrm>
            <a:off x="550350" y="1517888"/>
            <a:ext cx="5401500" cy="38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Font typeface="Arial"/>
              <a:buNone/>
            </a:pPr>
            <a:r>
              <a:rPr lang="en-US" sz="2000" b="1">
                <a:solidFill>
                  <a:srgbClr val="2F5496"/>
                </a:solidFill>
                <a:highlight>
                  <a:srgbClr val="F9FCFF"/>
                </a:highlight>
                <a:latin typeface="Open Sans"/>
                <a:ea typeface="Open Sans"/>
                <a:cs typeface="Open Sans"/>
                <a:sym typeface="Open Sans"/>
              </a:rPr>
              <a:t>Find the actor named "Tom Hanks"</a:t>
            </a:r>
            <a:endParaRPr sz="2000" b="1">
              <a:solidFill>
                <a:srgbClr val="2F5496"/>
              </a:solidFill>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
        <p:nvSpPr>
          <p:cNvPr id="674" name="Google Shape;674;g2860a42dfff_0_50"/>
          <p:cNvSpPr txBox="1"/>
          <p:nvPr/>
        </p:nvSpPr>
        <p:spPr>
          <a:xfrm>
            <a:off x="489350" y="3944138"/>
            <a:ext cx="5401500" cy="38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a:solidFill>
                  <a:srgbClr val="2F5496"/>
                </a:solidFill>
                <a:highlight>
                  <a:srgbClr val="F9FCFF"/>
                </a:highlight>
                <a:latin typeface="Open Sans"/>
                <a:ea typeface="Open Sans"/>
                <a:cs typeface="Open Sans"/>
                <a:sym typeface="Open Sans"/>
              </a:rPr>
              <a:t>Find all movie Tom Hanks has acted in</a:t>
            </a:r>
            <a:endParaRPr sz="2000" b="1">
              <a:solidFill>
                <a:srgbClr val="2F5496"/>
              </a:solidFill>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
        <p:nvSpPr>
          <p:cNvPr id="675" name="Google Shape;675;g2860a42dfff_0_50"/>
          <p:cNvSpPr txBox="1"/>
          <p:nvPr/>
        </p:nvSpPr>
        <p:spPr>
          <a:xfrm>
            <a:off x="607625" y="4924500"/>
            <a:ext cx="59337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solidFill>
                  <a:srgbClr val="859900"/>
                </a:solidFill>
                <a:highlight>
                  <a:srgbClr val="FFFFFE"/>
                </a:highlight>
              </a:rPr>
              <a:t>MATCH</a:t>
            </a:r>
            <a:r>
              <a:rPr lang="en-US" sz="2000">
                <a:solidFill>
                  <a:srgbClr val="333333"/>
                </a:solidFill>
                <a:highlight>
                  <a:srgbClr val="FFFFFE"/>
                </a:highlight>
              </a:rPr>
              <a:t> </a:t>
            </a:r>
            <a:r>
              <a:rPr lang="en-US" sz="2000">
                <a:solidFill>
                  <a:srgbClr val="586E75"/>
                </a:solidFill>
                <a:highlight>
                  <a:srgbClr val="FFFFFE"/>
                </a:highlight>
              </a:rPr>
              <a:t>(</a:t>
            </a:r>
            <a:r>
              <a:rPr lang="en-US" sz="2000">
                <a:solidFill>
                  <a:srgbClr val="333333"/>
                </a:solidFill>
                <a:highlight>
                  <a:srgbClr val="FFFFFE"/>
                </a:highlight>
              </a:rPr>
              <a:t>tom</a:t>
            </a:r>
            <a:r>
              <a:rPr lang="en-US" sz="2000">
                <a:solidFill>
                  <a:srgbClr val="586E75"/>
                </a:solidFill>
                <a:highlight>
                  <a:srgbClr val="FFFFFE"/>
                </a:highlight>
              </a:rPr>
              <a:t>:</a:t>
            </a:r>
            <a:r>
              <a:rPr lang="en-US" sz="2000">
                <a:solidFill>
                  <a:srgbClr val="333333"/>
                </a:solidFill>
                <a:highlight>
                  <a:srgbClr val="FFFFFE"/>
                </a:highlight>
              </a:rPr>
              <a:t>Person </a:t>
            </a:r>
            <a:r>
              <a:rPr lang="en-US" sz="2000">
                <a:solidFill>
                  <a:srgbClr val="586E75"/>
                </a:solidFill>
                <a:highlight>
                  <a:srgbClr val="FFFFFE"/>
                </a:highlight>
              </a:rPr>
              <a:t>{</a:t>
            </a:r>
            <a:r>
              <a:rPr lang="en-US" sz="2000">
                <a:solidFill>
                  <a:srgbClr val="859900"/>
                </a:solidFill>
                <a:highlight>
                  <a:srgbClr val="FFFFFE"/>
                </a:highlight>
              </a:rPr>
              <a:t>name</a:t>
            </a:r>
            <a:r>
              <a:rPr lang="en-US" sz="2000">
                <a:solidFill>
                  <a:srgbClr val="586E75"/>
                </a:solidFill>
                <a:highlight>
                  <a:srgbClr val="FFFFFE"/>
                </a:highlight>
              </a:rPr>
              <a:t>:</a:t>
            </a:r>
            <a:r>
              <a:rPr lang="en-US" sz="2000">
                <a:solidFill>
                  <a:srgbClr val="333333"/>
                </a:solidFill>
                <a:highlight>
                  <a:srgbClr val="FFFFFE"/>
                </a:highlight>
              </a:rPr>
              <a:t> </a:t>
            </a:r>
            <a:r>
              <a:rPr lang="en-US" sz="2000">
                <a:solidFill>
                  <a:srgbClr val="B58900"/>
                </a:solidFill>
                <a:highlight>
                  <a:srgbClr val="FFFFFE"/>
                </a:highlight>
              </a:rPr>
              <a:t>"Tom Hanks"</a:t>
            </a:r>
            <a:r>
              <a:rPr lang="en-US" sz="2000">
                <a:solidFill>
                  <a:srgbClr val="586E75"/>
                </a:solidFill>
                <a:highlight>
                  <a:srgbClr val="FFFFFE"/>
                </a:highlight>
              </a:rPr>
              <a:t>})-[:</a:t>
            </a:r>
            <a:r>
              <a:rPr lang="en-US" sz="2000">
                <a:solidFill>
                  <a:srgbClr val="333333"/>
                </a:solidFill>
                <a:highlight>
                  <a:srgbClr val="FFFFFE"/>
                </a:highlight>
              </a:rPr>
              <a:t>ACTED_IN</a:t>
            </a:r>
            <a:r>
              <a:rPr lang="en-US" sz="2000">
                <a:solidFill>
                  <a:srgbClr val="586E75"/>
                </a:solidFill>
                <a:highlight>
                  <a:srgbClr val="FFFFFE"/>
                </a:highlight>
              </a:rPr>
              <a:t>]-&gt;(</a:t>
            </a:r>
            <a:r>
              <a:rPr lang="en-US" sz="2000">
                <a:solidFill>
                  <a:srgbClr val="333333"/>
                </a:solidFill>
                <a:highlight>
                  <a:srgbClr val="FFFFFE"/>
                </a:highlight>
              </a:rPr>
              <a:t>tomHanksMovies</a:t>
            </a:r>
            <a:r>
              <a:rPr lang="en-US" sz="2000">
                <a:solidFill>
                  <a:srgbClr val="586E75"/>
                </a:solidFill>
                <a:highlight>
                  <a:srgbClr val="FFFFFE"/>
                </a:highlight>
              </a:rPr>
              <a:t>)</a:t>
            </a:r>
            <a:r>
              <a:rPr lang="en-US" sz="2000">
                <a:solidFill>
                  <a:srgbClr val="333333"/>
                </a:solidFill>
                <a:highlight>
                  <a:srgbClr val="FFFFFE"/>
                </a:highlight>
              </a:rPr>
              <a:t> </a:t>
            </a:r>
            <a:endParaRPr sz="2000">
              <a:solidFill>
                <a:srgbClr val="333333"/>
              </a:solidFill>
              <a:highlight>
                <a:srgbClr val="FFFFFE"/>
              </a:highlight>
            </a:endParaRPr>
          </a:p>
          <a:p>
            <a:pPr marL="0" lvl="0" indent="0" algn="l" rtl="0">
              <a:spcBef>
                <a:spcPts val="0"/>
              </a:spcBef>
              <a:spcAft>
                <a:spcPts val="0"/>
              </a:spcAft>
              <a:buNone/>
            </a:pPr>
            <a:r>
              <a:rPr lang="en-US" sz="2000">
                <a:solidFill>
                  <a:srgbClr val="859900"/>
                </a:solidFill>
                <a:highlight>
                  <a:srgbClr val="FFFFFE"/>
                </a:highlight>
              </a:rPr>
              <a:t>RETURN</a:t>
            </a:r>
            <a:r>
              <a:rPr lang="en-US" sz="2000">
                <a:solidFill>
                  <a:srgbClr val="333333"/>
                </a:solidFill>
                <a:highlight>
                  <a:srgbClr val="FFFFFE"/>
                </a:highlight>
              </a:rPr>
              <a:t> tom</a:t>
            </a:r>
            <a:r>
              <a:rPr lang="en-US" sz="2000">
                <a:solidFill>
                  <a:srgbClr val="586E75"/>
                </a:solidFill>
                <a:highlight>
                  <a:srgbClr val="FFFFFE"/>
                </a:highlight>
              </a:rPr>
              <a:t>,</a:t>
            </a:r>
            <a:r>
              <a:rPr lang="en-US" sz="2000">
                <a:solidFill>
                  <a:srgbClr val="333333"/>
                </a:solidFill>
                <a:highlight>
                  <a:srgbClr val="FFFFFE"/>
                </a:highlight>
              </a:rPr>
              <a:t>tomHanksMovies</a:t>
            </a:r>
            <a:endParaRPr sz="2000">
              <a:solidFill>
                <a:srgbClr val="333333"/>
              </a:solidFill>
              <a:highlight>
                <a:srgbClr val="FFFFFE"/>
              </a:highlight>
            </a:endParaRPr>
          </a:p>
        </p:txBody>
      </p:sp>
      <p:sp>
        <p:nvSpPr>
          <p:cNvPr id="676" name="Google Shape;676;g2860a42dfff_0_50"/>
          <p:cNvSpPr txBox="1"/>
          <p:nvPr/>
        </p:nvSpPr>
        <p:spPr>
          <a:xfrm>
            <a:off x="6363000" y="6171875"/>
            <a:ext cx="59337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u="sng">
                <a:solidFill>
                  <a:schemeClr val="hlink"/>
                </a:solidFill>
                <a:hlinkClick r:id="rId6"/>
              </a:rPr>
              <a:t>https://neo4j.com/docs/getting-started/cypher-intro/patterns-in-practice/</a:t>
            </a:r>
            <a:endParaRPr/>
          </a:p>
          <a:p>
            <a:pPr marL="0" lvl="0" indent="0" algn="l" rtl="0">
              <a:spcBef>
                <a:spcPts val="0"/>
              </a:spcBef>
              <a:spcAft>
                <a:spcPts val="0"/>
              </a:spcAft>
              <a:buClr>
                <a:schemeClr val="dk1"/>
              </a:buClr>
              <a:buSzPts val="1100"/>
              <a:buFont typeface="Arial"/>
              <a:buNone/>
            </a:pPr>
            <a:r>
              <a:rPr lang="en-US" u="sng">
                <a:solidFill>
                  <a:schemeClr val="hlink"/>
                </a:solidFill>
                <a:hlinkClick r:id="rId7"/>
              </a:rPr>
              <a:t>https://neo4j.com/docs/getting-started/cypher-intro/subqueries/</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g2864aae9559_1_9"/>
          <p:cNvSpPr/>
          <p:nvPr/>
        </p:nvSpPr>
        <p:spPr>
          <a:xfrm>
            <a:off x="371880" y="651898"/>
            <a:ext cx="7999800" cy="461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Font typeface="Arial"/>
              <a:buNone/>
            </a:pPr>
            <a:r>
              <a:rPr lang="en-US" sz="2400" b="1" dirty="0">
                <a:solidFill>
                  <a:srgbClr val="C55A11"/>
                </a:solidFill>
                <a:latin typeface="Calibri"/>
                <a:ea typeface="Calibri"/>
                <a:cs typeface="Calibri"/>
                <a:sym typeface="Calibri"/>
              </a:rPr>
              <a:t>Nodes, Properties, Relationships, Labels</a:t>
            </a:r>
            <a:endParaRPr dirty="0">
              <a:solidFill>
                <a:schemeClr val="dk1"/>
              </a:solidFill>
            </a:endParaRPr>
          </a:p>
          <a:p>
            <a:pPr marL="0" lvl="0" indent="0" algn="l" rtl="0">
              <a:spcBef>
                <a:spcPts val="0"/>
              </a:spcBef>
              <a:spcAft>
                <a:spcPts val="0"/>
              </a:spcAft>
              <a:buClr>
                <a:srgbClr val="000000"/>
              </a:buClr>
              <a:buFont typeface="Arial"/>
              <a:buNone/>
            </a:pPr>
            <a:endParaRPr sz="2400" b="1" dirty="0">
              <a:solidFill>
                <a:srgbClr val="C55A11"/>
              </a:solidFill>
              <a:latin typeface="Calibri"/>
              <a:ea typeface="Calibri"/>
              <a:cs typeface="Calibri"/>
              <a:sym typeface="Calibri"/>
            </a:endParaRPr>
          </a:p>
          <a:p>
            <a:pPr marL="0" lvl="0" indent="0" algn="l" rtl="0">
              <a:spcBef>
                <a:spcPts val="0"/>
              </a:spcBef>
              <a:spcAft>
                <a:spcPts val="0"/>
              </a:spcAft>
              <a:buNone/>
            </a:pPr>
            <a:endParaRPr sz="2000" b="1" dirty="0">
              <a:solidFill>
                <a:srgbClr val="2F5496"/>
              </a:solidFill>
              <a:highlight>
                <a:srgbClr val="F9FCFF"/>
              </a:highlight>
              <a:latin typeface="Open Sans"/>
              <a:ea typeface="Open Sans"/>
              <a:cs typeface="Open Sans"/>
              <a:sym typeface="Open Sans"/>
            </a:endParaRPr>
          </a:p>
          <a:p>
            <a:pPr marL="0" lvl="0" indent="0" algn="l" rtl="0">
              <a:spcBef>
                <a:spcPts val="0"/>
              </a:spcBef>
              <a:spcAft>
                <a:spcPts val="0"/>
              </a:spcAft>
              <a:buNone/>
            </a:pPr>
            <a:r>
              <a:rPr lang="en-US" sz="2000" b="1" dirty="0">
                <a:solidFill>
                  <a:schemeClr val="tx1"/>
                </a:solidFill>
                <a:highlight>
                  <a:srgbClr val="F9FCFF"/>
                </a:highlight>
                <a:latin typeface="Open Sans"/>
                <a:ea typeface="Open Sans"/>
                <a:cs typeface="Open Sans"/>
                <a:sym typeface="Open Sans"/>
              </a:rPr>
              <a:t>Find all movies released in the 1990s</a:t>
            </a:r>
            <a:endParaRPr sz="2000" b="1" dirty="0">
              <a:solidFill>
                <a:schemeClr val="tx1"/>
              </a:solidFill>
              <a:highlight>
                <a:srgbClr val="F9FCFF"/>
              </a:highlight>
              <a:latin typeface="Open Sans"/>
              <a:ea typeface="Open Sans"/>
              <a:cs typeface="Open Sans"/>
              <a:sym typeface="Open Sans"/>
            </a:endParaRPr>
          </a:p>
          <a:p>
            <a:pPr marL="0" lvl="0" indent="0" algn="l" rtl="0">
              <a:spcBef>
                <a:spcPts val="0"/>
              </a:spcBef>
              <a:spcAft>
                <a:spcPts val="0"/>
              </a:spcAft>
              <a:buNone/>
            </a:pPr>
            <a:endParaRPr sz="2000" b="1" dirty="0">
              <a:solidFill>
                <a:srgbClr val="2F5496"/>
              </a:solidFill>
              <a:highlight>
                <a:srgbClr val="F9FCFF"/>
              </a:highlight>
              <a:latin typeface="Open Sans"/>
              <a:ea typeface="Open Sans"/>
              <a:cs typeface="Open Sans"/>
              <a:sym typeface="Open Sans"/>
            </a:endParaRPr>
          </a:p>
          <a:p>
            <a:pPr marL="0" lvl="0" indent="0" algn="l" rtl="0">
              <a:spcBef>
                <a:spcPts val="0"/>
              </a:spcBef>
              <a:spcAft>
                <a:spcPts val="0"/>
              </a:spcAft>
              <a:buNone/>
            </a:pPr>
            <a:endParaRPr dirty="0">
              <a:latin typeface="Calibri"/>
              <a:ea typeface="Calibri"/>
              <a:cs typeface="Calibri"/>
              <a:sym typeface="Calibri"/>
            </a:endParaRPr>
          </a:p>
          <a:p>
            <a:pPr marL="0" lvl="0" indent="0" algn="l" rtl="0">
              <a:spcBef>
                <a:spcPts val="0"/>
              </a:spcBef>
              <a:spcAft>
                <a:spcPts val="0"/>
              </a:spcAft>
              <a:buNone/>
            </a:pPr>
            <a:endParaRPr sz="2400" b="1" dirty="0">
              <a:solidFill>
                <a:srgbClr val="C55A11"/>
              </a:solidFill>
              <a:latin typeface="Calibri"/>
              <a:ea typeface="Calibri"/>
              <a:cs typeface="Calibri"/>
              <a:sym typeface="Calibri"/>
            </a:endParaRPr>
          </a:p>
          <a:p>
            <a:pPr marL="0" marR="0" lvl="0" indent="0" algn="l" rtl="0">
              <a:spcBef>
                <a:spcPts val="0"/>
              </a:spcBef>
              <a:spcAft>
                <a:spcPts val="0"/>
              </a:spcAft>
              <a:buNone/>
            </a:pPr>
            <a:endParaRPr sz="2400" b="1" dirty="0">
              <a:solidFill>
                <a:srgbClr val="C55A11"/>
              </a:solidFill>
              <a:latin typeface="Calibri"/>
              <a:ea typeface="Calibri"/>
              <a:cs typeface="Calibri"/>
              <a:sym typeface="Calibri"/>
            </a:endParaRPr>
          </a:p>
        </p:txBody>
      </p:sp>
      <p:cxnSp>
        <p:nvCxnSpPr>
          <p:cNvPr id="682" name="Google Shape;682;g2864aae9559_1_9"/>
          <p:cNvCxnSpPr/>
          <p:nvPr/>
        </p:nvCxnSpPr>
        <p:spPr>
          <a:xfrm>
            <a:off x="-8308" y="1316458"/>
            <a:ext cx="8300100" cy="0"/>
          </a:xfrm>
          <a:prstGeom prst="straightConnector1">
            <a:avLst/>
          </a:prstGeom>
          <a:noFill/>
          <a:ln w="38100" cap="flat" cmpd="sng">
            <a:solidFill>
              <a:srgbClr val="C55A11"/>
            </a:solidFill>
            <a:prstDash val="solid"/>
            <a:miter lim="800000"/>
            <a:headEnd type="none" w="sm" len="sm"/>
            <a:tailEnd type="none" w="sm" len="sm"/>
          </a:ln>
        </p:spPr>
      </p:cxnSp>
      <p:pic>
        <p:nvPicPr>
          <p:cNvPr id="683" name="Google Shape;683;g2864aae9559_1_9" descr="A close up of a logo&#10;&#10;Description automatically generated"/>
          <p:cNvPicPr preferRelativeResize="0"/>
          <p:nvPr/>
        </p:nvPicPr>
        <p:blipFill rotWithShape="1">
          <a:blip r:embed="rId3">
            <a:alphaModFix/>
          </a:blip>
          <a:srcRect/>
          <a:stretch/>
        </p:blipFill>
        <p:spPr>
          <a:xfrm>
            <a:off x="10659519" y="469890"/>
            <a:ext cx="933598" cy="1398963"/>
          </a:xfrm>
          <a:prstGeom prst="rect">
            <a:avLst/>
          </a:prstGeom>
          <a:noFill/>
          <a:ln>
            <a:noFill/>
          </a:ln>
        </p:spPr>
      </p:pic>
      <p:sp>
        <p:nvSpPr>
          <p:cNvPr id="684" name="Google Shape;684;g2864aae9559_1_9"/>
          <p:cNvSpPr/>
          <p:nvPr/>
        </p:nvSpPr>
        <p:spPr>
          <a:xfrm>
            <a:off x="393111" y="252240"/>
            <a:ext cx="74973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Graph Theory, Applications and Combinatorics</a:t>
            </a:r>
            <a:endParaRPr/>
          </a:p>
        </p:txBody>
      </p:sp>
      <p:sp>
        <p:nvSpPr>
          <p:cNvPr id="685" name="Google Shape;685;g2864aae9559_1_9"/>
          <p:cNvSpPr txBox="1"/>
          <p:nvPr/>
        </p:nvSpPr>
        <p:spPr>
          <a:xfrm>
            <a:off x="0" y="0"/>
            <a:ext cx="113577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100">
              <a:solidFill>
                <a:srgbClr val="586E75"/>
              </a:solidFill>
              <a:highlight>
                <a:srgbClr val="FFFFFE"/>
              </a:highlight>
            </a:endParaRPr>
          </a:p>
        </p:txBody>
      </p:sp>
      <p:sp>
        <p:nvSpPr>
          <p:cNvPr id="686" name="Google Shape;686;g2864aae9559_1_9"/>
          <p:cNvSpPr txBox="1"/>
          <p:nvPr/>
        </p:nvSpPr>
        <p:spPr>
          <a:xfrm>
            <a:off x="6363000" y="6171875"/>
            <a:ext cx="59337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687" name="Google Shape;687;g2864aae9559_1_9"/>
          <p:cNvSpPr txBox="1"/>
          <p:nvPr/>
        </p:nvSpPr>
        <p:spPr>
          <a:xfrm>
            <a:off x="371875" y="2214025"/>
            <a:ext cx="5016900" cy="141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solidFill>
                  <a:srgbClr val="859900"/>
                </a:solidFill>
                <a:highlight>
                  <a:srgbClr val="FFFFFE"/>
                </a:highlight>
              </a:rPr>
              <a:t>MATCH</a:t>
            </a:r>
            <a:r>
              <a:rPr lang="en-US" sz="2000">
                <a:solidFill>
                  <a:srgbClr val="333333"/>
                </a:solidFill>
                <a:highlight>
                  <a:srgbClr val="FFFFFE"/>
                </a:highlight>
              </a:rPr>
              <a:t> </a:t>
            </a:r>
            <a:r>
              <a:rPr lang="en-US" sz="2000">
                <a:solidFill>
                  <a:srgbClr val="586E75"/>
                </a:solidFill>
                <a:highlight>
                  <a:srgbClr val="FFFFFE"/>
                </a:highlight>
              </a:rPr>
              <a:t>(</a:t>
            </a:r>
            <a:r>
              <a:rPr lang="en-US" sz="2000">
                <a:solidFill>
                  <a:srgbClr val="333333"/>
                </a:solidFill>
                <a:highlight>
                  <a:srgbClr val="FFFFFE"/>
                </a:highlight>
              </a:rPr>
              <a:t>nineties</a:t>
            </a:r>
            <a:r>
              <a:rPr lang="en-US" sz="2000">
                <a:solidFill>
                  <a:srgbClr val="586E75"/>
                </a:solidFill>
                <a:highlight>
                  <a:srgbClr val="FFFFFE"/>
                </a:highlight>
              </a:rPr>
              <a:t>:</a:t>
            </a:r>
            <a:r>
              <a:rPr lang="en-US" sz="2000">
                <a:solidFill>
                  <a:srgbClr val="333333"/>
                </a:solidFill>
                <a:highlight>
                  <a:srgbClr val="FFFFFE"/>
                </a:highlight>
              </a:rPr>
              <a:t>Movie</a:t>
            </a:r>
            <a:r>
              <a:rPr lang="en-US" sz="2000">
                <a:solidFill>
                  <a:srgbClr val="586E75"/>
                </a:solidFill>
                <a:highlight>
                  <a:srgbClr val="FFFFFE"/>
                </a:highlight>
              </a:rPr>
              <a:t>)</a:t>
            </a:r>
            <a:r>
              <a:rPr lang="en-US" sz="2000">
                <a:solidFill>
                  <a:srgbClr val="333333"/>
                </a:solidFill>
                <a:highlight>
                  <a:srgbClr val="FFFFFE"/>
                </a:highlight>
              </a:rPr>
              <a:t> </a:t>
            </a:r>
            <a:r>
              <a:rPr lang="en-US" sz="2000">
                <a:solidFill>
                  <a:srgbClr val="859900"/>
                </a:solidFill>
                <a:highlight>
                  <a:srgbClr val="FFFFFE"/>
                </a:highlight>
              </a:rPr>
              <a:t>WHERE</a:t>
            </a:r>
            <a:r>
              <a:rPr lang="en-US" sz="2000">
                <a:solidFill>
                  <a:srgbClr val="333333"/>
                </a:solidFill>
                <a:highlight>
                  <a:srgbClr val="FFFFFE"/>
                </a:highlight>
              </a:rPr>
              <a:t> nineties</a:t>
            </a:r>
            <a:r>
              <a:rPr lang="en-US" sz="2000">
                <a:solidFill>
                  <a:srgbClr val="586E75"/>
                </a:solidFill>
                <a:highlight>
                  <a:srgbClr val="FFFFFE"/>
                </a:highlight>
              </a:rPr>
              <a:t>.</a:t>
            </a:r>
            <a:r>
              <a:rPr lang="en-US" sz="2000">
                <a:solidFill>
                  <a:srgbClr val="333333"/>
                </a:solidFill>
                <a:highlight>
                  <a:srgbClr val="FFFFFE"/>
                </a:highlight>
              </a:rPr>
              <a:t>released </a:t>
            </a:r>
            <a:r>
              <a:rPr lang="en-US" sz="2000">
                <a:solidFill>
                  <a:srgbClr val="586E75"/>
                </a:solidFill>
                <a:highlight>
                  <a:srgbClr val="FFFFFE"/>
                </a:highlight>
              </a:rPr>
              <a:t>&gt;=</a:t>
            </a:r>
            <a:r>
              <a:rPr lang="en-US" sz="2000">
                <a:solidFill>
                  <a:srgbClr val="333333"/>
                </a:solidFill>
                <a:highlight>
                  <a:srgbClr val="FFFFFE"/>
                </a:highlight>
              </a:rPr>
              <a:t> </a:t>
            </a:r>
            <a:r>
              <a:rPr lang="en-US" sz="2000">
                <a:solidFill>
                  <a:srgbClr val="2AA198"/>
                </a:solidFill>
                <a:highlight>
                  <a:srgbClr val="FFFFFE"/>
                </a:highlight>
              </a:rPr>
              <a:t>1990</a:t>
            </a:r>
            <a:r>
              <a:rPr lang="en-US" sz="2000">
                <a:solidFill>
                  <a:srgbClr val="333333"/>
                </a:solidFill>
                <a:highlight>
                  <a:srgbClr val="FFFFFE"/>
                </a:highlight>
              </a:rPr>
              <a:t> </a:t>
            </a:r>
            <a:r>
              <a:rPr lang="en-US" sz="2000">
                <a:solidFill>
                  <a:srgbClr val="859900"/>
                </a:solidFill>
                <a:highlight>
                  <a:srgbClr val="FFFFFE"/>
                </a:highlight>
              </a:rPr>
              <a:t>AND</a:t>
            </a:r>
            <a:r>
              <a:rPr lang="en-US" sz="2000">
                <a:solidFill>
                  <a:srgbClr val="333333"/>
                </a:solidFill>
                <a:highlight>
                  <a:srgbClr val="FFFFFE"/>
                </a:highlight>
              </a:rPr>
              <a:t> nineties</a:t>
            </a:r>
            <a:r>
              <a:rPr lang="en-US" sz="2000">
                <a:solidFill>
                  <a:srgbClr val="586E75"/>
                </a:solidFill>
                <a:highlight>
                  <a:srgbClr val="FFFFFE"/>
                </a:highlight>
              </a:rPr>
              <a:t>.</a:t>
            </a:r>
            <a:r>
              <a:rPr lang="en-US" sz="2000">
                <a:solidFill>
                  <a:srgbClr val="333333"/>
                </a:solidFill>
                <a:highlight>
                  <a:srgbClr val="FFFFFE"/>
                </a:highlight>
              </a:rPr>
              <a:t>released </a:t>
            </a:r>
            <a:r>
              <a:rPr lang="en-US" sz="2000">
                <a:solidFill>
                  <a:srgbClr val="586E75"/>
                </a:solidFill>
                <a:highlight>
                  <a:srgbClr val="FFFFFE"/>
                </a:highlight>
              </a:rPr>
              <a:t>&lt;</a:t>
            </a:r>
            <a:r>
              <a:rPr lang="en-US" sz="2000">
                <a:solidFill>
                  <a:srgbClr val="333333"/>
                </a:solidFill>
                <a:highlight>
                  <a:srgbClr val="FFFFFE"/>
                </a:highlight>
              </a:rPr>
              <a:t> </a:t>
            </a:r>
            <a:r>
              <a:rPr lang="en-US" sz="2000">
                <a:solidFill>
                  <a:srgbClr val="2AA198"/>
                </a:solidFill>
                <a:highlight>
                  <a:srgbClr val="FFFFFE"/>
                </a:highlight>
              </a:rPr>
              <a:t>2000</a:t>
            </a:r>
            <a:r>
              <a:rPr lang="en-US" sz="2000">
                <a:solidFill>
                  <a:srgbClr val="333333"/>
                </a:solidFill>
                <a:highlight>
                  <a:srgbClr val="FFFFFE"/>
                </a:highlight>
              </a:rPr>
              <a:t> </a:t>
            </a:r>
            <a:r>
              <a:rPr lang="en-US" sz="2000">
                <a:solidFill>
                  <a:srgbClr val="859900"/>
                </a:solidFill>
                <a:highlight>
                  <a:srgbClr val="FFFFFE"/>
                </a:highlight>
              </a:rPr>
              <a:t>RETURN</a:t>
            </a:r>
            <a:r>
              <a:rPr lang="en-US" sz="2000">
                <a:solidFill>
                  <a:srgbClr val="333333"/>
                </a:solidFill>
                <a:highlight>
                  <a:srgbClr val="FFFFFE"/>
                </a:highlight>
              </a:rPr>
              <a:t> nineties</a:t>
            </a:r>
            <a:r>
              <a:rPr lang="en-US" sz="2000">
                <a:solidFill>
                  <a:srgbClr val="586E75"/>
                </a:solidFill>
                <a:highlight>
                  <a:srgbClr val="FFFFFE"/>
                </a:highlight>
              </a:rPr>
              <a:t>.</a:t>
            </a:r>
            <a:r>
              <a:rPr lang="en-US" sz="2000">
                <a:solidFill>
                  <a:srgbClr val="333333"/>
                </a:solidFill>
                <a:highlight>
                  <a:srgbClr val="FFFFFE"/>
                </a:highlight>
              </a:rPr>
              <a:t>title</a:t>
            </a:r>
            <a:endParaRPr sz="2000">
              <a:solidFill>
                <a:srgbClr val="333333"/>
              </a:solidFill>
              <a:highlight>
                <a:srgbClr val="FFFFFE"/>
              </a:highlight>
            </a:endParaRPr>
          </a:p>
        </p:txBody>
      </p:sp>
      <p:sp>
        <p:nvSpPr>
          <p:cNvPr id="688" name="Google Shape;688;g2864aae9559_1_9"/>
          <p:cNvSpPr txBox="1"/>
          <p:nvPr/>
        </p:nvSpPr>
        <p:spPr>
          <a:xfrm>
            <a:off x="7781700" y="-68425"/>
            <a:ext cx="3000000" cy="713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│nineties.title          │</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│"The Matrix"            │</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│"The Devil's Advocate"  │</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 Few Good Men"        │</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│"As Good as It Gets"    │</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│"What Dreams May Come"  │</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│"Snow Falling on Cedars"│</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│"You've Got Mail"       │</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│"Sleepless in Seattle"  │</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│"Joe Versus the Volcano"│</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│"When Harry Met Sally"  │</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│"That Thing You Do"     │</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│"The Birdcage"          │</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│"Unforgiven"            │</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│"Johnny Mnemonic"       │</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│"The Green Mile"        │</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│"Hoffa"                 │</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│"Apollo 13"             │</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│"Twister"               │</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│"Bicentennial Man"      │</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 League of Their Own" │</a:t>
            </a:r>
            <a:endParaRPr sz="1050">
              <a:solidFill>
                <a:srgbClr val="333333"/>
              </a:solidFill>
              <a:highlight>
                <a:srgbClr val="F9FC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t>
            </a:r>
            <a:endParaRPr sz="1050">
              <a:solidFill>
                <a:srgbClr val="333333"/>
              </a:solidFill>
              <a:highlight>
                <a:srgbClr val="F9FCFF"/>
              </a:highlight>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Google Shape;693;g2864aae9559_1_36"/>
          <p:cNvSpPr/>
          <p:nvPr/>
        </p:nvSpPr>
        <p:spPr>
          <a:xfrm>
            <a:off x="371880" y="651898"/>
            <a:ext cx="7999800" cy="461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Font typeface="Arial"/>
              <a:buNone/>
            </a:pPr>
            <a:r>
              <a:rPr lang="en-US" sz="2400" b="1" dirty="0">
                <a:solidFill>
                  <a:srgbClr val="C55A11"/>
                </a:solidFill>
                <a:latin typeface="Calibri"/>
                <a:ea typeface="Calibri"/>
                <a:cs typeface="Calibri"/>
                <a:sym typeface="Calibri"/>
              </a:rPr>
              <a:t>Nodes, Properties, Relationships, Labels</a:t>
            </a:r>
            <a:endParaRPr dirty="0">
              <a:solidFill>
                <a:schemeClr val="dk1"/>
              </a:solidFill>
            </a:endParaRPr>
          </a:p>
          <a:p>
            <a:pPr marL="0" lvl="0" indent="0" algn="l" rtl="0">
              <a:spcBef>
                <a:spcPts val="0"/>
              </a:spcBef>
              <a:spcAft>
                <a:spcPts val="0"/>
              </a:spcAft>
              <a:buClr>
                <a:srgbClr val="000000"/>
              </a:buClr>
              <a:buFont typeface="Arial"/>
              <a:buNone/>
            </a:pPr>
            <a:endParaRPr sz="2400" b="1" dirty="0">
              <a:solidFill>
                <a:srgbClr val="C55A11"/>
              </a:solidFill>
              <a:latin typeface="Calibri"/>
              <a:ea typeface="Calibri"/>
              <a:cs typeface="Calibri"/>
              <a:sym typeface="Calibri"/>
            </a:endParaRPr>
          </a:p>
          <a:p>
            <a:pPr marL="0" lvl="0" indent="0" algn="l" rtl="0">
              <a:lnSpc>
                <a:spcPct val="115000"/>
              </a:lnSpc>
              <a:spcBef>
                <a:spcPts val="0"/>
              </a:spcBef>
              <a:spcAft>
                <a:spcPts val="0"/>
              </a:spcAft>
              <a:buNone/>
            </a:pPr>
            <a:endParaRPr sz="2000" b="1" dirty="0">
              <a:solidFill>
                <a:srgbClr val="2F5496"/>
              </a:solidFill>
              <a:highlight>
                <a:srgbClr val="F9FC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US" sz="2000" b="1" dirty="0">
                <a:solidFill>
                  <a:schemeClr val="tx1"/>
                </a:solidFill>
                <a:highlight>
                  <a:srgbClr val="F9FCFF"/>
                </a:highlight>
                <a:latin typeface="Open Sans"/>
                <a:ea typeface="Open Sans"/>
                <a:cs typeface="Open Sans"/>
                <a:sym typeface="Open Sans"/>
              </a:rPr>
              <a:t>Find how many people are related to the</a:t>
            </a:r>
            <a:endParaRPr sz="2000" b="1" dirty="0">
              <a:solidFill>
                <a:schemeClr val="tx1"/>
              </a:solidFill>
              <a:highlight>
                <a:srgbClr val="F9FC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US" sz="2000" b="1" dirty="0">
                <a:solidFill>
                  <a:schemeClr val="tx1"/>
                </a:solidFill>
                <a:highlight>
                  <a:srgbClr val="F9FCFF"/>
                </a:highlight>
                <a:latin typeface="Open Sans"/>
                <a:ea typeface="Open Sans"/>
                <a:cs typeface="Open Sans"/>
                <a:sym typeface="Open Sans"/>
              </a:rPr>
              <a:t>movie Sleepless in Seattle</a:t>
            </a:r>
            <a:endParaRPr sz="2000" b="1" dirty="0">
              <a:solidFill>
                <a:schemeClr val="tx1"/>
              </a:solidFill>
              <a:highlight>
                <a:srgbClr val="F9FCFF"/>
              </a:highlight>
              <a:latin typeface="Open Sans"/>
              <a:ea typeface="Open Sans"/>
              <a:cs typeface="Open Sans"/>
              <a:sym typeface="Open Sans"/>
            </a:endParaRPr>
          </a:p>
          <a:p>
            <a:pPr marL="0" lvl="0" indent="0" algn="l" rtl="0">
              <a:spcBef>
                <a:spcPts val="0"/>
              </a:spcBef>
              <a:spcAft>
                <a:spcPts val="0"/>
              </a:spcAft>
              <a:buNone/>
            </a:pPr>
            <a:endParaRPr sz="2000" b="1" dirty="0">
              <a:solidFill>
                <a:schemeClr val="tx1"/>
              </a:solidFill>
              <a:highlight>
                <a:srgbClr val="F9FCFF"/>
              </a:highlight>
              <a:latin typeface="Open Sans"/>
              <a:ea typeface="Open Sans"/>
              <a:cs typeface="Open Sans"/>
              <a:sym typeface="Open Sans"/>
            </a:endParaRPr>
          </a:p>
          <a:p>
            <a:pPr marL="0" lvl="0" indent="0" algn="l" rtl="0">
              <a:spcBef>
                <a:spcPts val="0"/>
              </a:spcBef>
              <a:spcAft>
                <a:spcPts val="0"/>
              </a:spcAft>
              <a:buNone/>
            </a:pPr>
            <a:endParaRPr dirty="0">
              <a:latin typeface="Calibri"/>
              <a:ea typeface="Calibri"/>
              <a:cs typeface="Calibri"/>
              <a:sym typeface="Calibri"/>
            </a:endParaRPr>
          </a:p>
          <a:p>
            <a:pPr marL="0" lvl="0" indent="0" algn="l" rtl="0">
              <a:spcBef>
                <a:spcPts val="0"/>
              </a:spcBef>
              <a:spcAft>
                <a:spcPts val="0"/>
              </a:spcAft>
              <a:buNone/>
            </a:pPr>
            <a:endParaRPr sz="2400" b="1" dirty="0">
              <a:solidFill>
                <a:srgbClr val="C55A11"/>
              </a:solidFill>
              <a:latin typeface="Calibri"/>
              <a:ea typeface="Calibri"/>
              <a:cs typeface="Calibri"/>
              <a:sym typeface="Calibri"/>
            </a:endParaRPr>
          </a:p>
          <a:p>
            <a:pPr marL="0" marR="0" lvl="0" indent="0" algn="l" rtl="0">
              <a:spcBef>
                <a:spcPts val="0"/>
              </a:spcBef>
              <a:spcAft>
                <a:spcPts val="0"/>
              </a:spcAft>
              <a:buNone/>
            </a:pPr>
            <a:endParaRPr sz="2400" b="1" dirty="0">
              <a:solidFill>
                <a:srgbClr val="C55A11"/>
              </a:solidFill>
              <a:latin typeface="Calibri"/>
              <a:ea typeface="Calibri"/>
              <a:cs typeface="Calibri"/>
              <a:sym typeface="Calibri"/>
            </a:endParaRPr>
          </a:p>
        </p:txBody>
      </p:sp>
      <p:cxnSp>
        <p:nvCxnSpPr>
          <p:cNvPr id="694" name="Google Shape;694;g2864aae9559_1_36"/>
          <p:cNvCxnSpPr/>
          <p:nvPr/>
        </p:nvCxnSpPr>
        <p:spPr>
          <a:xfrm>
            <a:off x="-8308" y="1316458"/>
            <a:ext cx="8300100" cy="0"/>
          </a:xfrm>
          <a:prstGeom prst="straightConnector1">
            <a:avLst/>
          </a:prstGeom>
          <a:noFill/>
          <a:ln w="38100" cap="flat" cmpd="sng">
            <a:solidFill>
              <a:srgbClr val="C55A11"/>
            </a:solidFill>
            <a:prstDash val="solid"/>
            <a:miter lim="800000"/>
            <a:headEnd type="none" w="sm" len="sm"/>
            <a:tailEnd type="none" w="sm" len="sm"/>
          </a:ln>
        </p:spPr>
      </p:cxnSp>
      <p:pic>
        <p:nvPicPr>
          <p:cNvPr id="695" name="Google Shape;695;g2864aae9559_1_36" descr="A close up of a logo&#10;&#10;Description automatically generated"/>
          <p:cNvPicPr preferRelativeResize="0"/>
          <p:nvPr/>
        </p:nvPicPr>
        <p:blipFill rotWithShape="1">
          <a:blip r:embed="rId3">
            <a:alphaModFix/>
          </a:blip>
          <a:srcRect/>
          <a:stretch/>
        </p:blipFill>
        <p:spPr>
          <a:xfrm>
            <a:off x="10659519" y="469890"/>
            <a:ext cx="933598" cy="1398963"/>
          </a:xfrm>
          <a:prstGeom prst="rect">
            <a:avLst/>
          </a:prstGeom>
          <a:noFill/>
          <a:ln>
            <a:noFill/>
          </a:ln>
        </p:spPr>
      </p:pic>
      <p:sp>
        <p:nvSpPr>
          <p:cNvPr id="696" name="Google Shape;696;g2864aae9559_1_36"/>
          <p:cNvSpPr/>
          <p:nvPr/>
        </p:nvSpPr>
        <p:spPr>
          <a:xfrm>
            <a:off x="393111" y="252240"/>
            <a:ext cx="74973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Graph Theory, Applications and Combinatorics</a:t>
            </a:r>
            <a:endParaRPr/>
          </a:p>
        </p:txBody>
      </p:sp>
      <p:sp>
        <p:nvSpPr>
          <p:cNvPr id="697" name="Google Shape;697;g2864aae9559_1_36"/>
          <p:cNvSpPr txBox="1"/>
          <p:nvPr/>
        </p:nvSpPr>
        <p:spPr>
          <a:xfrm>
            <a:off x="0" y="0"/>
            <a:ext cx="113577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100">
              <a:solidFill>
                <a:srgbClr val="586E75"/>
              </a:solidFill>
              <a:highlight>
                <a:srgbClr val="FFFFFE"/>
              </a:highlight>
            </a:endParaRPr>
          </a:p>
        </p:txBody>
      </p:sp>
      <p:sp>
        <p:nvSpPr>
          <p:cNvPr id="698" name="Google Shape;698;g2864aae9559_1_36"/>
          <p:cNvSpPr txBox="1"/>
          <p:nvPr/>
        </p:nvSpPr>
        <p:spPr>
          <a:xfrm>
            <a:off x="6363000" y="6171875"/>
            <a:ext cx="59337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699" name="Google Shape;699;g2864aae9559_1_36"/>
          <p:cNvPicPr preferRelativeResize="0"/>
          <p:nvPr/>
        </p:nvPicPr>
        <p:blipFill rotWithShape="1">
          <a:blip r:embed="rId4">
            <a:alphaModFix/>
          </a:blip>
          <a:srcRect l="-3750" t="-4540" r="3750" b="4540"/>
          <a:stretch/>
        </p:blipFill>
        <p:spPr>
          <a:xfrm>
            <a:off x="6019025" y="2483912"/>
            <a:ext cx="5933645" cy="3339400"/>
          </a:xfrm>
          <a:prstGeom prst="rect">
            <a:avLst/>
          </a:prstGeom>
          <a:noFill/>
          <a:ln>
            <a:noFill/>
          </a:ln>
        </p:spPr>
      </p:pic>
      <p:sp>
        <p:nvSpPr>
          <p:cNvPr id="700" name="Google Shape;700;g2864aae9559_1_36"/>
          <p:cNvSpPr txBox="1"/>
          <p:nvPr/>
        </p:nvSpPr>
        <p:spPr>
          <a:xfrm>
            <a:off x="468050" y="2789338"/>
            <a:ext cx="6210900" cy="1062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900" dirty="0">
                <a:solidFill>
                  <a:schemeClr val="tx1"/>
                </a:solidFill>
                <a:highlight>
                  <a:srgbClr val="FFFFFE"/>
                </a:highlight>
              </a:rPr>
              <a:t>MATCH (</a:t>
            </a:r>
            <a:r>
              <a:rPr lang="en-US" sz="1900" dirty="0" err="1">
                <a:solidFill>
                  <a:schemeClr val="tx1"/>
                </a:solidFill>
                <a:highlight>
                  <a:srgbClr val="FFFFFE"/>
                </a:highlight>
              </a:rPr>
              <a:t>people:Person</a:t>
            </a:r>
            <a:r>
              <a:rPr lang="en-US" sz="1900" dirty="0">
                <a:solidFill>
                  <a:schemeClr val="tx1"/>
                </a:solidFill>
                <a:highlight>
                  <a:srgbClr val="FFFFFE"/>
                </a:highlight>
              </a:rPr>
              <a:t>)-[</a:t>
            </a:r>
            <a:r>
              <a:rPr lang="en-US" sz="1900" dirty="0" err="1">
                <a:solidFill>
                  <a:schemeClr val="tx1"/>
                </a:solidFill>
                <a:highlight>
                  <a:srgbClr val="FFFFFE"/>
                </a:highlight>
              </a:rPr>
              <a:t>relatedTo</a:t>
            </a:r>
            <a:r>
              <a:rPr lang="en-US" sz="1900" dirty="0">
                <a:solidFill>
                  <a:schemeClr val="tx1"/>
                </a:solidFill>
                <a:highlight>
                  <a:srgbClr val="FFFFFE"/>
                </a:highlight>
              </a:rPr>
              <a:t>]-(:Movie {title: "Sleepless in Seattle"}) </a:t>
            </a:r>
            <a:endParaRPr sz="1900" dirty="0">
              <a:solidFill>
                <a:schemeClr val="tx1"/>
              </a:solidFill>
              <a:highlight>
                <a:srgbClr val="FFFFFE"/>
              </a:highlight>
            </a:endParaRPr>
          </a:p>
          <a:p>
            <a:pPr marL="0" lvl="0" indent="0" algn="l" rtl="0">
              <a:spcBef>
                <a:spcPts val="0"/>
              </a:spcBef>
              <a:spcAft>
                <a:spcPts val="0"/>
              </a:spcAft>
              <a:buNone/>
            </a:pPr>
            <a:r>
              <a:rPr lang="en-US" sz="1900" dirty="0">
                <a:solidFill>
                  <a:schemeClr val="tx1"/>
                </a:solidFill>
                <a:highlight>
                  <a:srgbClr val="FFFFFE"/>
                </a:highlight>
              </a:rPr>
              <a:t>RETURN people.name, Type(</a:t>
            </a:r>
            <a:r>
              <a:rPr lang="en-US" sz="1900" dirty="0" err="1">
                <a:solidFill>
                  <a:schemeClr val="tx1"/>
                </a:solidFill>
                <a:highlight>
                  <a:srgbClr val="FFFFFE"/>
                </a:highlight>
              </a:rPr>
              <a:t>relatedTo</a:t>
            </a:r>
            <a:r>
              <a:rPr lang="en-US" sz="1900" dirty="0">
                <a:solidFill>
                  <a:schemeClr val="tx1"/>
                </a:solidFill>
                <a:highlight>
                  <a:srgbClr val="FFFFFE"/>
                </a:highlight>
              </a:rPr>
              <a:t>), </a:t>
            </a:r>
            <a:r>
              <a:rPr lang="en-US" sz="1900" dirty="0" err="1">
                <a:solidFill>
                  <a:schemeClr val="tx1"/>
                </a:solidFill>
                <a:highlight>
                  <a:srgbClr val="FFFFFE"/>
                </a:highlight>
              </a:rPr>
              <a:t>relatedTo</a:t>
            </a:r>
            <a:endParaRPr sz="1900" dirty="0">
              <a:solidFill>
                <a:schemeClr val="tx1"/>
              </a:solidFill>
              <a:highlight>
                <a:srgbClr val="FFFFFE"/>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g2743e433a66_0_18"/>
          <p:cNvSpPr txBox="1"/>
          <p:nvPr/>
        </p:nvSpPr>
        <p:spPr>
          <a:xfrm>
            <a:off x="534953" y="368860"/>
            <a:ext cx="7398000" cy="817260"/>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None/>
            </a:pPr>
            <a:r>
              <a:rPr lang="en-US" sz="2400" b="1" dirty="0">
                <a:solidFill>
                  <a:srgbClr val="2E5496"/>
                </a:solidFill>
                <a:latin typeface="Calibri"/>
                <a:ea typeface="Calibri"/>
                <a:cs typeface="Calibri"/>
                <a:sym typeface="Calibri"/>
              </a:rPr>
              <a:t>Graph Theory and its Applications  </a:t>
            </a:r>
            <a:br>
              <a:rPr lang="en-US" sz="2400" b="1" dirty="0">
                <a:solidFill>
                  <a:srgbClr val="2E5496"/>
                </a:solidFill>
                <a:latin typeface="Calibri"/>
                <a:ea typeface="Calibri"/>
                <a:cs typeface="Calibri"/>
                <a:sym typeface="Calibri"/>
              </a:rPr>
            </a:br>
            <a:r>
              <a:rPr lang="en-US" sz="2400" b="1" dirty="0">
                <a:solidFill>
                  <a:srgbClr val="C55A11"/>
                </a:solidFill>
                <a:latin typeface="Calibri"/>
                <a:ea typeface="Calibri"/>
                <a:cs typeface="Calibri"/>
                <a:sym typeface="Calibri"/>
              </a:rPr>
              <a:t>Acknowledgement</a:t>
            </a:r>
            <a:endParaRPr sz="2400" b="1" dirty="0">
              <a:solidFill>
                <a:srgbClr val="C55A11"/>
              </a:solidFill>
              <a:latin typeface="Calibri"/>
              <a:ea typeface="Calibri"/>
              <a:cs typeface="Calibri"/>
              <a:sym typeface="Calibri"/>
            </a:endParaRPr>
          </a:p>
        </p:txBody>
      </p:sp>
      <p:sp>
        <p:nvSpPr>
          <p:cNvPr id="64" name="Google Shape;64;g2743e433a66_0_18"/>
          <p:cNvSpPr/>
          <p:nvPr/>
        </p:nvSpPr>
        <p:spPr>
          <a:xfrm>
            <a:off x="87086" y="1257286"/>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65" name="Google Shape;65;g2743e433a66_0_18"/>
          <p:cNvPicPr preferRelativeResize="0"/>
          <p:nvPr/>
        </p:nvPicPr>
        <p:blipFill rotWithShape="1">
          <a:blip r:embed="rId3">
            <a:alphaModFix/>
          </a:blip>
          <a:srcRect t="4970"/>
          <a:stretch/>
        </p:blipFill>
        <p:spPr>
          <a:xfrm>
            <a:off x="10882725" y="0"/>
            <a:ext cx="1309275" cy="1681775"/>
          </a:xfrm>
          <a:prstGeom prst="rect">
            <a:avLst/>
          </a:prstGeom>
          <a:noFill/>
          <a:ln>
            <a:noFill/>
          </a:ln>
        </p:spPr>
      </p:pic>
      <p:sp>
        <p:nvSpPr>
          <p:cNvPr id="66" name="Google Shape;66;g2743e433a66_0_18"/>
          <p:cNvSpPr txBox="1"/>
          <p:nvPr/>
        </p:nvSpPr>
        <p:spPr>
          <a:xfrm>
            <a:off x="642257" y="1894114"/>
            <a:ext cx="8893500" cy="10158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000" b="0" i="0" u="none" strike="noStrike" cap="none" dirty="0">
                <a:solidFill>
                  <a:srgbClr val="000000"/>
                </a:solidFill>
                <a:latin typeface="Arial"/>
                <a:ea typeface="Arial"/>
                <a:cs typeface="Arial"/>
                <a:sym typeface="Arial"/>
              </a:rPr>
              <a:t>The slides are prepared by Dr. Surabhi Narayan and her TA Ms. </a:t>
            </a:r>
            <a:r>
              <a:rPr lang="en-US" sz="2000" b="0" i="0" u="none" strike="noStrike" cap="none" dirty="0" err="1">
                <a:solidFill>
                  <a:srgbClr val="000000"/>
                </a:solidFill>
                <a:latin typeface="Arial"/>
                <a:ea typeface="Arial"/>
                <a:cs typeface="Arial"/>
                <a:sym typeface="Arial"/>
              </a:rPr>
              <a:t>Hita</a:t>
            </a:r>
            <a:r>
              <a:rPr lang="en-US" sz="2000" b="0" i="0" u="none" strike="noStrike" cap="none" dirty="0">
                <a:solidFill>
                  <a:srgbClr val="000000"/>
                </a:solidFill>
                <a:latin typeface="Arial"/>
                <a:ea typeface="Arial"/>
                <a:cs typeface="Arial"/>
                <a:sym typeface="Arial"/>
              </a:rPr>
              <a:t> Juneja and  a lot of inputs are added by Dr. Arti Arya. The sources of the information other than textbook is mentioned wherever used.</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Google Shape;705;g2860a42dfff_0_73"/>
          <p:cNvSpPr/>
          <p:nvPr/>
        </p:nvSpPr>
        <p:spPr>
          <a:xfrm>
            <a:off x="371880" y="651898"/>
            <a:ext cx="7999800" cy="461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Font typeface="Arial"/>
              <a:buNone/>
            </a:pPr>
            <a:r>
              <a:rPr lang="en-US" sz="2400" b="1">
                <a:solidFill>
                  <a:srgbClr val="C55A11"/>
                </a:solidFill>
                <a:latin typeface="Calibri"/>
                <a:ea typeface="Calibri"/>
                <a:cs typeface="Calibri"/>
                <a:sym typeface="Calibri"/>
              </a:rPr>
              <a:t>Nodes, Properties, Relationships, Labels</a:t>
            </a:r>
            <a:endParaRPr>
              <a:solidFill>
                <a:schemeClr val="dk1"/>
              </a:solidFill>
            </a:endParaRPr>
          </a:p>
          <a:p>
            <a:pPr marL="0" lvl="0" indent="0" algn="l" rtl="0">
              <a:spcBef>
                <a:spcPts val="0"/>
              </a:spcBef>
              <a:spcAft>
                <a:spcPts val="0"/>
              </a:spcAft>
              <a:buClr>
                <a:srgbClr val="000000"/>
              </a:buClr>
              <a:buFont typeface="Arial"/>
              <a:buNone/>
            </a:pPr>
            <a:endParaRPr sz="2400" b="1">
              <a:solidFill>
                <a:srgbClr val="C55A11"/>
              </a:solidFill>
              <a:latin typeface="Calibri"/>
              <a:ea typeface="Calibri"/>
              <a:cs typeface="Calibri"/>
              <a:sym typeface="Calibri"/>
            </a:endParaRPr>
          </a:p>
          <a:p>
            <a:pPr marL="0" marR="0" lvl="0" indent="0" algn="l" rtl="0">
              <a:spcBef>
                <a:spcPts val="0"/>
              </a:spcBef>
              <a:spcAft>
                <a:spcPts val="0"/>
              </a:spcAft>
              <a:buNone/>
            </a:pPr>
            <a:endParaRPr sz="2400" b="1">
              <a:solidFill>
                <a:srgbClr val="C55A11"/>
              </a:solidFill>
              <a:latin typeface="Calibri"/>
              <a:ea typeface="Calibri"/>
              <a:cs typeface="Calibri"/>
              <a:sym typeface="Calibri"/>
            </a:endParaRPr>
          </a:p>
        </p:txBody>
      </p:sp>
      <p:cxnSp>
        <p:nvCxnSpPr>
          <p:cNvPr id="706" name="Google Shape;706;g2860a42dfff_0_73"/>
          <p:cNvCxnSpPr/>
          <p:nvPr/>
        </p:nvCxnSpPr>
        <p:spPr>
          <a:xfrm>
            <a:off x="-8308" y="1316458"/>
            <a:ext cx="8300100" cy="0"/>
          </a:xfrm>
          <a:prstGeom prst="straightConnector1">
            <a:avLst/>
          </a:prstGeom>
          <a:noFill/>
          <a:ln w="38100" cap="flat" cmpd="sng">
            <a:solidFill>
              <a:srgbClr val="C55A11"/>
            </a:solidFill>
            <a:prstDash val="solid"/>
            <a:miter lim="800000"/>
            <a:headEnd type="none" w="sm" len="sm"/>
            <a:tailEnd type="none" w="sm" len="sm"/>
          </a:ln>
        </p:spPr>
      </p:cxnSp>
      <p:pic>
        <p:nvPicPr>
          <p:cNvPr id="707" name="Google Shape;707;g2860a42dfff_0_73" descr="A close up of a logo&#10;&#10;Description automatically generated"/>
          <p:cNvPicPr preferRelativeResize="0"/>
          <p:nvPr/>
        </p:nvPicPr>
        <p:blipFill rotWithShape="1">
          <a:blip r:embed="rId3">
            <a:alphaModFix/>
          </a:blip>
          <a:srcRect/>
          <a:stretch/>
        </p:blipFill>
        <p:spPr>
          <a:xfrm>
            <a:off x="10659519" y="469890"/>
            <a:ext cx="933598" cy="1398963"/>
          </a:xfrm>
          <a:prstGeom prst="rect">
            <a:avLst/>
          </a:prstGeom>
          <a:noFill/>
          <a:ln>
            <a:noFill/>
          </a:ln>
        </p:spPr>
      </p:pic>
      <p:sp>
        <p:nvSpPr>
          <p:cNvPr id="708" name="Google Shape;708;g2860a42dfff_0_73"/>
          <p:cNvSpPr/>
          <p:nvPr/>
        </p:nvSpPr>
        <p:spPr>
          <a:xfrm>
            <a:off x="393111" y="252240"/>
            <a:ext cx="74973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Graph Theory, Applications and Combinatorics</a:t>
            </a:r>
            <a:endParaRPr/>
          </a:p>
        </p:txBody>
      </p:sp>
      <p:sp>
        <p:nvSpPr>
          <p:cNvPr id="709" name="Google Shape;709;g2860a42dfff_0_73"/>
          <p:cNvSpPr txBox="1"/>
          <p:nvPr/>
        </p:nvSpPr>
        <p:spPr>
          <a:xfrm>
            <a:off x="371875" y="1616125"/>
            <a:ext cx="9294900" cy="1509614"/>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None/>
            </a:pPr>
            <a:r>
              <a:rPr lang="en-US" sz="2000" b="1" dirty="0">
                <a:solidFill>
                  <a:schemeClr val="tx1"/>
                </a:solidFill>
                <a:highlight>
                  <a:srgbClr val="F9FCFF"/>
                </a:highlight>
                <a:latin typeface="Open Sans"/>
                <a:ea typeface="Open Sans"/>
                <a:cs typeface="Open Sans"/>
                <a:sym typeface="Open Sans"/>
              </a:rPr>
              <a:t>Recommend new co-actors for Tom Hanks.</a:t>
            </a:r>
            <a:r>
              <a:rPr lang="en-US" sz="2100" b="1" dirty="0">
                <a:solidFill>
                  <a:schemeClr val="tx1"/>
                </a:solidFill>
                <a:highlight>
                  <a:srgbClr val="F9FCFF"/>
                </a:highlight>
                <a:latin typeface="Open Sans"/>
                <a:ea typeface="Open Sans"/>
                <a:cs typeface="Open Sans"/>
                <a:sym typeface="Open Sans"/>
              </a:rPr>
              <a:t> </a:t>
            </a:r>
            <a:endParaRPr sz="2100" b="1" dirty="0">
              <a:solidFill>
                <a:schemeClr val="tx1"/>
              </a:solidFill>
              <a:highlight>
                <a:srgbClr val="F9FCFF"/>
              </a:highlight>
              <a:latin typeface="Open Sans"/>
              <a:ea typeface="Open Sans"/>
              <a:cs typeface="Open Sans"/>
              <a:sym typeface="Open Sans"/>
            </a:endParaRPr>
          </a:p>
          <a:p>
            <a:pPr marL="0" lvl="0" indent="0" algn="l" rtl="0">
              <a:lnSpc>
                <a:spcPct val="130000"/>
              </a:lnSpc>
              <a:spcBef>
                <a:spcPts val="1500"/>
              </a:spcBef>
              <a:spcAft>
                <a:spcPts val="1500"/>
              </a:spcAft>
              <a:buNone/>
            </a:pPr>
            <a:r>
              <a:rPr lang="en-US" sz="1300" b="1" dirty="0">
                <a:solidFill>
                  <a:schemeClr val="tx1"/>
                </a:solidFill>
                <a:highlight>
                  <a:srgbClr val="F9FCFF"/>
                </a:highlight>
                <a:latin typeface="Open Sans"/>
                <a:ea typeface="Open Sans"/>
                <a:cs typeface="Open Sans"/>
                <a:sym typeface="Open Sans"/>
              </a:rPr>
              <a:t>A basic recommendation approach is to find connections past an immediate neighborhood which are themselves well connected.</a:t>
            </a:r>
            <a:endParaRPr sz="1300" b="1" dirty="0">
              <a:solidFill>
                <a:schemeClr val="tx1"/>
              </a:solidFill>
              <a:highlight>
                <a:srgbClr val="F9FCFF"/>
              </a:highlight>
              <a:latin typeface="Open Sans"/>
              <a:ea typeface="Open Sans"/>
              <a:cs typeface="Open Sans"/>
              <a:sym typeface="Open Sans"/>
            </a:endParaRPr>
          </a:p>
        </p:txBody>
      </p:sp>
      <p:sp>
        <p:nvSpPr>
          <p:cNvPr id="710" name="Google Shape;710;g2860a42dfff_0_73"/>
          <p:cNvSpPr txBox="1"/>
          <p:nvPr/>
        </p:nvSpPr>
        <p:spPr>
          <a:xfrm>
            <a:off x="371875" y="3033900"/>
            <a:ext cx="8775900" cy="2232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900" dirty="0">
                <a:solidFill>
                  <a:schemeClr val="tx1"/>
                </a:solidFill>
                <a:highlight>
                  <a:srgbClr val="FFFFFE"/>
                </a:highlight>
              </a:rPr>
              <a:t>MATCH (</a:t>
            </a:r>
            <a:r>
              <a:rPr lang="en-US" sz="1900" dirty="0" err="1">
                <a:solidFill>
                  <a:schemeClr val="tx1"/>
                </a:solidFill>
                <a:highlight>
                  <a:srgbClr val="FFFFFE"/>
                </a:highlight>
              </a:rPr>
              <a:t>tom:Person</a:t>
            </a:r>
            <a:r>
              <a:rPr lang="en-US" sz="1900" dirty="0">
                <a:solidFill>
                  <a:schemeClr val="tx1"/>
                </a:solidFill>
                <a:highlight>
                  <a:srgbClr val="FFFFFE"/>
                </a:highlight>
              </a:rPr>
              <a:t> {</a:t>
            </a:r>
            <a:r>
              <a:rPr lang="en-US" sz="1900" dirty="0" err="1">
                <a:solidFill>
                  <a:schemeClr val="tx1"/>
                </a:solidFill>
                <a:highlight>
                  <a:srgbClr val="FFFFFE"/>
                </a:highlight>
              </a:rPr>
              <a:t>name:"Tom</a:t>
            </a:r>
            <a:r>
              <a:rPr lang="en-US" sz="1900" dirty="0">
                <a:solidFill>
                  <a:schemeClr val="tx1"/>
                </a:solidFill>
                <a:highlight>
                  <a:srgbClr val="FFFFFE"/>
                </a:highlight>
              </a:rPr>
              <a:t> Hanks"})-[:ACTED_IN]-&gt;(m)&lt;-[:ACTED_IN]-(</a:t>
            </a:r>
            <a:r>
              <a:rPr lang="en-US" sz="1900" dirty="0" err="1">
                <a:solidFill>
                  <a:schemeClr val="tx1"/>
                </a:solidFill>
                <a:highlight>
                  <a:srgbClr val="FFFFFE"/>
                </a:highlight>
              </a:rPr>
              <a:t>coActors</a:t>
            </a:r>
            <a:r>
              <a:rPr lang="en-US" sz="1900" dirty="0">
                <a:solidFill>
                  <a:schemeClr val="tx1"/>
                </a:solidFill>
                <a:highlight>
                  <a:srgbClr val="FFFFFE"/>
                </a:highlight>
              </a:rPr>
              <a:t>),</a:t>
            </a:r>
            <a:endParaRPr sz="1900" dirty="0">
              <a:solidFill>
                <a:schemeClr val="tx1"/>
              </a:solidFill>
              <a:highlight>
                <a:srgbClr val="FFFFFE"/>
              </a:highlight>
            </a:endParaRPr>
          </a:p>
          <a:p>
            <a:pPr marL="0" lvl="0" indent="0" algn="l" rtl="0">
              <a:spcBef>
                <a:spcPts val="0"/>
              </a:spcBef>
              <a:spcAft>
                <a:spcPts val="0"/>
              </a:spcAft>
              <a:buNone/>
            </a:pPr>
            <a:r>
              <a:rPr lang="en-US" sz="1900" dirty="0">
                <a:solidFill>
                  <a:schemeClr val="tx1"/>
                </a:solidFill>
                <a:highlight>
                  <a:srgbClr val="FFFFFE"/>
                </a:highlight>
              </a:rPr>
              <a:t>(</a:t>
            </a:r>
            <a:r>
              <a:rPr lang="en-US" sz="1900" dirty="0" err="1">
                <a:solidFill>
                  <a:schemeClr val="tx1"/>
                </a:solidFill>
                <a:highlight>
                  <a:srgbClr val="FFFFFE"/>
                </a:highlight>
              </a:rPr>
              <a:t>coActors</a:t>
            </a:r>
            <a:r>
              <a:rPr lang="en-US" sz="1900" dirty="0">
                <a:solidFill>
                  <a:schemeClr val="tx1"/>
                </a:solidFill>
                <a:highlight>
                  <a:srgbClr val="FFFFFE"/>
                </a:highlight>
              </a:rPr>
              <a:t>)-[:ACTED_IN]-&gt;(m2)&lt;-[:ACTED_IN]-(</a:t>
            </a:r>
            <a:r>
              <a:rPr lang="en-US" sz="1900" dirty="0" err="1">
                <a:solidFill>
                  <a:schemeClr val="tx1"/>
                </a:solidFill>
                <a:highlight>
                  <a:srgbClr val="FFFFFE"/>
                </a:highlight>
              </a:rPr>
              <a:t>cocoActors</a:t>
            </a:r>
            <a:r>
              <a:rPr lang="en-US" sz="1900" dirty="0">
                <a:solidFill>
                  <a:schemeClr val="tx1"/>
                </a:solidFill>
                <a:highlight>
                  <a:srgbClr val="FFFFFE"/>
                </a:highlight>
              </a:rPr>
              <a:t>)</a:t>
            </a:r>
            <a:endParaRPr sz="1900" dirty="0">
              <a:solidFill>
                <a:schemeClr val="tx1"/>
              </a:solidFill>
              <a:highlight>
                <a:srgbClr val="FFFFFE"/>
              </a:highlight>
            </a:endParaRPr>
          </a:p>
          <a:p>
            <a:pPr marL="0" lvl="0" indent="0" algn="l" rtl="0">
              <a:spcBef>
                <a:spcPts val="0"/>
              </a:spcBef>
              <a:spcAft>
                <a:spcPts val="0"/>
              </a:spcAft>
              <a:buNone/>
            </a:pPr>
            <a:r>
              <a:rPr lang="en-US" sz="1900" dirty="0">
                <a:solidFill>
                  <a:schemeClr val="tx1"/>
                </a:solidFill>
                <a:highlight>
                  <a:srgbClr val="FFFFFE"/>
                </a:highlight>
              </a:rPr>
              <a:t>WHERE NOT (tom)-[:ACTED_IN]-&gt;()&lt;-[:ACTED_IN]-(</a:t>
            </a:r>
            <a:r>
              <a:rPr lang="en-US" sz="1900" dirty="0" err="1">
                <a:solidFill>
                  <a:schemeClr val="tx1"/>
                </a:solidFill>
                <a:highlight>
                  <a:srgbClr val="FFFFFE"/>
                </a:highlight>
              </a:rPr>
              <a:t>cocoActors</a:t>
            </a:r>
            <a:r>
              <a:rPr lang="en-US" sz="1900" dirty="0">
                <a:solidFill>
                  <a:schemeClr val="tx1"/>
                </a:solidFill>
                <a:highlight>
                  <a:srgbClr val="FFFFFE"/>
                </a:highlight>
              </a:rPr>
              <a:t>) AND tom &lt;&gt; </a:t>
            </a:r>
            <a:r>
              <a:rPr lang="en-US" sz="1900" dirty="0" err="1">
                <a:solidFill>
                  <a:schemeClr val="tx1"/>
                </a:solidFill>
                <a:highlight>
                  <a:srgbClr val="FFFFFE"/>
                </a:highlight>
              </a:rPr>
              <a:t>cocoActors</a:t>
            </a:r>
            <a:endParaRPr sz="1900" dirty="0">
              <a:solidFill>
                <a:schemeClr val="tx1"/>
              </a:solidFill>
              <a:highlight>
                <a:srgbClr val="FFFFFE"/>
              </a:highlight>
            </a:endParaRPr>
          </a:p>
          <a:p>
            <a:pPr marL="0" lvl="0" indent="0" algn="l" rtl="0">
              <a:spcBef>
                <a:spcPts val="0"/>
              </a:spcBef>
              <a:spcAft>
                <a:spcPts val="0"/>
              </a:spcAft>
              <a:buNone/>
            </a:pPr>
            <a:r>
              <a:rPr lang="en-US" sz="1900" dirty="0">
                <a:solidFill>
                  <a:schemeClr val="tx1"/>
                </a:solidFill>
                <a:highlight>
                  <a:srgbClr val="FFFFFE"/>
                </a:highlight>
              </a:rPr>
              <a:t>RETURN cocoActors.name AS Recommended, count(*) AS Strength ORDER BY Strength DESC</a:t>
            </a:r>
            <a:endParaRPr sz="1900" dirty="0">
              <a:solidFill>
                <a:schemeClr val="tx1"/>
              </a:solidFill>
              <a:highlight>
                <a:srgbClr val="FFFFFE"/>
              </a:highlight>
            </a:endParaRPr>
          </a:p>
        </p:txBody>
      </p:sp>
      <p:sp>
        <p:nvSpPr>
          <p:cNvPr id="711" name="Google Shape;711;g2860a42dfff_0_73"/>
          <p:cNvSpPr txBox="1"/>
          <p:nvPr/>
        </p:nvSpPr>
        <p:spPr>
          <a:xfrm>
            <a:off x="4360375" y="7081625"/>
            <a:ext cx="5490000" cy="14892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│Recommended         │Strength│</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│"Tom Cruise"        │5       │</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│"Zach Grenier"      │5       │</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│"Cuba Gooding Jr."  │4       │</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│"Keanu Reeves"      │4       │</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│"Jack Nicholson"    │3       │</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│"Val Kilmer"        │3       │</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│"Tom Skerritt"      │3       │</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│"Kelly McGillis"    │3       │</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│"Anthony Edwards"   │3       │</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│"Carrie Fisher"     │3       │</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│"Billy Crystal"     │3       │</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│"Bruno Kirby"       │3       │</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│"Laurence Fishburne"│3       │</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│"Carrie-Anne Moss"  │3       │</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│"Michael Sheen"     │2       │</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│"Frank Langella"    │2       │</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│"Oliver Platt"      │2       │</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│"James Marshall"    │1       │</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│"Kevin Pollak"      │1       │</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│"J.T. Walsh"        │1       │</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│"Aaron Sorkin"      │1       │</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│"Christopher Guest" │1       │</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│"Noah Wyle"         │1       │</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│"Kiefer Sutherland" │1       │</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│"Demi Moore"        │1       │</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│"Christian Bale"    │1       │</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│"Marshall Bell"     │1       │</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│"Robin Williams"    │1       │</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│"Gene Hackman"      │1       │</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│"Al Pacino"         │1       │</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│"John Hurt"         │1       │</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│"Stephen Rea"       │1       │</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│"Natalie Portman"   │1       │</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│"Ben Miles"         │1       │</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│"Emil Eifrem"       │1       │</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│"Jerry O'Connell"   │1       │</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│"Jay Mohr"          │1       │</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│"Jonathan Lipnicki" │1       │</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│"Renee Zellweger"   │1       │</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│"Kelly Preston"     │1       │</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│"Regina King"       │1       │</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│"Ethan Hawke"       │1       │</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│"Rick Yune"         │1       │</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t>
            </a:r>
            <a:endParaRPr sz="1050">
              <a:solidFill>
                <a:srgbClr val="333333"/>
              </a:solidFill>
              <a:highlight>
                <a:srgbClr val="F9FCFF"/>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│"Max von Sydow"     │1       │</a:t>
            </a:r>
            <a:endParaRPr sz="1050">
              <a:solidFill>
                <a:srgbClr val="333333"/>
              </a:solidFill>
              <a:highlight>
                <a:srgbClr val="F9FC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US" sz="1050">
                <a:solidFill>
                  <a:srgbClr val="333333"/>
                </a:solidFill>
                <a:highlight>
                  <a:srgbClr val="F9FCFF"/>
                </a:highlight>
                <a:latin typeface="Courier New"/>
                <a:ea typeface="Courier New"/>
                <a:cs typeface="Courier New"/>
                <a:sym typeface="Courier New"/>
              </a:rPr>
              <a:t>└────────────────────┴────────┘</a:t>
            </a:r>
            <a:endParaRPr sz="1050">
              <a:solidFill>
                <a:srgbClr val="333333"/>
              </a:solidFill>
              <a:highlight>
                <a:srgbClr val="F9FCFF"/>
              </a:highlight>
              <a:latin typeface="Courier New"/>
              <a:ea typeface="Courier New"/>
              <a:cs typeface="Courier New"/>
              <a:sym typeface="Courier New"/>
            </a:endParaRPr>
          </a:p>
        </p:txBody>
      </p:sp>
      <p:pic>
        <p:nvPicPr>
          <p:cNvPr id="712" name="Google Shape;712;g2860a42dfff_0_73"/>
          <p:cNvPicPr preferRelativeResize="0"/>
          <p:nvPr/>
        </p:nvPicPr>
        <p:blipFill>
          <a:blip r:embed="rId4">
            <a:alphaModFix/>
          </a:blip>
          <a:stretch>
            <a:fillRect/>
          </a:stretch>
        </p:blipFill>
        <p:spPr>
          <a:xfrm>
            <a:off x="9597638" y="0"/>
            <a:ext cx="2143125" cy="6858000"/>
          </a:xfrm>
          <a:prstGeom prst="rect">
            <a:avLst/>
          </a:prstGeom>
          <a:noFill/>
          <a:ln>
            <a:noFill/>
          </a:ln>
        </p:spPr>
      </p:pic>
      <p:sp>
        <p:nvSpPr>
          <p:cNvPr id="713" name="Google Shape;713;g2860a42dfff_0_73"/>
          <p:cNvSpPr txBox="1"/>
          <p:nvPr/>
        </p:nvSpPr>
        <p:spPr>
          <a:xfrm>
            <a:off x="273450" y="5654150"/>
            <a:ext cx="9255600" cy="1097193"/>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500"/>
              </a:spcAft>
              <a:buNone/>
            </a:pPr>
            <a:r>
              <a:rPr lang="en-US" sz="1300" dirty="0">
                <a:solidFill>
                  <a:schemeClr val="tx1"/>
                </a:solidFill>
                <a:highlight>
                  <a:srgbClr val="FAFBFC"/>
                </a:highlight>
                <a:latin typeface="Calibri"/>
                <a:ea typeface="Calibri"/>
                <a:cs typeface="Calibri"/>
                <a:sym typeface="Calibri"/>
              </a:rPr>
              <a:t>This query identifies co-actors of "Tom Hanks" and then finds co-actors of those co-actors who have not acted in the same movies as "Tom Hanks." It ranks these co-actors based on the number of shared movie appearances, with the most common co-actors appearing first in the results.</a:t>
            </a:r>
            <a:endParaRPr sz="1300" dirty="0">
              <a:solidFill>
                <a:schemeClr val="tx1"/>
              </a:solidFill>
              <a:highlight>
                <a:srgbClr val="FAFBFC"/>
              </a:highlight>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29"/>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Font typeface="Arial"/>
              <a:buNone/>
            </a:pPr>
            <a:r>
              <a:rPr lang="en-US" sz="2400" b="1">
                <a:solidFill>
                  <a:srgbClr val="C55A11"/>
                </a:solidFill>
                <a:latin typeface="Calibri"/>
                <a:ea typeface="Calibri"/>
                <a:cs typeface="Calibri"/>
                <a:sym typeface="Calibri"/>
              </a:rPr>
              <a:t>Nodes, Properties, Relationships, Labels</a:t>
            </a:r>
            <a:endParaRPr>
              <a:solidFill>
                <a:schemeClr val="dk1"/>
              </a:solidFill>
            </a:endParaRPr>
          </a:p>
          <a:p>
            <a:pPr marL="0" marR="0" lvl="0" indent="0" algn="l" rtl="0">
              <a:spcBef>
                <a:spcPts val="0"/>
              </a:spcBef>
              <a:spcAft>
                <a:spcPts val="0"/>
              </a:spcAft>
              <a:buNone/>
            </a:pPr>
            <a:endParaRPr sz="2400" b="1">
              <a:solidFill>
                <a:srgbClr val="C55A11"/>
              </a:solidFill>
              <a:latin typeface="Calibri"/>
              <a:ea typeface="Calibri"/>
              <a:cs typeface="Calibri"/>
              <a:sym typeface="Calibri"/>
            </a:endParaRPr>
          </a:p>
        </p:txBody>
      </p:sp>
      <p:cxnSp>
        <p:nvCxnSpPr>
          <p:cNvPr id="719" name="Google Shape;719;p29"/>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pic>
        <p:nvPicPr>
          <p:cNvPr id="720" name="Google Shape;720;p29" descr="A close up of a logo&#10;&#10;Description automatically generated"/>
          <p:cNvPicPr preferRelativeResize="0"/>
          <p:nvPr/>
        </p:nvPicPr>
        <p:blipFill rotWithShape="1">
          <a:blip r:embed="rId3">
            <a:alphaModFix/>
          </a:blip>
          <a:srcRect/>
          <a:stretch/>
        </p:blipFill>
        <p:spPr>
          <a:xfrm>
            <a:off x="10659519" y="469890"/>
            <a:ext cx="933598" cy="1398963"/>
          </a:xfrm>
          <a:prstGeom prst="rect">
            <a:avLst/>
          </a:prstGeom>
          <a:noFill/>
          <a:ln>
            <a:noFill/>
          </a:ln>
        </p:spPr>
      </p:pic>
      <p:sp>
        <p:nvSpPr>
          <p:cNvPr id="721" name="Google Shape;721;p29"/>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Graph Theory, Applications and Combinatorics</a:t>
            </a:r>
            <a:endParaRPr/>
          </a:p>
        </p:txBody>
      </p:sp>
      <p:sp>
        <p:nvSpPr>
          <p:cNvPr id="722" name="Google Shape;722;p29"/>
          <p:cNvSpPr txBox="1"/>
          <p:nvPr/>
        </p:nvSpPr>
        <p:spPr>
          <a:xfrm>
            <a:off x="218640" y="1461349"/>
            <a:ext cx="10277100" cy="1569900"/>
          </a:xfrm>
          <a:prstGeom prst="rect">
            <a:avLst/>
          </a:prstGeom>
          <a:noFill/>
          <a:ln>
            <a:noFill/>
          </a:ln>
        </p:spPr>
        <p:txBody>
          <a:bodyPr spcFirstLastPara="1" wrap="square" lIns="91425" tIns="45700" rIns="91425" bIns="45700" anchor="t" anchorCtr="0">
            <a:spAutoFit/>
          </a:bodyPr>
          <a:lstStyle/>
          <a:p>
            <a:pPr marL="800100" marR="0" lvl="0" indent="-342900" algn="l" rtl="0">
              <a:spcBef>
                <a:spcPts val="0"/>
              </a:spcBef>
              <a:spcAft>
                <a:spcPts val="0"/>
              </a:spcAft>
              <a:buClr>
                <a:srgbClr val="2F5496"/>
              </a:buClr>
              <a:buSzPts val="2400"/>
              <a:buFont typeface="Calibri"/>
              <a:buChar char="•"/>
            </a:pPr>
            <a:r>
              <a:rPr lang="en-US" sz="2400" i="0" dirty="0">
                <a:solidFill>
                  <a:schemeClr val="tx1"/>
                </a:solidFill>
                <a:latin typeface="Calibri"/>
                <a:ea typeface="Calibri"/>
                <a:cs typeface="Calibri"/>
                <a:sym typeface="Calibri"/>
              </a:rPr>
              <a:t>Merge a node with label</a:t>
            </a:r>
            <a:endParaRPr dirty="0">
              <a:solidFill>
                <a:schemeClr val="tx1"/>
              </a:solidFill>
              <a:latin typeface="Calibri"/>
              <a:ea typeface="Calibri"/>
              <a:cs typeface="Calibri"/>
              <a:sym typeface="Calibri"/>
            </a:endParaRPr>
          </a:p>
          <a:p>
            <a:pPr marL="800100" marR="0" lvl="0" indent="-342900" algn="l" rtl="0">
              <a:spcBef>
                <a:spcPts val="0"/>
              </a:spcBef>
              <a:spcAft>
                <a:spcPts val="0"/>
              </a:spcAft>
              <a:buClr>
                <a:srgbClr val="2F5496"/>
              </a:buClr>
              <a:buSzPts val="2400"/>
              <a:buFont typeface="Calibri"/>
              <a:buChar char="•"/>
            </a:pPr>
            <a:r>
              <a:rPr lang="en-US" sz="2400" i="0" dirty="0">
                <a:solidFill>
                  <a:schemeClr val="tx1"/>
                </a:solidFill>
                <a:latin typeface="Calibri"/>
                <a:ea typeface="Calibri"/>
                <a:cs typeface="Calibri"/>
                <a:sym typeface="Calibri"/>
              </a:rPr>
              <a:t>Merge a node with properties</a:t>
            </a:r>
            <a:endParaRPr dirty="0">
              <a:solidFill>
                <a:schemeClr val="tx1"/>
              </a:solidFill>
              <a:latin typeface="Calibri"/>
              <a:ea typeface="Calibri"/>
              <a:cs typeface="Calibri"/>
              <a:sym typeface="Calibri"/>
            </a:endParaRPr>
          </a:p>
          <a:p>
            <a:pPr marL="800100" marR="0" lvl="0" indent="-342900" algn="l" rtl="0">
              <a:spcBef>
                <a:spcPts val="0"/>
              </a:spcBef>
              <a:spcAft>
                <a:spcPts val="0"/>
              </a:spcAft>
              <a:buClr>
                <a:srgbClr val="2F5496"/>
              </a:buClr>
              <a:buSzPts val="2400"/>
              <a:buFont typeface="Calibri"/>
              <a:buChar char="•"/>
            </a:pPr>
            <a:r>
              <a:rPr lang="en-US" sz="2400" i="0" dirty="0" err="1">
                <a:solidFill>
                  <a:schemeClr val="tx1"/>
                </a:solidFill>
                <a:latin typeface="Calibri"/>
                <a:ea typeface="Calibri"/>
                <a:cs typeface="Calibri"/>
                <a:sym typeface="Calibri"/>
              </a:rPr>
              <a:t>OnCreate</a:t>
            </a:r>
            <a:r>
              <a:rPr lang="en-US" sz="2400" i="0" dirty="0">
                <a:solidFill>
                  <a:schemeClr val="tx1"/>
                </a:solidFill>
                <a:latin typeface="Calibri"/>
                <a:ea typeface="Calibri"/>
                <a:cs typeface="Calibri"/>
                <a:sym typeface="Calibri"/>
              </a:rPr>
              <a:t> and </a:t>
            </a:r>
            <a:r>
              <a:rPr lang="en-US" sz="2400" i="0" dirty="0" err="1">
                <a:solidFill>
                  <a:schemeClr val="tx1"/>
                </a:solidFill>
                <a:latin typeface="Calibri"/>
                <a:ea typeface="Calibri"/>
                <a:cs typeface="Calibri"/>
                <a:sym typeface="Calibri"/>
              </a:rPr>
              <a:t>OnMatch</a:t>
            </a:r>
            <a:endParaRPr sz="2400" i="0" dirty="0">
              <a:solidFill>
                <a:schemeClr val="tx1"/>
              </a:solidFill>
              <a:latin typeface="Calibri"/>
              <a:ea typeface="Calibri"/>
              <a:cs typeface="Calibri"/>
              <a:sym typeface="Calibri"/>
            </a:endParaRPr>
          </a:p>
          <a:p>
            <a:pPr marL="800100" marR="0" lvl="0" indent="-342900" algn="l" rtl="0">
              <a:spcBef>
                <a:spcPts val="0"/>
              </a:spcBef>
              <a:spcAft>
                <a:spcPts val="0"/>
              </a:spcAft>
              <a:buClr>
                <a:srgbClr val="2F5496"/>
              </a:buClr>
              <a:buSzPts val="2400"/>
              <a:buFont typeface="Calibri"/>
              <a:buChar char="•"/>
            </a:pPr>
            <a:r>
              <a:rPr lang="en-US" sz="2400" i="0" dirty="0">
                <a:solidFill>
                  <a:schemeClr val="tx1"/>
                </a:solidFill>
                <a:latin typeface="Calibri"/>
                <a:ea typeface="Calibri"/>
                <a:cs typeface="Calibri"/>
                <a:sym typeface="Calibri"/>
              </a:rPr>
              <a:t>Merge a relationship</a:t>
            </a:r>
            <a:endParaRPr dirty="0">
              <a:solidFill>
                <a:schemeClr val="tx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30"/>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Font typeface="Arial"/>
              <a:buNone/>
            </a:pPr>
            <a:r>
              <a:rPr lang="en-US" sz="2400" b="1">
                <a:solidFill>
                  <a:srgbClr val="C55A11"/>
                </a:solidFill>
                <a:latin typeface="Calibri"/>
                <a:ea typeface="Calibri"/>
                <a:cs typeface="Calibri"/>
                <a:sym typeface="Calibri"/>
              </a:rPr>
              <a:t>Nodes, Properties, Relationships, Labels</a:t>
            </a:r>
            <a:endParaRPr>
              <a:solidFill>
                <a:schemeClr val="dk1"/>
              </a:solidFill>
            </a:endParaRPr>
          </a:p>
          <a:p>
            <a:pPr marL="0" marR="0" lvl="0" indent="0" algn="l" rtl="0">
              <a:spcBef>
                <a:spcPts val="0"/>
              </a:spcBef>
              <a:spcAft>
                <a:spcPts val="0"/>
              </a:spcAft>
              <a:buNone/>
            </a:pPr>
            <a:endParaRPr sz="2400" b="1">
              <a:solidFill>
                <a:srgbClr val="C55A11"/>
              </a:solidFill>
              <a:latin typeface="Calibri"/>
              <a:ea typeface="Calibri"/>
              <a:cs typeface="Calibri"/>
              <a:sym typeface="Calibri"/>
            </a:endParaRPr>
          </a:p>
        </p:txBody>
      </p:sp>
      <p:cxnSp>
        <p:nvCxnSpPr>
          <p:cNvPr id="728" name="Google Shape;728;p30"/>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pic>
        <p:nvPicPr>
          <p:cNvPr id="729" name="Google Shape;729;p30" descr="A close up of a logo&#10;&#10;Description automatically generated"/>
          <p:cNvPicPr preferRelativeResize="0"/>
          <p:nvPr/>
        </p:nvPicPr>
        <p:blipFill rotWithShape="1">
          <a:blip r:embed="rId3">
            <a:alphaModFix/>
          </a:blip>
          <a:srcRect/>
          <a:stretch/>
        </p:blipFill>
        <p:spPr>
          <a:xfrm>
            <a:off x="10659519" y="469890"/>
            <a:ext cx="933598" cy="1398963"/>
          </a:xfrm>
          <a:prstGeom prst="rect">
            <a:avLst/>
          </a:prstGeom>
          <a:noFill/>
          <a:ln>
            <a:noFill/>
          </a:ln>
        </p:spPr>
      </p:pic>
      <p:sp>
        <p:nvSpPr>
          <p:cNvPr id="730" name="Google Shape;730;p30"/>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Graph Theory, Applications and Combinatorics</a:t>
            </a:r>
            <a:endParaRPr/>
          </a:p>
        </p:txBody>
      </p:sp>
      <p:sp>
        <p:nvSpPr>
          <p:cNvPr id="731" name="Google Shape;731;p30"/>
          <p:cNvSpPr txBox="1"/>
          <p:nvPr/>
        </p:nvSpPr>
        <p:spPr>
          <a:xfrm>
            <a:off x="393111" y="1954014"/>
            <a:ext cx="610108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latin typeface="Nunito"/>
                <a:ea typeface="Nunito"/>
                <a:cs typeface="Nunito"/>
                <a:sym typeface="Nunito"/>
              </a:rPr>
              <a:t>S</a:t>
            </a:r>
            <a:r>
              <a:rPr lang="en-US" sz="1800">
                <a:solidFill>
                  <a:srgbClr val="000000"/>
                </a:solidFill>
                <a:latin typeface="Nunito"/>
                <a:ea typeface="Nunito"/>
                <a:cs typeface="Nunito"/>
                <a:sym typeface="Nunito"/>
              </a:rPr>
              <a:t>yntax for the MERGE command</a:t>
            </a:r>
            <a:endParaRPr sz="1800">
              <a:solidFill>
                <a:schemeClr val="dk1"/>
              </a:solidFill>
              <a:latin typeface="Calibri"/>
              <a:ea typeface="Calibri"/>
              <a:cs typeface="Calibri"/>
              <a:sym typeface="Calibri"/>
            </a:endParaRPr>
          </a:p>
        </p:txBody>
      </p:sp>
      <p:sp>
        <p:nvSpPr>
          <p:cNvPr id="732" name="Google Shape;732;p30"/>
          <p:cNvSpPr/>
          <p:nvPr/>
        </p:nvSpPr>
        <p:spPr>
          <a:xfrm>
            <a:off x="243840" y="2626043"/>
            <a:ext cx="7735800" cy="477054"/>
          </a:xfrm>
          <a:prstGeom prst="rect">
            <a:avLst/>
          </a:prstGeom>
          <a:solidFill>
            <a:srgbClr val="EEEEEE"/>
          </a:solidFill>
          <a:ln>
            <a:noFill/>
          </a:ln>
        </p:spPr>
        <p:txBody>
          <a:bodyPr spcFirstLastPara="1" wrap="square" lIns="91425" tIns="45700" rIns="91425" bIns="0" anchor="ctr" anchorCtr="0">
            <a:spAutoFit/>
          </a:bodyPr>
          <a:lstStyle/>
          <a:p>
            <a:pPr marL="0" marR="0" lvl="0" indent="0" algn="l" rtl="0">
              <a:lnSpc>
                <a:spcPct val="100000"/>
              </a:lnSpc>
              <a:spcBef>
                <a:spcPts val="0"/>
              </a:spcBef>
              <a:spcAft>
                <a:spcPts val="0"/>
              </a:spcAft>
              <a:buClr>
                <a:srgbClr val="000000"/>
              </a:buClr>
              <a:buSzPts val="2800"/>
              <a:buFont typeface="Times New Roman"/>
              <a:buNone/>
            </a:pPr>
            <a:r>
              <a:rPr lang="en-US" sz="2400" i="0" u="none" strike="noStrike" cap="none">
                <a:solidFill>
                  <a:srgbClr val="000000"/>
                </a:solidFill>
                <a:latin typeface="Courier New"/>
                <a:ea typeface="Courier New"/>
                <a:cs typeface="Courier New"/>
                <a:sym typeface="Courier New"/>
              </a:rPr>
              <a:t>MERGE (node: label {properties . . . . . . . })</a:t>
            </a:r>
            <a:r>
              <a:rPr lang="en-US" sz="2400" i="0" u="none" strike="noStrike" cap="none">
                <a:solidFill>
                  <a:schemeClr val="dk1"/>
                </a:solidFill>
                <a:latin typeface="Courier New"/>
                <a:ea typeface="Courier New"/>
                <a:cs typeface="Courier New"/>
                <a:sym typeface="Courier New"/>
              </a:rPr>
              <a:t> </a:t>
            </a:r>
            <a:endParaRPr sz="2400">
              <a:latin typeface="Courier New"/>
              <a:ea typeface="Courier New"/>
              <a:cs typeface="Courier New"/>
              <a:sym typeface="Courier New"/>
            </a:endParaRPr>
          </a:p>
        </p:txBody>
      </p:sp>
      <p:sp>
        <p:nvSpPr>
          <p:cNvPr id="733" name="Google Shape;733;p30"/>
          <p:cNvSpPr/>
          <p:nvPr/>
        </p:nvSpPr>
        <p:spPr>
          <a:xfrm>
            <a:off x="243840" y="4615578"/>
            <a:ext cx="11349276" cy="1338828"/>
          </a:xfrm>
          <a:prstGeom prst="rect">
            <a:avLst/>
          </a:prstGeom>
          <a:solidFill>
            <a:srgbClr val="EEEEEE"/>
          </a:solidFill>
          <a:ln>
            <a:noFill/>
          </a:ln>
        </p:spPr>
        <p:txBody>
          <a:bodyPr spcFirstLastPara="1" wrap="square" lIns="91425" tIns="45700" rIns="91425" bIns="0" anchor="ctr"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400" i="0" u="none" strike="noStrike" cap="none">
                <a:solidFill>
                  <a:srgbClr val="000000"/>
                </a:solidFill>
                <a:latin typeface="Courier New"/>
                <a:ea typeface="Courier New"/>
                <a:cs typeface="Courier New"/>
                <a:sym typeface="Courier New"/>
              </a:rPr>
              <a:t>CREATE </a:t>
            </a:r>
            <a:r>
              <a:rPr lang="en-US" sz="2400" i="0" u="none" strike="noStrike" cap="none">
                <a:solidFill>
                  <a:srgbClr val="666600"/>
                </a:solidFill>
                <a:latin typeface="Courier New"/>
                <a:ea typeface="Courier New"/>
                <a:cs typeface="Courier New"/>
                <a:sym typeface="Courier New"/>
              </a:rPr>
              <a:t>(</a:t>
            </a:r>
            <a:r>
              <a:rPr lang="en-US" sz="2400" i="0" u="none" strike="noStrike" cap="none">
                <a:solidFill>
                  <a:srgbClr val="660066"/>
                </a:solidFill>
                <a:latin typeface="Courier New"/>
                <a:ea typeface="Courier New"/>
                <a:cs typeface="Courier New"/>
                <a:sym typeface="Courier New"/>
              </a:rPr>
              <a:t>Dhawan</a:t>
            </a:r>
            <a:r>
              <a:rPr lang="en-US" sz="2400" i="0" u="none" strike="noStrike" cap="none">
                <a:solidFill>
                  <a:srgbClr val="666600"/>
                </a:solidFill>
                <a:latin typeface="Courier New"/>
                <a:ea typeface="Courier New"/>
                <a:cs typeface="Courier New"/>
                <a:sym typeface="Courier New"/>
              </a:rPr>
              <a:t>:</a:t>
            </a:r>
            <a:r>
              <a:rPr lang="en-US" sz="2400" i="0" u="none" strike="noStrike" cap="none">
                <a:solidFill>
                  <a:srgbClr val="000000"/>
                </a:solidFill>
                <a:latin typeface="Courier New"/>
                <a:ea typeface="Courier New"/>
                <a:cs typeface="Courier New"/>
                <a:sym typeface="Courier New"/>
              </a:rPr>
              <a:t>player</a:t>
            </a:r>
            <a:r>
              <a:rPr lang="en-US" sz="2400" i="0" u="none" strike="noStrike" cap="none">
                <a:solidFill>
                  <a:srgbClr val="666600"/>
                </a:solidFill>
                <a:latin typeface="Courier New"/>
                <a:ea typeface="Courier New"/>
                <a:cs typeface="Courier New"/>
                <a:sym typeface="Courier New"/>
              </a:rPr>
              <a:t>{</a:t>
            </a:r>
            <a:r>
              <a:rPr lang="en-US" sz="2400" i="0" u="none" strike="noStrike" cap="none">
                <a:solidFill>
                  <a:srgbClr val="000000"/>
                </a:solidFill>
                <a:latin typeface="Courier New"/>
                <a:ea typeface="Courier New"/>
                <a:cs typeface="Courier New"/>
                <a:sym typeface="Courier New"/>
              </a:rPr>
              <a:t>name</a:t>
            </a:r>
            <a:r>
              <a:rPr lang="en-US" sz="2400" i="0" u="none" strike="noStrike" cap="none">
                <a:solidFill>
                  <a:srgbClr val="666600"/>
                </a:solidFill>
                <a:latin typeface="Courier New"/>
                <a:ea typeface="Courier New"/>
                <a:cs typeface="Courier New"/>
                <a:sym typeface="Courier New"/>
              </a:rPr>
              <a:t>:</a:t>
            </a:r>
            <a:r>
              <a:rPr lang="en-US" sz="2400" i="0" u="none" strike="noStrike" cap="none">
                <a:solidFill>
                  <a:srgbClr val="000000"/>
                </a:solidFill>
                <a:latin typeface="Courier New"/>
                <a:ea typeface="Courier New"/>
                <a:cs typeface="Courier New"/>
                <a:sym typeface="Courier New"/>
              </a:rPr>
              <a:t> </a:t>
            </a:r>
            <a:r>
              <a:rPr lang="en-US" sz="2400" i="0" u="none" strike="noStrike" cap="none">
                <a:solidFill>
                  <a:srgbClr val="008800"/>
                </a:solidFill>
                <a:latin typeface="Courier New"/>
                <a:ea typeface="Courier New"/>
                <a:cs typeface="Courier New"/>
                <a:sym typeface="Courier New"/>
              </a:rPr>
              <a:t>"Shikar Dhawan"</a:t>
            </a:r>
            <a:r>
              <a:rPr lang="en-US" sz="2400" i="0" u="none" strike="noStrike" cap="none">
                <a:solidFill>
                  <a:srgbClr val="666600"/>
                </a:solidFill>
                <a:latin typeface="Courier New"/>
                <a:ea typeface="Courier New"/>
                <a:cs typeface="Courier New"/>
                <a:sym typeface="Courier New"/>
              </a:rPr>
              <a:t>,</a:t>
            </a:r>
            <a:r>
              <a:rPr lang="en-US" sz="2400" i="0" u="none" strike="noStrike" cap="none">
                <a:solidFill>
                  <a:srgbClr val="000000"/>
                </a:solidFill>
                <a:latin typeface="Courier New"/>
                <a:ea typeface="Courier New"/>
                <a:cs typeface="Courier New"/>
                <a:sym typeface="Courier New"/>
              </a:rPr>
              <a:t> YOB</a:t>
            </a:r>
            <a:r>
              <a:rPr lang="en-US" sz="2400" i="0" u="none" strike="noStrike" cap="none">
                <a:solidFill>
                  <a:srgbClr val="666600"/>
                </a:solidFill>
                <a:latin typeface="Courier New"/>
                <a:ea typeface="Courier New"/>
                <a:cs typeface="Courier New"/>
                <a:sym typeface="Courier New"/>
              </a:rPr>
              <a:t>:</a:t>
            </a:r>
            <a:r>
              <a:rPr lang="en-US" sz="2400" i="0" u="none" strike="noStrike" cap="none">
                <a:solidFill>
                  <a:srgbClr val="000000"/>
                </a:solidFill>
                <a:latin typeface="Courier New"/>
                <a:ea typeface="Courier New"/>
                <a:cs typeface="Courier New"/>
                <a:sym typeface="Courier New"/>
              </a:rPr>
              <a:t> </a:t>
            </a:r>
            <a:r>
              <a:rPr lang="en-US" sz="2400" i="0" u="none" strike="noStrike" cap="none">
                <a:solidFill>
                  <a:srgbClr val="006666"/>
                </a:solidFill>
                <a:latin typeface="Courier New"/>
                <a:ea typeface="Courier New"/>
                <a:cs typeface="Courier New"/>
                <a:sym typeface="Courier New"/>
              </a:rPr>
              <a:t>1985</a:t>
            </a:r>
            <a:r>
              <a:rPr lang="en-US" sz="2400" i="0" u="none" strike="noStrike" cap="none">
                <a:solidFill>
                  <a:srgbClr val="666600"/>
                </a:solidFill>
                <a:latin typeface="Courier New"/>
                <a:ea typeface="Courier New"/>
                <a:cs typeface="Courier New"/>
                <a:sym typeface="Courier New"/>
              </a:rPr>
              <a:t>,</a:t>
            </a:r>
            <a:r>
              <a:rPr lang="en-US" sz="2400" i="0" u="none" strike="noStrike" cap="none">
                <a:solidFill>
                  <a:srgbClr val="000000"/>
                </a:solidFill>
                <a:latin typeface="Courier New"/>
                <a:ea typeface="Courier New"/>
                <a:cs typeface="Courier New"/>
                <a:sym typeface="Courier New"/>
              </a:rPr>
              <a:t> POB</a:t>
            </a:r>
            <a:r>
              <a:rPr lang="en-US" sz="2400" i="0" u="none" strike="noStrike" cap="none">
                <a:solidFill>
                  <a:srgbClr val="666600"/>
                </a:solidFill>
                <a:latin typeface="Courier New"/>
                <a:ea typeface="Courier New"/>
                <a:cs typeface="Courier New"/>
                <a:sym typeface="Courier New"/>
              </a:rPr>
              <a:t>:</a:t>
            </a:r>
            <a:r>
              <a:rPr lang="en-US" sz="2400" i="0" u="none" strike="noStrike" cap="none">
                <a:solidFill>
                  <a:srgbClr val="000000"/>
                </a:solidFill>
                <a:latin typeface="Courier New"/>
                <a:ea typeface="Courier New"/>
                <a:cs typeface="Courier New"/>
                <a:sym typeface="Courier New"/>
              </a:rPr>
              <a:t> </a:t>
            </a:r>
            <a:r>
              <a:rPr lang="en-US" sz="2400" i="0" u="none" strike="noStrike" cap="none">
                <a:solidFill>
                  <a:srgbClr val="008800"/>
                </a:solidFill>
                <a:latin typeface="Courier New"/>
                <a:ea typeface="Courier New"/>
                <a:cs typeface="Courier New"/>
                <a:sym typeface="Courier New"/>
              </a:rPr>
              <a:t>"Delhi"</a:t>
            </a:r>
            <a:r>
              <a:rPr lang="en-US" sz="2400" i="0" u="none" strike="noStrike" cap="none">
                <a:solidFill>
                  <a:srgbClr val="666600"/>
                </a:solidFill>
                <a:latin typeface="Courier New"/>
                <a:ea typeface="Courier New"/>
                <a:cs typeface="Courier New"/>
                <a:sym typeface="Courier New"/>
              </a:rPr>
              <a:t>})</a:t>
            </a:r>
            <a:r>
              <a:rPr lang="en-US" sz="2400" i="0" u="none" strike="noStrike" cap="none">
                <a:solidFill>
                  <a:schemeClr val="dk1"/>
                </a:solidFill>
                <a:latin typeface="Courier New"/>
                <a:ea typeface="Courier New"/>
                <a:cs typeface="Courier New"/>
                <a:sym typeface="Courier New"/>
              </a:rPr>
              <a:t> </a:t>
            </a:r>
            <a:endParaRPr sz="2400"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2800"/>
              <a:buFont typeface="Arial"/>
              <a:buNone/>
            </a:pPr>
            <a:r>
              <a:rPr lang="en-US" sz="2400" i="0" u="none" strike="noStrike" cap="none">
                <a:solidFill>
                  <a:srgbClr val="000000"/>
                </a:solidFill>
                <a:latin typeface="Courier New"/>
                <a:ea typeface="Courier New"/>
                <a:cs typeface="Courier New"/>
                <a:sym typeface="Courier New"/>
              </a:rPr>
              <a:t>CREATE </a:t>
            </a:r>
            <a:r>
              <a:rPr lang="en-US" sz="2400" i="0" u="none" strike="noStrike" cap="none">
                <a:solidFill>
                  <a:srgbClr val="666600"/>
                </a:solidFill>
                <a:latin typeface="Courier New"/>
                <a:ea typeface="Courier New"/>
                <a:cs typeface="Courier New"/>
                <a:sym typeface="Courier New"/>
              </a:rPr>
              <a:t>(</a:t>
            </a:r>
            <a:r>
              <a:rPr lang="en-US" sz="2400" i="0" u="none" strike="noStrike" cap="none">
                <a:solidFill>
                  <a:srgbClr val="660066"/>
                </a:solidFill>
                <a:latin typeface="Courier New"/>
                <a:ea typeface="Courier New"/>
                <a:cs typeface="Courier New"/>
                <a:sym typeface="Courier New"/>
              </a:rPr>
              <a:t>Ind</a:t>
            </a:r>
            <a:r>
              <a:rPr lang="en-US" sz="2400" i="0" u="none" strike="noStrike" cap="none">
                <a:solidFill>
                  <a:srgbClr val="666600"/>
                </a:solidFill>
                <a:latin typeface="Courier New"/>
                <a:ea typeface="Courier New"/>
                <a:cs typeface="Courier New"/>
                <a:sym typeface="Courier New"/>
              </a:rPr>
              <a:t>:</a:t>
            </a:r>
            <a:r>
              <a:rPr lang="en-US" sz="2400" i="0" u="none" strike="noStrike" cap="none">
                <a:solidFill>
                  <a:srgbClr val="660066"/>
                </a:solidFill>
                <a:latin typeface="Courier New"/>
                <a:ea typeface="Courier New"/>
                <a:cs typeface="Courier New"/>
                <a:sym typeface="Courier New"/>
              </a:rPr>
              <a:t>Country</a:t>
            </a:r>
            <a:r>
              <a:rPr lang="en-US" sz="2400" i="0" u="none" strike="noStrike" cap="none">
                <a:solidFill>
                  <a:srgbClr val="000000"/>
                </a:solidFill>
                <a:latin typeface="Courier New"/>
                <a:ea typeface="Courier New"/>
                <a:cs typeface="Courier New"/>
                <a:sym typeface="Courier New"/>
              </a:rPr>
              <a:t> </a:t>
            </a:r>
            <a:r>
              <a:rPr lang="en-US" sz="2400" i="0" u="none" strike="noStrike" cap="none">
                <a:solidFill>
                  <a:srgbClr val="666600"/>
                </a:solidFill>
                <a:latin typeface="Courier New"/>
                <a:ea typeface="Courier New"/>
                <a:cs typeface="Courier New"/>
                <a:sym typeface="Courier New"/>
              </a:rPr>
              <a:t>{</a:t>
            </a:r>
            <a:r>
              <a:rPr lang="en-US" sz="2400" i="0" u="none" strike="noStrike" cap="none">
                <a:solidFill>
                  <a:srgbClr val="000000"/>
                </a:solidFill>
                <a:latin typeface="Courier New"/>
                <a:ea typeface="Courier New"/>
                <a:cs typeface="Courier New"/>
                <a:sym typeface="Courier New"/>
              </a:rPr>
              <a:t>name</a:t>
            </a:r>
            <a:r>
              <a:rPr lang="en-US" sz="2400" i="0" u="none" strike="noStrike" cap="none">
                <a:solidFill>
                  <a:srgbClr val="666600"/>
                </a:solidFill>
                <a:latin typeface="Courier New"/>
                <a:ea typeface="Courier New"/>
                <a:cs typeface="Courier New"/>
                <a:sym typeface="Courier New"/>
              </a:rPr>
              <a:t>:</a:t>
            </a:r>
            <a:r>
              <a:rPr lang="en-US" sz="2400" i="0" u="none" strike="noStrike" cap="none">
                <a:solidFill>
                  <a:srgbClr val="000000"/>
                </a:solidFill>
                <a:latin typeface="Courier New"/>
                <a:ea typeface="Courier New"/>
                <a:cs typeface="Courier New"/>
                <a:sym typeface="Courier New"/>
              </a:rPr>
              <a:t> </a:t>
            </a:r>
            <a:r>
              <a:rPr lang="en-US" sz="2400" i="0" u="none" strike="noStrike" cap="none">
                <a:solidFill>
                  <a:srgbClr val="008800"/>
                </a:solidFill>
                <a:latin typeface="Courier New"/>
                <a:ea typeface="Courier New"/>
                <a:cs typeface="Courier New"/>
                <a:sym typeface="Courier New"/>
              </a:rPr>
              <a:t>"India"</a:t>
            </a:r>
            <a:r>
              <a:rPr lang="en-US" sz="2400" i="0" u="none" strike="noStrike" cap="none">
                <a:solidFill>
                  <a:srgbClr val="666600"/>
                </a:solidFill>
                <a:latin typeface="Courier New"/>
                <a:ea typeface="Courier New"/>
                <a:cs typeface="Courier New"/>
                <a:sym typeface="Courier New"/>
              </a:rPr>
              <a:t>})</a:t>
            </a:r>
            <a:r>
              <a:rPr lang="en-US" sz="2400" i="0" u="none" strike="noStrike" cap="none">
                <a:solidFill>
                  <a:srgbClr val="000000"/>
                </a:solidFill>
                <a:latin typeface="Courier New"/>
                <a:ea typeface="Courier New"/>
                <a:cs typeface="Courier New"/>
                <a:sym typeface="Courier New"/>
              </a:rPr>
              <a:t> </a:t>
            </a:r>
            <a:endParaRPr sz="2400"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2800"/>
              <a:buFont typeface="Arial"/>
              <a:buNone/>
            </a:pPr>
            <a:r>
              <a:rPr lang="en-US" sz="2400" i="0" u="none" strike="noStrike" cap="none">
                <a:solidFill>
                  <a:srgbClr val="000000"/>
                </a:solidFill>
                <a:latin typeface="Courier New"/>
                <a:ea typeface="Courier New"/>
                <a:cs typeface="Courier New"/>
                <a:sym typeface="Courier New"/>
              </a:rPr>
              <a:t>CREATE </a:t>
            </a:r>
            <a:r>
              <a:rPr lang="en-US" sz="2400" i="0" u="none" strike="noStrike" cap="none">
                <a:solidFill>
                  <a:srgbClr val="666600"/>
                </a:solidFill>
                <a:latin typeface="Courier New"/>
                <a:ea typeface="Courier New"/>
                <a:cs typeface="Courier New"/>
                <a:sym typeface="Courier New"/>
              </a:rPr>
              <a:t>(</a:t>
            </a:r>
            <a:r>
              <a:rPr lang="en-US" sz="2400" i="0" u="none" strike="noStrike" cap="none">
                <a:solidFill>
                  <a:srgbClr val="660066"/>
                </a:solidFill>
                <a:latin typeface="Courier New"/>
                <a:ea typeface="Courier New"/>
                <a:cs typeface="Courier New"/>
                <a:sym typeface="Courier New"/>
              </a:rPr>
              <a:t>Dhawan</a:t>
            </a:r>
            <a:r>
              <a:rPr lang="en-US" sz="2400" i="0" u="none" strike="noStrike" cap="none">
                <a:solidFill>
                  <a:srgbClr val="666600"/>
                </a:solidFill>
                <a:latin typeface="Courier New"/>
                <a:ea typeface="Courier New"/>
                <a:cs typeface="Courier New"/>
                <a:sym typeface="Courier New"/>
              </a:rPr>
              <a:t>)-[</a:t>
            </a:r>
            <a:r>
              <a:rPr lang="en-US" sz="2400" i="0" u="none" strike="noStrike" cap="none">
                <a:solidFill>
                  <a:srgbClr val="000000"/>
                </a:solidFill>
                <a:latin typeface="Courier New"/>
                <a:ea typeface="Courier New"/>
                <a:cs typeface="Courier New"/>
                <a:sym typeface="Courier New"/>
              </a:rPr>
              <a:t>r</a:t>
            </a:r>
            <a:r>
              <a:rPr lang="en-US" sz="2400" i="0" u="none" strike="noStrike" cap="none">
                <a:solidFill>
                  <a:srgbClr val="666600"/>
                </a:solidFill>
                <a:latin typeface="Courier New"/>
                <a:ea typeface="Courier New"/>
                <a:cs typeface="Courier New"/>
                <a:sym typeface="Courier New"/>
              </a:rPr>
              <a:t>:</a:t>
            </a:r>
            <a:r>
              <a:rPr lang="en-US" sz="2400" i="0" u="none" strike="noStrike" cap="none">
                <a:solidFill>
                  <a:srgbClr val="000000"/>
                </a:solidFill>
                <a:latin typeface="Courier New"/>
                <a:ea typeface="Courier New"/>
                <a:cs typeface="Courier New"/>
                <a:sym typeface="Courier New"/>
              </a:rPr>
              <a:t>BATSMAN_OF</a:t>
            </a:r>
            <a:r>
              <a:rPr lang="en-US" sz="2400" i="0" u="none" strike="noStrike" cap="none">
                <a:solidFill>
                  <a:srgbClr val="666600"/>
                </a:solidFill>
                <a:latin typeface="Courier New"/>
                <a:ea typeface="Courier New"/>
                <a:cs typeface="Courier New"/>
                <a:sym typeface="Courier New"/>
              </a:rPr>
              <a:t>]-&gt;(</a:t>
            </a:r>
            <a:r>
              <a:rPr lang="en-US" sz="2400" i="0" u="none" strike="noStrike" cap="none">
                <a:solidFill>
                  <a:srgbClr val="660066"/>
                </a:solidFill>
                <a:latin typeface="Courier New"/>
                <a:ea typeface="Courier New"/>
                <a:cs typeface="Courier New"/>
                <a:sym typeface="Courier New"/>
              </a:rPr>
              <a:t>Ind</a:t>
            </a:r>
            <a:r>
              <a:rPr lang="en-US" sz="2400" i="0" u="none" strike="noStrike" cap="none">
                <a:solidFill>
                  <a:srgbClr val="666600"/>
                </a:solidFill>
                <a:latin typeface="Courier New"/>
                <a:ea typeface="Courier New"/>
                <a:cs typeface="Courier New"/>
                <a:sym typeface="Courier New"/>
              </a:rPr>
              <a:t>)</a:t>
            </a:r>
            <a:r>
              <a:rPr lang="en-US" sz="2400" i="0" u="none" strike="noStrike" cap="none">
                <a:solidFill>
                  <a:srgbClr val="000000"/>
                </a:solidFill>
                <a:latin typeface="Courier New"/>
                <a:ea typeface="Courier New"/>
                <a:cs typeface="Courier New"/>
                <a:sym typeface="Courier New"/>
              </a:rPr>
              <a:t> </a:t>
            </a:r>
            <a:endParaRPr sz="2400" i="0" u="none" strike="noStrike" cap="none">
              <a:solidFill>
                <a:schemeClr val="dk1"/>
              </a:solidFill>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738" name="Google Shape;738;p31"/>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C55A11"/>
                </a:solidFill>
                <a:latin typeface="Calibri"/>
                <a:ea typeface="Calibri"/>
                <a:cs typeface="Calibri"/>
                <a:sym typeface="Calibri"/>
              </a:rPr>
              <a:t>Graph Database</a:t>
            </a:r>
            <a:endParaRPr/>
          </a:p>
        </p:txBody>
      </p:sp>
      <p:cxnSp>
        <p:nvCxnSpPr>
          <p:cNvPr id="739" name="Google Shape;739;p31"/>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pic>
        <p:nvPicPr>
          <p:cNvPr id="740" name="Google Shape;740;p31" descr="A close up of a logo&#10;&#10;Description automatically generated"/>
          <p:cNvPicPr preferRelativeResize="0"/>
          <p:nvPr/>
        </p:nvPicPr>
        <p:blipFill rotWithShape="1">
          <a:blip r:embed="rId3">
            <a:alphaModFix/>
          </a:blip>
          <a:srcRect/>
          <a:stretch/>
        </p:blipFill>
        <p:spPr>
          <a:xfrm>
            <a:off x="10659519" y="469890"/>
            <a:ext cx="933598" cy="1398963"/>
          </a:xfrm>
          <a:prstGeom prst="rect">
            <a:avLst/>
          </a:prstGeom>
          <a:noFill/>
          <a:ln>
            <a:noFill/>
          </a:ln>
        </p:spPr>
      </p:pic>
      <p:sp>
        <p:nvSpPr>
          <p:cNvPr id="741" name="Google Shape;741;p31"/>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Graph Theory, Applications and Combinatorics</a:t>
            </a:r>
            <a:endParaRPr/>
          </a:p>
        </p:txBody>
      </p:sp>
      <p:sp>
        <p:nvSpPr>
          <p:cNvPr id="742" name="Google Shape;742;p31"/>
          <p:cNvSpPr txBox="1"/>
          <p:nvPr/>
        </p:nvSpPr>
        <p:spPr>
          <a:xfrm>
            <a:off x="324012" y="1513253"/>
            <a:ext cx="6101100" cy="553316"/>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US" sz="2800" b="1">
                <a:solidFill>
                  <a:schemeClr val="tx1"/>
                </a:solidFill>
                <a:latin typeface="Calibri"/>
                <a:ea typeface="Calibri"/>
                <a:cs typeface="Calibri"/>
                <a:sym typeface="Calibri"/>
              </a:rPr>
              <a:t>Merging a Node with a Label</a:t>
            </a:r>
            <a:endParaRPr>
              <a:solidFill>
                <a:schemeClr val="tx1"/>
              </a:solidFill>
              <a:latin typeface="Calibri"/>
              <a:ea typeface="Calibri"/>
              <a:cs typeface="Calibri"/>
              <a:sym typeface="Calibri"/>
            </a:endParaRPr>
          </a:p>
        </p:txBody>
      </p:sp>
      <p:sp>
        <p:nvSpPr>
          <p:cNvPr id="743" name="Google Shape;743;p31"/>
          <p:cNvSpPr txBox="1"/>
          <p:nvPr/>
        </p:nvSpPr>
        <p:spPr>
          <a:xfrm>
            <a:off x="193040" y="2239175"/>
            <a:ext cx="11606700" cy="12006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400" dirty="0">
                <a:solidFill>
                  <a:schemeClr val="tx1"/>
                </a:solidFill>
                <a:latin typeface="Calibri"/>
                <a:ea typeface="Calibri"/>
                <a:cs typeface="Calibri"/>
                <a:sym typeface="Calibri"/>
              </a:rPr>
              <a:t>You can merge a node in the database based on the label using the MERGE clause. If you try to merge a node based on the label, then Neo4j verifies whether there exists any node with the given label. If not, the current node will be created.</a:t>
            </a:r>
            <a:endParaRPr dirty="0">
              <a:solidFill>
                <a:schemeClr val="tx1"/>
              </a:solidFill>
              <a:latin typeface="Calibri"/>
              <a:ea typeface="Calibri"/>
              <a:cs typeface="Calibri"/>
              <a:sym typeface="Calibri"/>
            </a:endParaRPr>
          </a:p>
        </p:txBody>
      </p:sp>
      <p:sp>
        <p:nvSpPr>
          <p:cNvPr id="744" name="Google Shape;744;p31"/>
          <p:cNvSpPr/>
          <p:nvPr/>
        </p:nvSpPr>
        <p:spPr>
          <a:xfrm>
            <a:off x="193040" y="3670107"/>
            <a:ext cx="10810240" cy="1154162"/>
          </a:xfrm>
          <a:prstGeom prst="rect">
            <a:avLst/>
          </a:prstGeom>
          <a:solidFill>
            <a:srgbClr val="EEEEEE"/>
          </a:solidFill>
          <a:ln>
            <a:noFill/>
          </a:ln>
        </p:spPr>
        <p:txBody>
          <a:bodyPr spcFirstLastPara="1" wrap="square" lIns="91425" tIns="45700" rIns="91425" bIns="0" anchor="ctr" anchorCtr="0">
            <a:spAutoFit/>
          </a:bodyPr>
          <a:lstStyle/>
          <a:p>
            <a:pPr marL="0" marR="0" lvl="0" indent="0" algn="l" rtl="0">
              <a:lnSpc>
                <a:spcPct val="100000"/>
              </a:lnSpc>
              <a:spcBef>
                <a:spcPts val="0"/>
              </a:spcBef>
              <a:spcAft>
                <a:spcPts val="0"/>
              </a:spcAft>
              <a:buClr>
                <a:srgbClr val="000000"/>
              </a:buClr>
              <a:buSzPts val="2400"/>
              <a:buFont typeface="Times New Roman"/>
              <a:buNone/>
            </a:pPr>
            <a:r>
              <a:rPr lang="en-US" sz="2400" i="0" u="none" strike="noStrike" cap="none">
                <a:solidFill>
                  <a:srgbClr val="000000"/>
                </a:solidFill>
                <a:latin typeface="Courier New"/>
                <a:ea typeface="Courier New"/>
                <a:cs typeface="Courier New"/>
                <a:sym typeface="Courier New"/>
              </a:rPr>
              <a:t>MERGE (node:label) RETURN node</a:t>
            </a:r>
            <a:r>
              <a:rPr lang="en-US" sz="2400" i="0" u="none" strike="noStrike" cap="none">
                <a:solidFill>
                  <a:schemeClr val="dk1"/>
                </a:solidFill>
                <a:latin typeface="Courier New"/>
                <a:ea typeface="Courier New"/>
                <a:cs typeface="Courier New"/>
                <a:sym typeface="Courier New"/>
              </a:rPr>
              <a:t> </a:t>
            </a:r>
            <a:endParaRPr sz="2400">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2400"/>
              <a:buFont typeface="Times New Roman"/>
              <a:buNone/>
            </a:pPr>
            <a:r>
              <a:rPr lang="en-US" sz="2400" i="0" u="none" strike="noStrike" cap="none">
                <a:solidFill>
                  <a:srgbClr val="000000"/>
                </a:solidFill>
                <a:latin typeface="Courier New"/>
                <a:ea typeface="Courier New"/>
                <a:cs typeface="Courier New"/>
                <a:sym typeface="Courier New"/>
              </a:rPr>
              <a:t>MERGE (Jadeja:player) RETURN Jadeja</a:t>
            </a:r>
            <a:endParaRPr sz="2400"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745" name="Google Shape;745;p31"/>
          <p:cNvSpPr/>
          <p:nvPr/>
        </p:nvSpPr>
        <p:spPr>
          <a:xfrm>
            <a:off x="193040" y="5070222"/>
            <a:ext cx="10726800" cy="907800"/>
          </a:xfrm>
          <a:prstGeom prst="rect">
            <a:avLst/>
          </a:prstGeom>
          <a:solidFill>
            <a:srgbClr val="EEEEEE"/>
          </a:solidFill>
          <a:ln>
            <a:noFill/>
          </a:ln>
        </p:spPr>
        <p:txBody>
          <a:bodyPr spcFirstLastPara="1" wrap="square" lIns="91425" tIns="45700" rIns="91425" bIns="0" anchor="ctr" anchorCtr="0">
            <a:spAutoFit/>
          </a:bodyPr>
          <a:lstStyle/>
          <a:p>
            <a:pPr marL="0" marR="0" lvl="0" indent="0" algn="l" rtl="0">
              <a:lnSpc>
                <a:spcPct val="100000"/>
              </a:lnSpc>
              <a:spcBef>
                <a:spcPts val="0"/>
              </a:spcBef>
              <a:spcAft>
                <a:spcPts val="0"/>
              </a:spcAft>
              <a:buClr>
                <a:srgbClr val="000000"/>
              </a:buClr>
              <a:buSzPts val="2800"/>
              <a:buFont typeface="Times New Roman"/>
              <a:buNone/>
            </a:pPr>
            <a:r>
              <a:rPr lang="en-US" sz="2400" i="0" u="none" strike="noStrike" cap="none">
                <a:solidFill>
                  <a:srgbClr val="000000"/>
                </a:solidFill>
                <a:latin typeface="Courier New"/>
                <a:ea typeface="Courier New"/>
                <a:cs typeface="Courier New"/>
                <a:sym typeface="Courier New"/>
              </a:rPr>
              <a:t>MERGE </a:t>
            </a:r>
            <a:r>
              <a:rPr lang="en-US" sz="2400" i="0" u="none" strike="noStrike" cap="none">
                <a:solidFill>
                  <a:srgbClr val="666600"/>
                </a:solidFill>
                <a:latin typeface="Courier New"/>
                <a:ea typeface="Courier New"/>
                <a:cs typeface="Courier New"/>
                <a:sym typeface="Courier New"/>
              </a:rPr>
              <a:t>(</a:t>
            </a:r>
            <a:r>
              <a:rPr lang="en-US" sz="2400" i="0" u="none" strike="noStrike" cap="none">
                <a:solidFill>
                  <a:srgbClr val="000000"/>
                </a:solidFill>
                <a:latin typeface="Courier New"/>
                <a:ea typeface="Courier New"/>
                <a:cs typeface="Courier New"/>
                <a:sym typeface="Courier New"/>
              </a:rPr>
              <a:t>CT2013</a:t>
            </a:r>
            <a:r>
              <a:rPr lang="en-US" sz="2400" i="0" u="none" strike="noStrike" cap="none">
                <a:solidFill>
                  <a:srgbClr val="666600"/>
                </a:solidFill>
                <a:latin typeface="Courier New"/>
                <a:ea typeface="Courier New"/>
                <a:cs typeface="Courier New"/>
                <a:sym typeface="Courier New"/>
              </a:rPr>
              <a:t>:</a:t>
            </a:r>
            <a:r>
              <a:rPr lang="en-US" sz="2400" i="0" u="none" strike="noStrike" cap="none">
                <a:solidFill>
                  <a:srgbClr val="660066"/>
                </a:solidFill>
                <a:latin typeface="Courier New"/>
                <a:ea typeface="Courier New"/>
                <a:cs typeface="Courier New"/>
                <a:sym typeface="Courier New"/>
              </a:rPr>
              <a:t>Tournament</a:t>
            </a:r>
            <a:r>
              <a:rPr lang="en-US" sz="2400" i="0" u="none" strike="noStrike" cap="none">
                <a:solidFill>
                  <a:srgbClr val="666600"/>
                </a:solidFill>
                <a:latin typeface="Courier New"/>
                <a:ea typeface="Courier New"/>
                <a:cs typeface="Courier New"/>
                <a:sym typeface="Courier New"/>
              </a:rPr>
              <a:t>{</a:t>
            </a:r>
            <a:r>
              <a:rPr lang="en-US" sz="2400" i="0" u="none" strike="noStrike" cap="none">
                <a:solidFill>
                  <a:srgbClr val="000000"/>
                </a:solidFill>
                <a:latin typeface="Courier New"/>
                <a:ea typeface="Courier New"/>
                <a:cs typeface="Courier New"/>
                <a:sym typeface="Courier New"/>
              </a:rPr>
              <a:t>name</a:t>
            </a:r>
            <a:r>
              <a:rPr lang="en-US" sz="2400" i="0" u="none" strike="noStrike" cap="none">
                <a:solidFill>
                  <a:srgbClr val="666600"/>
                </a:solidFill>
                <a:latin typeface="Courier New"/>
                <a:ea typeface="Courier New"/>
                <a:cs typeface="Courier New"/>
                <a:sym typeface="Courier New"/>
              </a:rPr>
              <a:t>:</a:t>
            </a:r>
            <a:r>
              <a:rPr lang="en-US" sz="2400" i="0" u="none" strike="noStrike" cap="none">
                <a:solidFill>
                  <a:srgbClr val="000000"/>
                </a:solidFill>
                <a:latin typeface="Courier New"/>
                <a:ea typeface="Courier New"/>
                <a:cs typeface="Courier New"/>
                <a:sym typeface="Courier New"/>
              </a:rPr>
              <a:t> </a:t>
            </a:r>
            <a:r>
              <a:rPr lang="en-US" sz="2400" i="0" u="none" strike="noStrike" cap="none">
                <a:solidFill>
                  <a:srgbClr val="008800"/>
                </a:solidFill>
                <a:latin typeface="Courier New"/>
                <a:ea typeface="Courier New"/>
                <a:cs typeface="Courier New"/>
                <a:sym typeface="Courier New"/>
              </a:rPr>
              <a:t>"ICC Champions Trophy 2013"</a:t>
            </a:r>
            <a:r>
              <a:rPr lang="en-US" sz="2400" i="0" u="none" strike="noStrike" cap="none">
                <a:solidFill>
                  <a:srgbClr val="666600"/>
                </a:solidFill>
                <a:latin typeface="Courier New"/>
                <a:ea typeface="Courier New"/>
                <a:cs typeface="Courier New"/>
                <a:sym typeface="Courier New"/>
              </a:rPr>
              <a:t>})</a:t>
            </a:r>
            <a:r>
              <a:rPr lang="en-US" sz="2400" i="0" u="none" strike="noStrike" cap="none">
                <a:solidFill>
                  <a:srgbClr val="000000"/>
                </a:solidFill>
                <a:latin typeface="Courier New"/>
                <a:ea typeface="Courier New"/>
                <a:cs typeface="Courier New"/>
                <a:sym typeface="Courier New"/>
              </a:rPr>
              <a:t> </a:t>
            </a:r>
            <a:endParaRPr sz="2400">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2800"/>
              <a:buFont typeface="Times New Roman"/>
              <a:buNone/>
            </a:pPr>
            <a:r>
              <a:rPr lang="en-US" sz="2400" i="0" u="none" strike="noStrike" cap="none">
                <a:solidFill>
                  <a:srgbClr val="000000"/>
                </a:solidFill>
                <a:latin typeface="Courier New"/>
                <a:ea typeface="Courier New"/>
                <a:cs typeface="Courier New"/>
                <a:sym typeface="Courier New"/>
              </a:rPr>
              <a:t>RETURN CT2013</a:t>
            </a:r>
            <a:r>
              <a:rPr lang="en-US" sz="2400" i="0" u="none" strike="noStrike" cap="none">
                <a:solidFill>
                  <a:srgbClr val="666600"/>
                </a:solidFill>
                <a:latin typeface="Courier New"/>
                <a:ea typeface="Courier New"/>
                <a:cs typeface="Courier New"/>
                <a:sym typeface="Courier New"/>
              </a:rPr>
              <a:t>,</a:t>
            </a:r>
            <a:r>
              <a:rPr lang="en-US" sz="2400" i="0" u="none" strike="noStrike" cap="none">
                <a:solidFill>
                  <a:srgbClr val="000000"/>
                </a:solidFill>
                <a:latin typeface="Courier New"/>
                <a:ea typeface="Courier New"/>
                <a:cs typeface="Courier New"/>
                <a:sym typeface="Courier New"/>
              </a:rPr>
              <a:t> labels</a:t>
            </a:r>
            <a:r>
              <a:rPr lang="en-US" sz="2400" i="0" u="none" strike="noStrike" cap="none">
                <a:solidFill>
                  <a:srgbClr val="666600"/>
                </a:solidFill>
                <a:latin typeface="Courier New"/>
                <a:ea typeface="Courier New"/>
                <a:cs typeface="Courier New"/>
                <a:sym typeface="Courier New"/>
              </a:rPr>
              <a:t>(</a:t>
            </a:r>
            <a:r>
              <a:rPr lang="en-US" sz="2400" i="0" u="none" strike="noStrike" cap="none">
                <a:solidFill>
                  <a:srgbClr val="000000"/>
                </a:solidFill>
                <a:latin typeface="Courier New"/>
                <a:ea typeface="Courier New"/>
                <a:cs typeface="Courier New"/>
                <a:sym typeface="Courier New"/>
              </a:rPr>
              <a:t>CT2013</a:t>
            </a:r>
            <a:r>
              <a:rPr lang="en-US" sz="2400" i="0" u="none" strike="noStrike" cap="none">
                <a:solidFill>
                  <a:srgbClr val="666600"/>
                </a:solidFill>
                <a:latin typeface="Courier New"/>
                <a:ea typeface="Courier New"/>
                <a:cs typeface="Courier New"/>
                <a:sym typeface="Courier New"/>
              </a:rPr>
              <a:t>)</a:t>
            </a:r>
            <a:endParaRPr sz="2400" i="0" u="none" strike="noStrike" cap="none">
              <a:solidFill>
                <a:schemeClr val="dk1"/>
              </a:solidFill>
              <a:latin typeface="Courier New"/>
              <a:ea typeface="Courier New"/>
              <a:cs typeface="Courier New"/>
              <a:sym typeface="Courier New"/>
            </a:endParaRPr>
          </a:p>
        </p:txBody>
      </p:sp>
      <p:sp>
        <p:nvSpPr>
          <p:cNvPr id="746" name="Google Shape;746;p31"/>
          <p:cNvSpPr txBox="1"/>
          <p:nvPr/>
        </p:nvSpPr>
        <p:spPr>
          <a:xfrm>
            <a:off x="5766475" y="6224125"/>
            <a:ext cx="72708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Create a free instance and explore databases, practice queries at </a:t>
            </a:r>
            <a:r>
              <a:rPr lang="en-US" u="sng">
                <a:solidFill>
                  <a:schemeClr val="hlink"/>
                </a:solidFill>
                <a:hlinkClick r:id="rId4"/>
              </a:rPr>
              <a:t>https://neo4j.com/cloud/platform/aura-graph-database/?ref=neo4j-home-hero</a:t>
            </a:r>
            <a:endParaRPr/>
          </a:p>
          <a:p>
            <a:pPr marL="0" lvl="0" indent="0" algn="l" rtl="0">
              <a:spcBef>
                <a:spcPts val="0"/>
              </a:spcBef>
              <a:spcAft>
                <a:spcPts val="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cxnSp>
        <p:nvCxnSpPr>
          <p:cNvPr id="751" name="Google Shape;751;p37"/>
          <p:cNvCxnSpPr/>
          <p:nvPr/>
        </p:nvCxnSpPr>
        <p:spPr>
          <a:xfrm rot="10800000" flipH="1">
            <a:off x="5448168" y="2887307"/>
            <a:ext cx="4581449" cy="1"/>
          </a:xfrm>
          <a:prstGeom prst="straightConnector1">
            <a:avLst/>
          </a:prstGeom>
          <a:noFill/>
          <a:ln w="38100" cap="flat" cmpd="sng">
            <a:solidFill>
              <a:srgbClr val="C55A11"/>
            </a:solidFill>
            <a:prstDash val="solid"/>
            <a:miter lim="800000"/>
            <a:headEnd type="none" w="sm" len="sm"/>
            <a:tailEnd type="none" w="sm" len="sm"/>
          </a:ln>
        </p:spPr>
      </p:cxnSp>
      <p:grpSp>
        <p:nvGrpSpPr>
          <p:cNvPr id="753" name="Google Shape;753;p37"/>
          <p:cNvGrpSpPr/>
          <p:nvPr/>
        </p:nvGrpSpPr>
        <p:grpSpPr>
          <a:xfrm>
            <a:off x="313844" y="349466"/>
            <a:ext cx="11518407" cy="6218388"/>
            <a:chOff x="313844" y="349466"/>
            <a:chExt cx="11518407" cy="6218388"/>
          </a:xfrm>
        </p:grpSpPr>
        <p:sp>
          <p:nvSpPr>
            <p:cNvPr id="754" name="Google Shape;754;p37"/>
            <p:cNvSpPr/>
            <p:nvPr/>
          </p:nvSpPr>
          <p:spPr>
            <a:xfrm>
              <a:off x="11786532" y="360726"/>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55" name="Google Shape;755;p37"/>
            <p:cNvSpPr/>
            <p:nvPr/>
          </p:nvSpPr>
          <p:spPr>
            <a:xfrm rot="5400000">
              <a:off x="11275944" y="-161122"/>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56" name="Google Shape;756;p37"/>
            <p:cNvSpPr/>
            <p:nvPr/>
          </p:nvSpPr>
          <p:spPr>
            <a:xfrm rot="5400000">
              <a:off x="824432" y="6011547"/>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57" name="Google Shape;757;p37"/>
            <p:cNvSpPr/>
            <p:nvPr/>
          </p:nvSpPr>
          <p:spPr>
            <a:xfrm rot="10800000">
              <a:off x="313844" y="5489699"/>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759" name="Google Shape;759;p37"/>
          <p:cNvSpPr/>
          <p:nvPr/>
        </p:nvSpPr>
        <p:spPr>
          <a:xfrm>
            <a:off x="5448168" y="2049518"/>
            <a:ext cx="4603806" cy="6652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C55A11"/>
                </a:solidFill>
                <a:latin typeface="Calibri"/>
                <a:ea typeface="Calibri"/>
                <a:cs typeface="Calibri"/>
                <a:sym typeface="Calibri"/>
              </a:rPr>
              <a:t>THANK YOU</a:t>
            </a:r>
            <a:endParaRPr/>
          </a:p>
        </p:txBody>
      </p:sp>
      <p:sp>
        <p:nvSpPr>
          <p:cNvPr id="760" name="Google Shape;760;p37"/>
          <p:cNvSpPr/>
          <p:nvPr/>
        </p:nvSpPr>
        <p:spPr>
          <a:xfrm>
            <a:off x="5448168" y="3128242"/>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Dr. Arti Arya</a:t>
            </a:r>
            <a:endParaRPr dirty="0"/>
          </a:p>
        </p:txBody>
      </p:sp>
      <p:sp>
        <p:nvSpPr>
          <p:cNvPr id="761" name="Google Shape;761;p37"/>
          <p:cNvSpPr/>
          <p:nvPr/>
        </p:nvSpPr>
        <p:spPr>
          <a:xfrm>
            <a:off x="5448168" y="3525847"/>
            <a:ext cx="6213401"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Department of Computer Science &amp;Engineering</a:t>
            </a:r>
            <a:endParaRPr sz="2400">
              <a:solidFill>
                <a:schemeClr val="dk1"/>
              </a:solidFill>
              <a:latin typeface="Calibri"/>
              <a:ea typeface="Calibri"/>
              <a:cs typeface="Calibri"/>
              <a:sym typeface="Calibri"/>
            </a:endParaRPr>
          </a:p>
        </p:txBody>
      </p:sp>
      <p:pic>
        <p:nvPicPr>
          <p:cNvPr id="2" name="object 6">
            <a:extLst>
              <a:ext uri="{FF2B5EF4-FFF2-40B4-BE49-F238E27FC236}">
                <a16:creationId xmlns:a16="http://schemas.microsoft.com/office/drawing/2014/main" id="{CC1E46AD-6DEA-B32B-27E9-924FBE181DD8}"/>
              </a:ext>
            </a:extLst>
          </p:cNvPr>
          <p:cNvPicPr/>
          <p:nvPr/>
        </p:nvPicPr>
        <p:blipFill>
          <a:blip r:embed="rId3" cstate="print"/>
          <a:stretch>
            <a:fillRect/>
          </a:stretch>
        </p:blipFill>
        <p:spPr>
          <a:xfrm>
            <a:off x="2131787" y="1630242"/>
            <a:ext cx="1942934" cy="359751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g24aa0f96e5a_0_91"/>
          <p:cNvSpPr/>
          <p:nvPr/>
        </p:nvSpPr>
        <p:spPr>
          <a:xfrm>
            <a:off x="453799" y="651900"/>
            <a:ext cx="9008700" cy="461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400" b="1">
                <a:solidFill>
                  <a:srgbClr val="C55A11"/>
                </a:solidFill>
                <a:latin typeface="Calibri"/>
                <a:ea typeface="Calibri"/>
                <a:cs typeface="Calibri"/>
                <a:sym typeface="Calibri"/>
              </a:rPr>
              <a:t>Nodes, Properties, Relationships, Labels</a:t>
            </a:r>
            <a:endParaRPr>
              <a:solidFill>
                <a:schemeClr val="dk1"/>
              </a:solidFill>
            </a:endParaRPr>
          </a:p>
          <a:p>
            <a:pPr marL="0" marR="0" lvl="0" indent="0" algn="l" rtl="0">
              <a:spcBef>
                <a:spcPts val="0"/>
              </a:spcBef>
              <a:spcAft>
                <a:spcPts val="0"/>
              </a:spcAft>
              <a:buNone/>
            </a:pPr>
            <a:endParaRPr sz="2400" b="1">
              <a:solidFill>
                <a:srgbClr val="C55A11"/>
              </a:solidFill>
              <a:latin typeface="Calibri"/>
              <a:ea typeface="Calibri"/>
              <a:cs typeface="Calibri"/>
              <a:sym typeface="Calibri"/>
            </a:endParaRPr>
          </a:p>
        </p:txBody>
      </p:sp>
      <p:cxnSp>
        <p:nvCxnSpPr>
          <p:cNvPr id="530" name="Google Shape;530;g24aa0f96e5a_0_91"/>
          <p:cNvCxnSpPr/>
          <p:nvPr/>
        </p:nvCxnSpPr>
        <p:spPr>
          <a:xfrm>
            <a:off x="-8308" y="1316458"/>
            <a:ext cx="8300100" cy="0"/>
          </a:xfrm>
          <a:prstGeom prst="straightConnector1">
            <a:avLst/>
          </a:prstGeom>
          <a:noFill/>
          <a:ln w="38100" cap="flat" cmpd="sng">
            <a:solidFill>
              <a:srgbClr val="C55A11"/>
            </a:solidFill>
            <a:prstDash val="solid"/>
            <a:miter lim="800000"/>
            <a:headEnd type="none" w="sm" len="sm"/>
            <a:tailEnd type="none" w="sm" len="sm"/>
          </a:ln>
        </p:spPr>
      </p:cxnSp>
      <p:sp>
        <p:nvSpPr>
          <p:cNvPr id="532" name="Google Shape;532;g24aa0f96e5a_0_91"/>
          <p:cNvSpPr/>
          <p:nvPr/>
        </p:nvSpPr>
        <p:spPr>
          <a:xfrm>
            <a:off x="453811" y="252240"/>
            <a:ext cx="74973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Graph Theory, Applications and Combinatorics</a:t>
            </a:r>
            <a:endParaRPr/>
          </a:p>
        </p:txBody>
      </p:sp>
      <p:sp>
        <p:nvSpPr>
          <p:cNvPr id="533" name="Google Shape;533;g24aa0f96e5a_0_91"/>
          <p:cNvSpPr txBox="1"/>
          <p:nvPr/>
        </p:nvSpPr>
        <p:spPr>
          <a:xfrm>
            <a:off x="192525" y="1452650"/>
            <a:ext cx="9970378" cy="623089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500" b="1" dirty="0">
                <a:solidFill>
                  <a:schemeClr val="tx1"/>
                </a:solidFill>
                <a:latin typeface="Calibri"/>
                <a:ea typeface="Calibri"/>
                <a:cs typeface="Calibri"/>
                <a:sym typeface="Calibri"/>
              </a:rPr>
              <a:t>Using Cypher to programmatically describe graphs </a:t>
            </a:r>
            <a:endParaRPr sz="2500" b="1" dirty="0">
              <a:solidFill>
                <a:schemeClr val="tx1"/>
              </a:solidFill>
              <a:latin typeface="Calibri"/>
              <a:ea typeface="Calibri"/>
              <a:cs typeface="Calibri"/>
              <a:sym typeface="Calibri"/>
            </a:endParaRPr>
          </a:p>
          <a:p>
            <a:pPr marL="0" marR="0" lvl="0" indent="0" algn="just" rtl="0">
              <a:spcBef>
                <a:spcPts val="0"/>
              </a:spcBef>
              <a:spcAft>
                <a:spcPts val="0"/>
              </a:spcAft>
              <a:buClr>
                <a:schemeClr val="dk1"/>
              </a:buClr>
              <a:buSzPts val="1100"/>
              <a:buFont typeface="Arial"/>
              <a:buNone/>
            </a:pPr>
            <a:r>
              <a:rPr lang="en-US" sz="2500" b="1" dirty="0">
                <a:solidFill>
                  <a:schemeClr val="tx1"/>
                </a:solidFill>
                <a:latin typeface="Calibri"/>
                <a:ea typeface="Calibri"/>
                <a:cs typeface="Calibri"/>
                <a:sym typeface="Calibri"/>
              </a:rPr>
              <a:t>		 	 	 			</a:t>
            </a:r>
            <a:endParaRPr sz="2500" b="1" dirty="0">
              <a:solidFill>
                <a:schemeClr val="tx1"/>
              </a:solidFill>
              <a:latin typeface="Calibri"/>
              <a:ea typeface="Calibri"/>
              <a:cs typeface="Calibri"/>
              <a:sym typeface="Calibri"/>
            </a:endParaRPr>
          </a:p>
          <a:p>
            <a:pPr marL="342900" lvl="0" indent="-342900" algn="l" rtl="0">
              <a:lnSpc>
                <a:spcPct val="115000"/>
              </a:lnSpc>
              <a:spcBef>
                <a:spcPts val="1200"/>
              </a:spcBef>
              <a:spcAft>
                <a:spcPts val="0"/>
              </a:spcAft>
              <a:buFont typeface="Arial" panose="020B0604020202020204" pitchFamily="34" charset="0"/>
              <a:buChar char="•"/>
            </a:pPr>
            <a:r>
              <a:rPr lang="en-US" sz="2300" dirty="0">
                <a:solidFill>
                  <a:schemeClr val="tx1"/>
                </a:solidFill>
                <a:latin typeface="Calibri"/>
                <a:ea typeface="Calibri"/>
                <a:cs typeface="Calibri"/>
                <a:sym typeface="Calibri"/>
              </a:rPr>
              <a:t>Cypher is an expressive (yet compact) graph database query language. </a:t>
            </a:r>
          </a:p>
          <a:p>
            <a:pPr marL="342900" lvl="0" indent="-342900" algn="l" rtl="0">
              <a:lnSpc>
                <a:spcPct val="115000"/>
              </a:lnSpc>
              <a:spcBef>
                <a:spcPts val="1200"/>
              </a:spcBef>
              <a:spcAft>
                <a:spcPts val="0"/>
              </a:spcAft>
              <a:buFont typeface="Arial" panose="020B0604020202020204" pitchFamily="34" charset="0"/>
              <a:buChar char="•"/>
            </a:pPr>
            <a:r>
              <a:rPr lang="en-US" sz="2300" dirty="0">
                <a:solidFill>
                  <a:schemeClr val="tx1"/>
                </a:solidFill>
                <a:highlight>
                  <a:srgbClr val="FFFFFF"/>
                </a:highlight>
                <a:latin typeface="Calibri"/>
                <a:ea typeface="Calibri"/>
                <a:cs typeface="Calibri"/>
                <a:sym typeface="Calibri"/>
              </a:rPr>
              <a:t>Cypher is unique because it provides </a:t>
            </a:r>
            <a:r>
              <a:rPr lang="en-US" sz="2300" dirty="0">
                <a:solidFill>
                  <a:srgbClr val="FF0000"/>
                </a:solidFill>
                <a:highlight>
                  <a:srgbClr val="FFFFFF"/>
                </a:highlight>
                <a:latin typeface="Calibri"/>
                <a:ea typeface="Calibri"/>
                <a:cs typeface="Calibri"/>
                <a:sym typeface="Calibri"/>
              </a:rPr>
              <a:t>a visual way of matching patterns and relationships</a:t>
            </a:r>
            <a:r>
              <a:rPr lang="en-US" sz="2300" dirty="0">
                <a:solidFill>
                  <a:schemeClr val="tx1"/>
                </a:solidFill>
                <a:highlight>
                  <a:srgbClr val="FFFFFF"/>
                </a:highlight>
                <a:latin typeface="Calibri"/>
                <a:ea typeface="Calibri"/>
                <a:cs typeface="Calibri"/>
                <a:sym typeface="Calibri"/>
              </a:rPr>
              <a:t>.</a:t>
            </a:r>
          </a:p>
          <a:p>
            <a:pPr marL="342900" indent="-342900">
              <a:lnSpc>
                <a:spcPct val="115000"/>
              </a:lnSpc>
              <a:spcBef>
                <a:spcPts val="1200"/>
              </a:spcBef>
              <a:buFont typeface="Arial" panose="020B0604020202020204" pitchFamily="34" charset="0"/>
              <a:buChar char="•"/>
            </a:pPr>
            <a:r>
              <a:rPr lang="en-US" sz="2300" dirty="0">
                <a:solidFill>
                  <a:schemeClr val="tx1"/>
                </a:solidFill>
                <a:highlight>
                  <a:srgbClr val="FFFFFF"/>
                </a:highlight>
                <a:latin typeface="Calibri"/>
                <a:ea typeface="Calibri"/>
                <a:cs typeface="Calibri"/>
                <a:sym typeface="Calibri"/>
              </a:rPr>
              <a:t>Neo4j users use Cypher to construct expressive and efficient queries to do any kind of </a:t>
            </a:r>
            <a:r>
              <a:rPr lang="en-US" sz="2300" dirty="0">
                <a:solidFill>
                  <a:srgbClr val="0000FF"/>
                </a:solidFill>
                <a:highlight>
                  <a:srgbClr val="FFFFFF"/>
                </a:highlight>
                <a:latin typeface="Calibri"/>
                <a:ea typeface="Calibri"/>
                <a:cs typeface="Calibri"/>
                <a:sym typeface="Calibri"/>
              </a:rPr>
              <a:t>create, read, update, or delete </a:t>
            </a:r>
            <a:r>
              <a:rPr lang="en-US" sz="2300" dirty="0">
                <a:solidFill>
                  <a:schemeClr val="tx1"/>
                </a:solidFill>
                <a:highlight>
                  <a:srgbClr val="FFFFFF"/>
                </a:highlight>
                <a:latin typeface="Calibri"/>
                <a:ea typeface="Calibri"/>
                <a:cs typeface="Calibri"/>
                <a:sym typeface="Calibri"/>
              </a:rPr>
              <a:t>(CRUD) on their graph, and Cypher is the primary interface for Neo4j.</a:t>
            </a:r>
          </a:p>
          <a:p>
            <a:pPr lvl="0" algn="l" rtl="0">
              <a:lnSpc>
                <a:spcPct val="115000"/>
              </a:lnSpc>
              <a:spcBef>
                <a:spcPts val="1200"/>
              </a:spcBef>
              <a:spcAft>
                <a:spcPts val="0"/>
              </a:spcAft>
            </a:pPr>
            <a:r>
              <a:rPr lang="en-US" sz="2300" dirty="0">
                <a:solidFill>
                  <a:schemeClr val="tx1"/>
                </a:solidFill>
                <a:highlight>
                  <a:srgbClr val="FFFFFF"/>
                </a:highlight>
                <a:latin typeface="Calibri"/>
                <a:ea typeface="Calibri"/>
                <a:cs typeface="Calibri"/>
                <a:sym typeface="Calibri"/>
              </a:rPr>
              <a:t> </a:t>
            </a:r>
            <a:endParaRPr sz="2300" dirty="0">
              <a:solidFill>
                <a:schemeClr val="tx1"/>
              </a:solidFill>
              <a:highlight>
                <a:srgbClr val="FFFFFF"/>
              </a:highlight>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endParaRPr sz="2500" b="1" dirty="0">
              <a:solidFill>
                <a:schemeClr val="tx1"/>
              </a:solidFill>
              <a:latin typeface="Calibri"/>
              <a:ea typeface="Calibri"/>
              <a:cs typeface="Calibri"/>
              <a:sym typeface="Calibri"/>
            </a:endParaRPr>
          </a:p>
          <a:p>
            <a:pPr marL="0" marR="0" lvl="0" indent="0" algn="just" rtl="0">
              <a:spcBef>
                <a:spcPts val="1200"/>
              </a:spcBef>
              <a:spcAft>
                <a:spcPts val="0"/>
              </a:spcAft>
              <a:buClr>
                <a:schemeClr val="dk1"/>
              </a:buClr>
              <a:buSzPts val="1100"/>
              <a:buFont typeface="Arial"/>
              <a:buNone/>
            </a:pPr>
            <a:r>
              <a:rPr lang="en-US" sz="2500" b="1" dirty="0">
                <a:solidFill>
                  <a:schemeClr val="tx1"/>
                </a:solidFill>
                <a:latin typeface="Calibri"/>
                <a:ea typeface="Calibri"/>
                <a:cs typeface="Calibri"/>
                <a:sym typeface="Calibri"/>
              </a:rPr>
              <a:t>			</a:t>
            </a:r>
            <a:endParaRPr sz="2500" b="1" dirty="0">
              <a:solidFill>
                <a:schemeClr val="tx1"/>
              </a:solidFill>
              <a:latin typeface="Calibri"/>
              <a:ea typeface="Calibri"/>
              <a:cs typeface="Calibri"/>
              <a:sym typeface="Calibri"/>
            </a:endParaRPr>
          </a:p>
          <a:p>
            <a:pPr marL="0" marR="0" lvl="0" indent="0" algn="just" rtl="0">
              <a:spcBef>
                <a:spcPts val="0"/>
              </a:spcBef>
              <a:spcAft>
                <a:spcPts val="0"/>
              </a:spcAft>
              <a:buClr>
                <a:schemeClr val="dk1"/>
              </a:buClr>
              <a:buSzPts val="1100"/>
              <a:buFont typeface="Arial"/>
              <a:buNone/>
            </a:pPr>
            <a:r>
              <a:rPr lang="en-US" sz="2500" b="1" dirty="0">
                <a:solidFill>
                  <a:schemeClr val="tx1"/>
                </a:solidFill>
                <a:latin typeface="Calibri"/>
                <a:ea typeface="Calibri"/>
                <a:cs typeface="Calibri"/>
                <a:sym typeface="Calibri"/>
              </a:rPr>
              <a:t>		</a:t>
            </a:r>
            <a:endParaRPr sz="2500" b="1" dirty="0">
              <a:solidFill>
                <a:schemeClr val="tx1"/>
              </a:solidFill>
              <a:latin typeface="Calibri"/>
              <a:ea typeface="Calibri"/>
              <a:cs typeface="Calibri"/>
              <a:sym typeface="Calibri"/>
            </a:endParaRPr>
          </a:p>
          <a:p>
            <a:pPr marL="0" marR="0" lvl="0" indent="0" algn="just" rtl="0">
              <a:spcBef>
                <a:spcPts val="0"/>
              </a:spcBef>
              <a:spcAft>
                <a:spcPts val="0"/>
              </a:spcAft>
              <a:buNone/>
            </a:pPr>
            <a:endParaRPr sz="2500" b="1" dirty="0">
              <a:solidFill>
                <a:schemeClr val="tx1"/>
              </a:solidFill>
              <a:latin typeface="Calibri"/>
              <a:ea typeface="Calibri"/>
              <a:cs typeface="Calibri"/>
              <a:sym typeface="Calibri"/>
            </a:endParaRPr>
          </a:p>
        </p:txBody>
      </p:sp>
      <p:sp>
        <p:nvSpPr>
          <p:cNvPr id="2" name="object 6">
            <a:extLst>
              <a:ext uri="{FF2B5EF4-FFF2-40B4-BE49-F238E27FC236}">
                <a16:creationId xmlns:a16="http://schemas.microsoft.com/office/drawing/2014/main" id="{7B1B38FA-D9E3-5B25-958B-C401771A2D7A}"/>
              </a:ext>
            </a:extLst>
          </p:cNvPr>
          <p:cNvSpPr/>
          <p:nvPr/>
        </p:nvSpPr>
        <p:spPr>
          <a:xfrm>
            <a:off x="10929341" y="0"/>
            <a:ext cx="1095592" cy="173736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g24aa0f96e5a_0_91"/>
          <p:cNvSpPr/>
          <p:nvPr/>
        </p:nvSpPr>
        <p:spPr>
          <a:xfrm>
            <a:off x="453799" y="651900"/>
            <a:ext cx="9008700" cy="461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400" b="1" dirty="0">
                <a:solidFill>
                  <a:schemeClr val="accent2">
                    <a:lumMod val="75000"/>
                  </a:schemeClr>
                </a:solidFill>
                <a:latin typeface="Calibri"/>
                <a:ea typeface="Calibri"/>
                <a:cs typeface="Calibri"/>
                <a:sym typeface="Calibri"/>
              </a:rPr>
              <a:t>Using Cypher to programmatically describe graphs</a:t>
            </a:r>
            <a:endParaRPr sz="2400" b="1" dirty="0">
              <a:solidFill>
                <a:schemeClr val="accent2">
                  <a:lumMod val="75000"/>
                </a:schemeClr>
              </a:solidFill>
              <a:latin typeface="Calibri"/>
              <a:ea typeface="Calibri"/>
              <a:cs typeface="Calibri"/>
              <a:sym typeface="Calibri"/>
            </a:endParaRPr>
          </a:p>
        </p:txBody>
      </p:sp>
      <p:cxnSp>
        <p:nvCxnSpPr>
          <p:cNvPr id="530" name="Google Shape;530;g24aa0f96e5a_0_91"/>
          <p:cNvCxnSpPr/>
          <p:nvPr/>
        </p:nvCxnSpPr>
        <p:spPr>
          <a:xfrm>
            <a:off x="-8308" y="1316458"/>
            <a:ext cx="8300100" cy="0"/>
          </a:xfrm>
          <a:prstGeom prst="straightConnector1">
            <a:avLst/>
          </a:prstGeom>
          <a:noFill/>
          <a:ln w="38100" cap="flat" cmpd="sng">
            <a:solidFill>
              <a:srgbClr val="C55A11"/>
            </a:solidFill>
            <a:prstDash val="solid"/>
            <a:miter lim="800000"/>
            <a:headEnd type="none" w="sm" len="sm"/>
            <a:tailEnd type="none" w="sm" len="sm"/>
          </a:ln>
        </p:spPr>
      </p:cxnSp>
      <p:sp>
        <p:nvSpPr>
          <p:cNvPr id="532" name="Google Shape;532;g24aa0f96e5a_0_91"/>
          <p:cNvSpPr/>
          <p:nvPr/>
        </p:nvSpPr>
        <p:spPr>
          <a:xfrm>
            <a:off x="453811" y="252240"/>
            <a:ext cx="74973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Graph Theory, Applications and Combinatorics</a:t>
            </a:r>
            <a:endParaRPr/>
          </a:p>
        </p:txBody>
      </p:sp>
      <p:sp>
        <p:nvSpPr>
          <p:cNvPr id="533" name="Google Shape;533;g24aa0f96e5a_0_91"/>
          <p:cNvSpPr txBox="1"/>
          <p:nvPr/>
        </p:nvSpPr>
        <p:spPr>
          <a:xfrm>
            <a:off x="278100" y="925050"/>
            <a:ext cx="7402860" cy="769360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500" b="1" dirty="0">
                <a:solidFill>
                  <a:schemeClr val="tx1"/>
                </a:solidFill>
                <a:latin typeface="Calibri"/>
                <a:ea typeface="Calibri"/>
                <a:cs typeface="Calibri"/>
                <a:sym typeface="Calibri"/>
              </a:rPr>
              <a:t>	 	 	 			</a:t>
            </a:r>
            <a:endParaRPr sz="2500" b="1" dirty="0">
              <a:solidFill>
                <a:schemeClr val="tx1"/>
              </a:solidFill>
              <a:latin typeface="Calibri"/>
              <a:ea typeface="Calibri"/>
              <a:cs typeface="Calibri"/>
              <a:sym typeface="Calibri"/>
            </a:endParaRPr>
          </a:p>
          <a:p>
            <a:pPr marL="342900" lvl="0" indent="-342900" algn="just" rtl="0">
              <a:lnSpc>
                <a:spcPct val="115000"/>
              </a:lnSpc>
              <a:spcBef>
                <a:spcPts val="1200"/>
              </a:spcBef>
              <a:spcAft>
                <a:spcPts val="0"/>
              </a:spcAft>
              <a:buFont typeface="Arial" panose="020B0604020202020204" pitchFamily="34" charset="0"/>
              <a:buChar char="•"/>
            </a:pPr>
            <a:r>
              <a:rPr lang="en-US" sz="2000" dirty="0">
                <a:solidFill>
                  <a:schemeClr val="tx1"/>
                </a:solidFill>
                <a:highlight>
                  <a:srgbClr val="FFFFFF"/>
                </a:highlight>
                <a:latin typeface="Calibri"/>
                <a:ea typeface="Calibri"/>
                <a:cs typeface="Calibri"/>
                <a:sym typeface="Calibri"/>
              </a:rPr>
              <a:t>Cypher uses an </a:t>
            </a:r>
            <a:r>
              <a:rPr lang="en-US" sz="2000" dirty="0">
                <a:solidFill>
                  <a:srgbClr val="FF0000"/>
                </a:solidFill>
                <a:highlight>
                  <a:srgbClr val="FFFFFF"/>
                </a:highlight>
                <a:latin typeface="Calibri"/>
                <a:ea typeface="Calibri"/>
                <a:cs typeface="Calibri"/>
                <a:sym typeface="Calibri"/>
              </a:rPr>
              <a:t>ASCII-art type of syntax </a:t>
            </a:r>
            <a:r>
              <a:rPr lang="en-US" sz="2000" dirty="0">
                <a:solidFill>
                  <a:schemeClr val="tx1"/>
                </a:solidFill>
                <a:highlight>
                  <a:srgbClr val="FFFFFF"/>
                </a:highlight>
                <a:latin typeface="Calibri"/>
                <a:ea typeface="Calibri"/>
                <a:cs typeface="Calibri"/>
                <a:sym typeface="Calibri"/>
              </a:rPr>
              <a:t>where </a:t>
            </a:r>
          </a:p>
          <a:p>
            <a:pPr lvl="0" algn="just" rtl="0">
              <a:lnSpc>
                <a:spcPct val="115000"/>
              </a:lnSpc>
              <a:spcBef>
                <a:spcPts val="1200"/>
              </a:spcBef>
              <a:spcAft>
                <a:spcPts val="0"/>
              </a:spcAft>
            </a:pPr>
            <a:r>
              <a:rPr lang="en-US" sz="2000" dirty="0">
                <a:solidFill>
                  <a:schemeClr val="tx1"/>
                </a:solidFill>
                <a:highlight>
                  <a:srgbClr val="00FFFF"/>
                </a:highlight>
                <a:latin typeface="Calibri"/>
                <a:ea typeface="Calibri"/>
                <a:cs typeface="Calibri"/>
                <a:sym typeface="Calibri"/>
              </a:rPr>
              <a:t>(nodes)-[:ARE_CONNECTED_TO]-&gt;(other Nodes) using rounded brackets for circular (nodes), and -[:ARROWS]-&gt; for relationships. </a:t>
            </a:r>
          </a:p>
          <a:p>
            <a:pPr marL="285750" lvl="0" indent="-285750" algn="just">
              <a:lnSpc>
                <a:spcPct val="115000"/>
              </a:lnSpc>
              <a:spcBef>
                <a:spcPts val="1200"/>
              </a:spcBef>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ASCII art is a </a:t>
            </a:r>
            <a:r>
              <a:rPr lang="en-US" sz="2000" dirty="0">
                <a:solidFill>
                  <a:srgbClr val="0000FF"/>
                </a:solidFill>
                <a:latin typeface="Calibri" panose="020F0502020204030204" pitchFamily="34" charset="0"/>
                <a:ea typeface="Calibri" panose="020F0502020204030204" pitchFamily="34" charset="0"/>
                <a:cs typeface="Calibri" panose="020F0502020204030204" pitchFamily="34" charset="0"/>
              </a:rPr>
              <a:t>type of syntax that uses ASCII characters to create images or text effects.</a:t>
            </a:r>
            <a:endParaRPr lang="en-US" sz="2000" dirty="0">
              <a:solidFill>
                <a:srgbClr val="0000FF"/>
              </a:solidFill>
              <a:highlight>
                <a:srgbClr val="FFFFFF"/>
              </a:highlight>
              <a:latin typeface="Calibri" panose="020F0502020204030204" pitchFamily="34" charset="0"/>
              <a:ea typeface="Calibri" panose="020F0502020204030204" pitchFamily="34" charset="0"/>
              <a:cs typeface="Calibri" panose="020F0502020204030204" pitchFamily="34" charset="0"/>
              <a:sym typeface="Calibri"/>
            </a:endParaRPr>
          </a:p>
          <a:p>
            <a:pPr marL="342900" lvl="0" indent="-342900" algn="just" rtl="0">
              <a:lnSpc>
                <a:spcPct val="115000"/>
              </a:lnSpc>
              <a:spcBef>
                <a:spcPts val="1200"/>
              </a:spcBef>
              <a:spcAft>
                <a:spcPts val="0"/>
              </a:spcAft>
              <a:buFont typeface="Arial" panose="020B0604020202020204" pitchFamily="34" charset="0"/>
              <a:buChar char="•"/>
            </a:pPr>
            <a:r>
              <a:rPr lang="en-US" sz="2000" dirty="0">
                <a:solidFill>
                  <a:schemeClr val="tx1"/>
                </a:solidFill>
                <a:highlight>
                  <a:srgbClr val="FFFFFF"/>
                </a:highlight>
                <a:latin typeface="Calibri"/>
                <a:ea typeface="Calibri"/>
                <a:cs typeface="Calibri"/>
                <a:sym typeface="Calibri"/>
              </a:rPr>
              <a:t>When you write a query, you draw a graph pattern through your data.</a:t>
            </a:r>
          </a:p>
          <a:p>
            <a:pPr marL="342900" lvl="0" indent="-342900" algn="just" rtl="0">
              <a:lnSpc>
                <a:spcPct val="115000"/>
              </a:lnSpc>
              <a:spcBef>
                <a:spcPts val="1200"/>
              </a:spcBef>
              <a:spcAft>
                <a:spcPts val="0"/>
              </a:spcAft>
              <a:buFont typeface="Arial" panose="020B0604020202020204" pitchFamily="34" charset="0"/>
              <a:buChar char="•"/>
            </a:pPr>
            <a:r>
              <a:rPr lang="en-US" sz="1800" b="1" i="0"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ASCII art</a:t>
            </a:r>
            <a:r>
              <a:rPr lang="en-US" sz="1800" b="0" i="0"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 is a </a:t>
            </a:r>
            <a:r>
              <a:rPr lang="en-US" sz="1800" b="0" i="0" u="none" strike="noStrike" dirty="0">
                <a:solidFill>
                  <a:srgbClr val="3366CC"/>
                </a:solidFill>
                <a:effectLst/>
                <a:latin typeface="Calibri" panose="020F0502020204030204" pitchFamily="34" charset="0"/>
                <a:ea typeface="Calibri" panose="020F0502020204030204" pitchFamily="34" charset="0"/>
                <a:cs typeface="Calibri" panose="020F0502020204030204" pitchFamily="34" charset="0"/>
                <a:hlinkClick r:id="rId3" tooltip="Graphic design"/>
              </a:rPr>
              <a:t>graphic design</a:t>
            </a:r>
            <a:r>
              <a:rPr lang="en-US" sz="1800" b="0" i="0"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 technique that uses </a:t>
            </a:r>
            <a:r>
              <a:rPr lang="en-US" sz="1800" b="0" i="0" u="none" strike="noStrike" dirty="0">
                <a:solidFill>
                  <a:srgbClr val="3366CC"/>
                </a:solidFill>
                <a:effectLst/>
                <a:latin typeface="Calibri" panose="020F0502020204030204" pitchFamily="34" charset="0"/>
                <a:ea typeface="Calibri" panose="020F0502020204030204" pitchFamily="34" charset="0"/>
                <a:cs typeface="Calibri" panose="020F0502020204030204" pitchFamily="34" charset="0"/>
                <a:hlinkClick r:id="rId4" tooltip="Computer"/>
              </a:rPr>
              <a:t>computers</a:t>
            </a:r>
            <a:r>
              <a:rPr lang="en-US" sz="1800" b="0" i="0"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 for presentation and consists of pictures pieced together from the 95 printable (from a total of 128) </a:t>
            </a:r>
            <a:r>
              <a:rPr lang="en-US" sz="1800" b="0" i="0" u="none" strike="noStrike" dirty="0">
                <a:solidFill>
                  <a:srgbClr val="3366CC"/>
                </a:solidFill>
                <a:effectLst/>
                <a:latin typeface="Calibri" panose="020F0502020204030204" pitchFamily="34" charset="0"/>
                <a:ea typeface="Calibri" panose="020F0502020204030204" pitchFamily="34" charset="0"/>
                <a:cs typeface="Calibri" panose="020F0502020204030204" pitchFamily="34" charset="0"/>
                <a:hlinkClick r:id="rId5" tooltip="Character (computing)"/>
              </a:rPr>
              <a:t>characters</a:t>
            </a:r>
            <a:r>
              <a:rPr lang="en-US" sz="1800" b="0" i="0"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 defined by the </a:t>
            </a:r>
            <a:r>
              <a:rPr lang="en-US" sz="1800" b="0" i="0" u="none" strike="noStrike" dirty="0">
                <a:solidFill>
                  <a:srgbClr val="3366CC"/>
                </a:solidFill>
                <a:effectLst/>
                <a:latin typeface="Calibri" panose="020F0502020204030204" pitchFamily="34" charset="0"/>
                <a:ea typeface="Calibri" panose="020F0502020204030204" pitchFamily="34" charset="0"/>
                <a:cs typeface="Calibri" panose="020F0502020204030204" pitchFamily="34" charset="0"/>
                <a:hlinkClick r:id="rId6" tooltip="ASCII"/>
              </a:rPr>
              <a:t>ASCII</a:t>
            </a:r>
            <a:r>
              <a:rPr lang="en-US" sz="1800" b="0" i="0"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 Standard from 1963 and ASCII compliant character sets with proprietary extended characters (beyond the 128 characters of standard 7-bit ASCII). </a:t>
            </a:r>
          </a:p>
          <a:p>
            <a:pPr marL="342900" lvl="0" indent="-342900" algn="just" rtl="0">
              <a:lnSpc>
                <a:spcPct val="115000"/>
              </a:lnSpc>
              <a:spcBef>
                <a:spcPts val="1200"/>
              </a:spcBef>
              <a:spcAft>
                <a:spcPts val="0"/>
              </a:spcAft>
              <a:buFont typeface="Arial" panose="020B0604020202020204" pitchFamily="34" charset="0"/>
              <a:buChar char="•"/>
            </a:pPr>
            <a:r>
              <a:rPr lang="en-US" sz="1800" b="0" i="0"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The term is also loosely used to refer to </a:t>
            </a:r>
            <a:r>
              <a:rPr lang="en-US" sz="1800" b="0" i="0" u="none" strike="noStrike" dirty="0">
                <a:solidFill>
                  <a:srgbClr val="3366CC"/>
                </a:solidFill>
                <a:effectLst/>
                <a:latin typeface="Calibri" panose="020F0502020204030204" pitchFamily="34" charset="0"/>
                <a:ea typeface="Calibri" panose="020F0502020204030204" pitchFamily="34" charset="0"/>
                <a:cs typeface="Calibri" panose="020F0502020204030204" pitchFamily="34" charset="0"/>
                <a:hlinkClick r:id="rId7"/>
              </a:rPr>
              <a:t>text-based visual art in general</a:t>
            </a:r>
            <a:r>
              <a:rPr lang="en-US" sz="1800" b="0" i="0"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a:t>
            </a:r>
            <a:endParaRPr sz="1800" dirty="0">
              <a:solidFill>
                <a:schemeClr val="tx1"/>
              </a:solidFill>
              <a:highlight>
                <a:srgbClr val="FFFFFF"/>
              </a:highlight>
              <a:latin typeface="Calibri" panose="020F0502020204030204" pitchFamily="34" charset="0"/>
              <a:ea typeface="Calibri" panose="020F0502020204030204" pitchFamily="34" charset="0"/>
              <a:cs typeface="Calibri" panose="020F0502020204030204" pitchFamily="34" charset="0"/>
              <a:sym typeface="Calibri"/>
            </a:endParaRPr>
          </a:p>
          <a:p>
            <a:pPr marL="0" lvl="0" indent="0" algn="just" rtl="0">
              <a:lnSpc>
                <a:spcPct val="115000"/>
              </a:lnSpc>
              <a:spcBef>
                <a:spcPts val="1200"/>
              </a:spcBef>
              <a:spcAft>
                <a:spcPts val="0"/>
              </a:spcAft>
              <a:buClr>
                <a:schemeClr val="dk1"/>
              </a:buClr>
              <a:buSzPts val="1100"/>
              <a:buFont typeface="Arial"/>
              <a:buNone/>
            </a:pPr>
            <a:endParaRPr sz="2500" b="1" dirty="0">
              <a:solidFill>
                <a:schemeClr val="tx1"/>
              </a:solidFill>
              <a:latin typeface="Calibri"/>
              <a:ea typeface="Calibri"/>
              <a:cs typeface="Calibri"/>
              <a:sym typeface="Calibri"/>
            </a:endParaRPr>
          </a:p>
          <a:p>
            <a:pPr marL="0" marR="0" lvl="0" indent="0" algn="just" rtl="0">
              <a:spcBef>
                <a:spcPts val="1200"/>
              </a:spcBef>
              <a:spcAft>
                <a:spcPts val="0"/>
              </a:spcAft>
              <a:buClr>
                <a:schemeClr val="dk1"/>
              </a:buClr>
              <a:buSzPts val="1100"/>
              <a:buFont typeface="Arial"/>
              <a:buNone/>
            </a:pPr>
            <a:r>
              <a:rPr lang="en-US" sz="2500" b="1" dirty="0">
                <a:solidFill>
                  <a:schemeClr val="tx1"/>
                </a:solidFill>
                <a:latin typeface="Calibri"/>
                <a:ea typeface="Calibri"/>
                <a:cs typeface="Calibri"/>
                <a:sym typeface="Calibri"/>
              </a:rPr>
              <a:t>			</a:t>
            </a:r>
            <a:endParaRPr sz="2500" b="1" dirty="0">
              <a:solidFill>
                <a:schemeClr val="tx1"/>
              </a:solidFill>
              <a:latin typeface="Calibri"/>
              <a:ea typeface="Calibri"/>
              <a:cs typeface="Calibri"/>
              <a:sym typeface="Calibri"/>
            </a:endParaRPr>
          </a:p>
          <a:p>
            <a:pPr marL="0" marR="0" lvl="0" indent="0" algn="just" rtl="0">
              <a:spcBef>
                <a:spcPts val="0"/>
              </a:spcBef>
              <a:spcAft>
                <a:spcPts val="0"/>
              </a:spcAft>
              <a:buClr>
                <a:schemeClr val="dk1"/>
              </a:buClr>
              <a:buSzPts val="1100"/>
              <a:buFont typeface="Arial"/>
              <a:buNone/>
            </a:pPr>
            <a:r>
              <a:rPr lang="en-US" sz="2500" b="1" dirty="0">
                <a:solidFill>
                  <a:schemeClr val="tx1"/>
                </a:solidFill>
                <a:latin typeface="Calibri"/>
                <a:ea typeface="Calibri"/>
                <a:cs typeface="Calibri"/>
                <a:sym typeface="Calibri"/>
              </a:rPr>
              <a:t>		</a:t>
            </a:r>
            <a:endParaRPr sz="2500" b="1" dirty="0">
              <a:solidFill>
                <a:schemeClr val="tx1"/>
              </a:solidFill>
              <a:latin typeface="Calibri"/>
              <a:ea typeface="Calibri"/>
              <a:cs typeface="Calibri"/>
              <a:sym typeface="Calibri"/>
            </a:endParaRPr>
          </a:p>
          <a:p>
            <a:pPr marL="0" marR="0" lvl="0" indent="0" algn="just" rtl="0">
              <a:spcBef>
                <a:spcPts val="0"/>
              </a:spcBef>
              <a:spcAft>
                <a:spcPts val="0"/>
              </a:spcAft>
              <a:buNone/>
            </a:pPr>
            <a:endParaRPr sz="2500" b="1" dirty="0">
              <a:solidFill>
                <a:schemeClr val="tx1"/>
              </a:solidFill>
              <a:latin typeface="Calibri"/>
              <a:ea typeface="Calibri"/>
              <a:cs typeface="Calibri"/>
              <a:sym typeface="Calibri"/>
            </a:endParaRPr>
          </a:p>
        </p:txBody>
      </p:sp>
      <p:sp>
        <p:nvSpPr>
          <p:cNvPr id="2" name="object 6">
            <a:extLst>
              <a:ext uri="{FF2B5EF4-FFF2-40B4-BE49-F238E27FC236}">
                <a16:creationId xmlns:a16="http://schemas.microsoft.com/office/drawing/2014/main" id="{448DD904-0595-8244-4FC8-AF59F4B99E5F}"/>
              </a:ext>
            </a:extLst>
          </p:cNvPr>
          <p:cNvSpPr/>
          <p:nvPr/>
        </p:nvSpPr>
        <p:spPr>
          <a:xfrm>
            <a:off x="10929341" y="0"/>
            <a:ext cx="1095592" cy="1737360"/>
          </a:xfrm>
          <a:prstGeom prst="rect">
            <a:avLst/>
          </a:prstGeom>
          <a:blipFill>
            <a:blip r:embed="rId8" cstate="print"/>
            <a:stretch>
              <a:fillRect/>
            </a:stretch>
          </a:blipFill>
        </p:spPr>
        <p:txBody>
          <a:bodyPr wrap="square" lIns="0" tIns="0" rIns="0" bIns="0" rtlCol="0"/>
          <a:lstStyle/>
          <a:p>
            <a:endParaRPr/>
          </a:p>
        </p:txBody>
      </p:sp>
      <p:pic>
        <p:nvPicPr>
          <p:cNvPr id="4" name="Picture 3">
            <a:extLst>
              <a:ext uri="{FF2B5EF4-FFF2-40B4-BE49-F238E27FC236}">
                <a16:creationId xmlns:a16="http://schemas.microsoft.com/office/drawing/2014/main" id="{4AE69750-45EE-3AF7-71D3-DFCDEC030639}"/>
              </a:ext>
            </a:extLst>
          </p:cNvPr>
          <p:cNvPicPr>
            <a:picLocks noChangeAspect="1"/>
          </p:cNvPicPr>
          <p:nvPr/>
        </p:nvPicPr>
        <p:blipFill>
          <a:blip r:embed="rId9"/>
          <a:stretch>
            <a:fillRect/>
          </a:stretch>
        </p:blipFill>
        <p:spPr>
          <a:xfrm>
            <a:off x="8161666" y="1940218"/>
            <a:ext cx="3431935" cy="4082538"/>
          </a:xfrm>
          <a:prstGeom prst="rect">
            <a:avLst/>
          </a:prstGeom>
        </p:spPr>
      </p:pic>
      <mc:AlternateContent xmlns:mc="http://schemas.openxmlformats.org/markup-compatibility/2006">
        <mc:Choice xmlns:p14="http://schemas.microsoft.com/office/powerpoint/2010/main" Requires="p14">
          <p:contentPart p14:bwMode="auto" r:id="rId10">
            <p14:nvContentPartPr>
              <p14:cNvPr id="5" name="Ink 4">
                <a:extLst>
                  <a:ext uri="{FF2B5EF4-FFF2-40B4-BE49-F238E27FC236}">
                    <a16:creationId xmlns:a16="http://schemas.microsoft.com/office/drawing/2014/main" id="{2D9205AE-D189-9D8D-28F4-DF04D237C6F2}"/>
                  </a:ext>
                </a:extLst>
              </p14:cNvPr>
              <p14:cNvContentPartPr/>
              <p14:nvPr/>
            </p14:nvContentPartPr>
            <p14:xfrm>
              <a:off x="2393280" y="1800360"/>
              <a:ext cx="4893840" cy="2745720"/>
            </p14:xfrm>
          </p:contentPart>
        </mc:Choice>
        <mc:Fallback>
          <p:pic>
            <p:nvPicPr>
              <p:cNvPr id="5" name="Ink 4">
                <a:extLst>
                  <a:ext uri="{FF2B5EF4-FFF2-40B4-BE49-F238E27FC236}">
                    <a16:creationId xmlns:a16="http://schemas.microsoft.com/office/drawing/2014/main" id="{2D9205AE-D189-9D8D-28F4-DF04D237C6F2}"/>
                  </a:ext>
                </a:extLst>
              </p:cNvPr>
              <p:cNvPicPr/>
              <p:nvPr/>
            </p:nvPicPr>
            <p:blipFill>
              <a:blip r:embed="rId11"/>
              <a:stretch>
                <a:fillRect/>
              </a:stretch>
            </p:blipFill>
            <p:spPr>
              <a:xfrm>
                <a:off x="2383920" y="1791000"/>
                <a:ext cx="4912560" cy="2764440"/>
              </a:xfrm>
              <a:prstGeom prst="rect">
                <a:avLst/>
              </a:prstGeom>
            </p:spPr>
          </p:pic>
        </mc:Fallback>
      </mc:AlternateContent>
    </p:spTree>
    <p:extLst>
      <p:ext uri="{BB962C8B-B14F-4D97-AF65-F5344CB8AC3E}">
        <p14:creationId xmlns:p14="http://schemas.microsoft.com/office/powerpoint/2010/main" val="1301219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g24aa0f96e5a_0_91"/>
          <p:cNvSpPr/>
          <p:nvPr/>
        </p:nvSpPr>
        <p:spPr>
          <a:xfrm>
            <a:off x="453799" y="651900"/>
            <a:ext cx="9008700" cy="461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400" b="1" dirty="0">
                <a:solidFill>
                  <a:schemeClr val="accent2">
                    <a:lumMod val="75000"/>
                  </a:schemeClr>
                </a:solidFill>
                <a:latin typeface="Calibri"/>
                <a:ea typeface="Calibri"/>
                <a:cs typeface="Calibri"/>
                <a:sym typeface="Calibri"/>
              </a:rPr>
              <a:t>FYI</a:t>
            </a:r>
            <a:endParaRPr sz="2400" b="1" dirty="0">
              <a:solidFill>
                <a:schemeClr val="accent2">
                  <a:lumMod val="75000"/>
                </a:schemeClr>
              </a:solidFill>
              <a:latin typeface="Calibri"/>
              <a:ea typeface="Calibri"/>
              <a:cs typeface="Calibri"/>
              <a:sym typeface="Calibri"/>
            </a:endParaRPr>
          </a:p>
        </p:txBody>
      </p:sp>
      <p:cxnSp>
        <p:nvCxnSpPr>
          <p:cNvPr id="530" name="Google Shape;530;g24aa0f96e5a_0_91"/>
          <p:cNvCxnSpPr/>
          <p:nvPr/>
        </p:nvCxnSpPr>
        <p:spPr>
          <a:xfrm>
            <a:off x="-8308" y="1316458"/>
            <a:ext cx="8300100" cy="0"/>
          </a:xfrm>
          <a:prstGeom prst="straightConnector1">
            <a:avLst/>
          </a:prstGeom>
          <a:noFill/>
          <a:ln w="38100" cap="flat" cmpd="sng">
            <a:solidFill>
              <a:srgbClr val="C55A11"/>
            </a:solidFill>
            <a:prstDash val="solid"/>
            <a:miter lim="800000"/>
            <a:headEnd type="none" w="sm" len="sm"/>
            <a:tailEnd type="none" w="sm" len="sm"/>
          </a:ln>
        </p:spPr>
      </p:cxnSp>
      <p:sp>
        <p:nvSpPr>
          <p:cNvPr id="532" name="Google Shape;532;g24aa0f96e5a_0_91"/>
          <p:cNvSpPr/>
          <p:nvPr/>
        </p:nvSpPr>
        <p:spPr>
          <a:xfrm>
            <a:off x="453811" y="252240"/>
            <a:ext cx="74973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Graph Theory, Applications and Combinatorics</a:t>
            </a:r>
            <a:endParaRPr/>
          </a:p>
        </p:txBody>
      </p:sp>
      <p:sp>
        <p:nvSpPr>
          <p:cNvPr id="533" name="Google Shape;533;g24aa0f96e5a_0_91"/>
          <p:cNvSpPr txBox="1"/>
          <p:nvPr/>
        </p:nvSpPr>
        <p:spPr>
          <a:xfrm>
            <a:off x="4958149" y="2145728"/>
            <a:ext cx="7227161" cy="509366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500" b="1" dirty="0">
                <a:solidFill>
                  <a:schemeClr val="tx1"/>
                </a:solidFill>
                <a:latin typeface="Calibri"/>
                <a:ea typeface="Calibri"/>
                <a:cs typeface="Calibri"/>
                <a:sym typeface="Calibri"/>
              </a:rPr>
              <a:t>	 	 	 			</a:t>
            </a:r>
            <a:endParaRPr sz="2500" b="1" dirty="0">
              <a:solidFill>
                <a:schemeClr val="tx1"/>
              </a:solidFill>
              <a:latin typeface="Calibri"/>
              <a:ea typeface="Calibri"/>
              <a:cs typeface="Calibri"/>
              <a:sym typeface="Calibri"/>
            </a:endParaRPr>
          </a:p>
          <a:p>
            <a:pPr lvl="0" algn="just">
              <a:spcBef>
                <a:spcPts val="1200"/>
              </a:spcBef>
              <a:buClr>
                <a:schemeClr val="dk1"/>
              </a:buClr>
              <a:buSzPts val="1100"/>
            </a:pPr>
            <a:r>
              <a:rPr lang="en-US" sz="2500" b="1" dirty="0">
                <a:solidFill>
                  <a:schemeClr val="tx1"/>
                </a:solidFill>
                <a:latin typeface="Calibri"/>
                <a:ea typeface="Calibri"/>
                <a:cs typeface="Calibri"/>
                <a:sym typeface="Calibri"/>
              </a:rPr>
              <a:t>████████████████████████</a:t>
            </a:r>
          </a:p>
          <a:p>
            <a:pPr lvl="0" algn="just">
              <a:spcBef>
                <a:spcPts val="1200"/>
              </a:spcBef>
              <a:buClr>
                <a:schemeClr val="dk1"/>
              </a:buClr>
              <a:buSzPts val="1100"/>
            </a:pPr>
            <a:r>
              <a:rPr lang="en-US" sz="2500" b="1" dirty="0">
                <a:solidFill>
                  <a:schemeClr val="tx1"/>
                </a:solidFill>
                <a:latin typeface="Calibri"/>
                <a:ea typeface="Calibri"/>
                <a:cs typeface="Calibri"/>
                <a:sym typeface="Calibri"/>
              </a:rPr>
              <a:t>█▄▄░▄▄█░▄▄█░█░█▄░▄████░▄▄▄█░▄▀██▄██▄░▄█▀▄▄▀█░▄▄▀</a:t>
            </a:r>
          </a:p>
          <a:p>
            <a:pPr lvl="0" algn="just">
              <a:spcBef>
                <a:spcPts val="1200"/>
              </a:spcBef>
              <a:buClr>
                <a:schemeClr val="dk1"/>
              </a:buClr>
              <a:buSzPts val="1100"/>
            </a:pPr>
            <a:r>
              <a:rPr lang="en-US" sz="2500" b="1" dirty="0">
                <a:solidFill>
                  <a:schemeClr val="tx1"/>
                </a:solidFill>
                <a:latin typeface="Calibri"/>
                <a:ea typeface="Calibri"/>
                <a:cs typeface="Calibri"/>
                <a:sym typeface="Calibri"/>
              </a:rPr>
              <a:t>███░███░▄▄█▀▄▀██░█████░▄▄▄█░█░██░▄██░██░██░█░▀▀▄</a:t>
            </a:r>
          </a:p>
          <a:p>
            <a:pPr lvl="0" algn="just">
              <a:spcBef>
                <a:spcPts val="1200"/>
              </a:spcBef>
              <a:buClr>
                <a:schemeClr val="dk1"/>
              </a:buClr>
              <a:buSzPts val="1100"/>
            </a:pPr>
            <a:r>
              <a:rPr lang="en-US" sz="2500" b="1" dirty="0">
                <a:solidFill>
                  <a:schemeClr val="tx1"/>
                </a:solidFill>
                <a:latin typeface="Calibri"/>
                <a:ea typeface="Calibri"/>
                <a:cs typeface="Calibri"/>
                <a:sym typeface="Calibri"/>
              </a:rPr>
              <a:t>███░███▄▄▄█▄█▄██▄█████░▀▀▀█▄▄██▄▄▄██▄███▄▄██▄█▄</a:t>
            </a:r>
          </a:p>
          <a:p>
            <a:pPr marL="0" marR="0" lvl="0" indent="0" algn="just" rtl="0">
              <a:spcBef>
                <a:spcPts val="1200"/>
              </a:spcBef>
              <a:spcAft>
                <a:spcPts val="0"/>
              </a:spcAft>
              <a:buClr>
                <a:schemeClr val="dk1"/>
              </a:buClr>
              <a:buSzPts val="1100"/>
              <a:buFont typeface="Arial"/>
              <a:buNone/>
            </a:pPr>
            <a:r>
              <a:rPr lang="en-US" sz="2500" b="1" dirty="0">
                <a:solidFill>
                  <a:schemeClr val="tx1"/>
                </a:solidFill>
                <a:latin typeface="Calibri"/>
                <a:ea typeface="Calibri"/>
                <a:cs typeface="Calibri"/>
                <a:sym typeface="Calibri"/>
              </a:rPr>
              <a:t>			</a:t>
            </a:r>
            <a:endParaRPr sz="2500" b="1" dirty="0">
              <a:solidFill>
                <a:schemeClr val="tx1"/>
              </a:solidFill>
              <a:latin typeface="Calibri"/>
              <a:ea typeface="Calibri"/>
              <a:cs typeface="Calibri"/>
              <a:sym typeface="Calibri"/>
            </a:endParaRPr>
          </a:p>
          <a:p>
            <a:pPr marL="0" marR="0" lvl="0" indent="0" algn="just" rtl="0">
              <a:spcBef>
                <a:spcPts val="0"/>
              </a:spcBef>
              <a:spcAft>
                <a:spcPts val="0"/>
              </a:spcAft>
              <a:buClr>
                <a:schemeClr val="dk1"/>
              </a:buClr>
              <a:buSzPts val="1100"/>
              <a:buFont typeface="Arial"/>
              <a:buNone/>
            </a:pPr>
            <a:r>
              <a:rPr lang="en-US" sz="2500" b="1" dirty="0">
                <a:solidFill>
                  <a:schemeClr val="tx1"/>
                </a:solidFill>
                <a:latin typeface="Calibri"/>
                <a:ea typeface="Calibri"/>
                <a:cs typeface="Calibri"/>
                <a:sym typeface="Calibri"/>
              </a:rPr>
              <a:t>		</a:t>
            </a:r>
            <a:endParaRPr sz="2500" b="1" dirty="0">
              <a:solidFill>
                <a:schemeClr val="tx1"/>
              </a:solidFill>
              <a:latin typeface="Calibri"/>
              <a:ea typeface="Calibri"/>
              <a:cs typeface="Calibri"/>
              <a:sym typeface="Calibri"/>
            </a:endParaRPr>
          </a:p>
          <a:p>
            <a:pPr marL="0" marR="0" lvl="0" indent="0" algn="just" rtl="0">
              <a:spcBef>
                <a:spcPts val="0"/>
              </a:spcBef>
              <a:spcAft>
                <a:spcPts val="0"/>
              </a:spcAft>
              <a:buNone/>
            </a:pPr>
            <a:endParaRPr sz="2500" b="1" dirty="0">
              <a:solidFill>
                <a:schemeClr val="tx1"/>
              </a:solidFill>
              <a:latin typeface="Calibri"/>
              <a:ea typeface="Calibri"/>
              <a:cs typeface="Calibri"/>
              <a:sym typeface="Calibri"/>
            </a:endParaRPr>
          </a:p>
        </p:txBody>
      </p:sp>
      <p:sp>
        <p:nvSpPr>
          <p:cNvPr id="2" name="object 6">
            <a:extLst>
              <a:ext uri="{FF2B5EF4-FFF2-40B4-BE49-F238E27FC236}">
                <a16:creationId xmlns:a16="http://schemas.microsoft.com/office/drawing/2014/main" id="{448DD904-0595-8244-4FC8-AF59F4B99E5F}"/>
              </a:ext>
            </a:extLst>
          </p:cNvPr>
          <p:cNvSpPr/>
          <p:nvPr/>
        </p:nvSpPr>
        <p:spPr>
          <a:xfrm>
            <a:off x="10929341" y="0"/>
            <a:ext cx="1095592" cy="1737360"/>
          </a:xfrm>
          <a:prstGeom prst="rect">
            <a:avLst/>
          </a:prstGeom>
          <a:blipFill>
            <a:blip r:embed="rId3" cstate="print"/>
            <a:stretch>
              <a:fillRect/>
            </a:stretch>
          </a:blipFill>
        </p:spPr>
        <p:txBody>
          <a:bodyPr wrap="square" lIns="0" tIns="0" rIns="0" bIns="0" rtlCol="0"/>
          <a:lstStyle/>
          <a:p>
            <a:endParaRPr/>
          </a:p>
        </p:txBody>
      </p:sp>
      <p:sp>
        <p:nvSpPr>
          <p:cNvPr id="5" name="TextBox 4">
            <a:extLst>
              <a:ext uri="{FF2B5EF4-FFF2-40B4-BE49-F238E27FC236}">
                <a16:creationId xmlns:a16="http://schemas.microsoft.com/office/drawing/2014/main" id="{2A2060FE-4B8A-5813-59BB-32FE83391710}"/>
              </a:ext>
            </a:extLst>
          </p:cNvPr>
          <p:cNvSpPr txBox="1"/>
          <p:nvPr/>
        </p:nvSpPr>
        <p:spPr>
          <a:xfrm>
            <a:off x="427378" y="1513260"/>
            <a:ext cx="10423502" cy="1200329"/>
          </a:xfrm>
          <a:prstGeom prst="rect">
            <a:avLst/>
          </a:prstGeom>
          <a:noFill/>
        </p:spPr>
        <p:txBody>
          <a:bodyPr wrap="square">
            <a:spAutoFit/>
          </a:bodyPr>
          <a:lstStyle/>
          <a:p>
            <a:pPr algn="l"/>
            <a:r>
              <a:rPr lang="en-US" sz="24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Some common styles are:</a:t>
            </a:r>
          </a:p>
          <a:p>
            <a:pPr algn="l">
              <a:buFont typeface="Arial" panose="020B0604020202020204" pitchFamily="34" charset="0"/>
              <a:buChar char="•"/>
            </a:pPr>
            <a:r>
              <a:rPr lang="en-US" sz="24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Black Outline</a:t>
            </a:r>
            <a:r>
              <a:rPr lang="en-US" sz="24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 This style uses only the characters █ and ░ to create a black outline of the text or image. For example:</a:t>
            </a:r>
          </a:p>
        </p:txBody>
      </p:sp>
    </p:spTree>
    <p:extLst>
      <p:ext uri="{BB962C8B-B14F-4D97-AF65-F5344CB8AC3E}">
        <p14:creationId xmlns:p14="http://schemas.microsoft.com/office/powerpoint/2010/main" val="2326975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g24aa0f96e5a_0_91"/>
          <p:cNvSpPr/>
          <p:nvPr/>
        </p:nvSpPr>
        <p:spPr>
          <a:xfrm>
            <a:off x="453799" y="651900"/>
            <a:ext cx="9008700" cy="461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400" b="1" dirty="0">
                <a:solidFill>
                  <a:schemeClr val="accent2">
                    <a:lumMod val="75000"/>
                  </a:schemeClr>
                </a:solidFill>
                <a:latin typeface="Calibri"/>
                <a:ea typeface="Calibri"/>
                <a:cs typeface="Calibri"/>
                <a:sym typeface="Calibri"/>
              </a:rPr>
              <a:t>FYI</a:t>
            </a:r>
            <a:endParaRPr sz="2400" b="1" dirty="0">
              <a:solidFill>
                <a:schemeClr val="accent2">
                  <a:lumMod val="75000"/>
                </a:schemeClr>
              </a:solidFill>
              <a:latin typeface="Calibri"/>
              <a:ea typeface="Calibri"/>
              <a:cs typeface="Calibri"/>
              <a:sym typeface="Calibri"/>
            </a:endParaRPr>
          </a:p>
        </p:txBody>
      </p:sp>
      <p:cxnSp>
        <p:nvCxnSpPr>
          <p:cNvPr id="530" name="Google Shape;530;g24aa0f96e5a_0_91"/>
          <p:cNvCxnSpPr/>
          <p:nvPr/>
        </p:nvCxnSpPr>
        <p:spPr>
          <a:xfrm>
            <a:off x="-8308" y="1316458"/>
            <a:ext cx="8300100" cy="0"/>
          </a:xfrm>
          <a:prstGeom prst="straightConnector1">
            <a:avLst/>
          </a:prstGeom>
          <a:noFill/>
          <a:ln w="38100" cap="flat" cmpd="sng">
            <a:solidFill>
              <a:srgbClr val="C55A11"/>
            </a:solidFill>
            <a:prstDash val="solid"/>
            <a:miter lim="800000"/>
            <a:headEnd type="none" w="sm" len="sm"/>
            <a:tailEnd type="none" w="sm" len="sm"/>
          </a:ln>
        </p:spPr>
      </p:cxnSp>
      <p:sp>
        <p:nvSpPr>
          <p:cNvPr id="532" name="Google Shape;532;g24aa0f96e5a_0_91"/>
          <p:cNvSpPr/>
          <p:nvPr/>
        </p:nvSpPr>
        <p:spPr>
          <a:xfrm>
            <a:off x="453811" y="252240"/>
            <a:ext cx="74973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Graph Theory, Applications and Combinatorics</a:t>
            </a:r>
            <a:endParaRPr/>
          </a:p>
        </p:txBody>
      </p:sp>
      <p:sp>
        <p:nvSpPr>
          <p:cNvPr id="2" name="object 6">
            <a:extLst>
              <a:ext uri="{FF2B5EF4-FFF2-40B4-BE49-F238E27FC236}">
                <a16:creationId xmlns:a16="http://schemas.microsoft.com/office/drawing/2014/main" id="{448DD904-0595-8244-4FC8-AF59F4B99E5F}"/>
              </a:ext>
            </a:extLst>
          </p:cNvPr>
          <p:cNvSpPr/>
          <p:nvPr/>
        </p:nvSpPr>
        <p:spPr>
          <a:xfrm>
            <a:off x="10929341" y="0"/>
            <a:ext cx="1095592" cy="1737360"/>
          </a:xfrm>
          <a:prstGeom prst="rect">
            <a:avLst/>
          </a:prstGeom>
          <a:blipFill>
            <a:blip r:embed="rId3" cstate="print"/>
            <a:stretch>
              <a:fillRect/>
            </a:stretch>
          </a:blipFill>
        </p:spPr>
        <p:txBody>
          <a:bodyPr wrap="square" lIns="0" tIns="0" rIns="0" bIns="0" rtlCol="0"/>
          <a:lstStyle/>
          <a:p>
            <a:endParaRPr/>
          </a:p>
        </p:txBody>
      </p:sp>
      <p:sp>
        <p:nvSpPr>
          <p:cNvPr id="5" name="TextBox 4">
            <a:extLst>
              <a:ext uri="{FF2B5EF4-FFF2-40B4-BE49-F238E27FC236}">
                <a16:creationId xmlns:a16="http://schemas.microsoft.com/office/drawing/2014/main" id="{2A2060FE-4B8A-5813-59BB-32FE83391710}"/>
              </a:ext>
            </a:extLst>
          </p:cNvPr>
          <p:cNvSpPr txBox="1"/>
          <p:nvPr/>
        </p:nvSpPr>
        <p:spPr>
          <a:xfrm>
            <a:off x="427378" y="1513260"/>
            <a:ext cx="10423502" cy="1200329"/>
          </a:xfrm>
          <a:prstGeom prst="rect">
            <a:avLst/>
          </a:prstGeom>
          <a:noFill/>
        </p:spPr>
        <p:txBody>
          <a:bodyPr wrap="square">
            <a:spAutoFit/>
          </a:bodyPr>
          <a:lstStyle/>
          <a:p>
            <a:pPr algn="l"/>
            <a:r>
              <a:rPr lang="en-US" sz="24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Some common styles are:</a:t>
            </a:r>
          </a:p>
          <a:p>
            <a:pPr algn="l">
              <a:buFont typeface="Arial" panose="020B0604020202020204" pitchFamily="34" charset="0"/>
              <a:buChar char="•"/>
            </a:pPr>
            <a:r>
              <a:rPr lang="en-US" sz="24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Small Negative Filled</a:t>
            </a:r>
            <a:r>
              <a:rPr lang="en-US" sz="24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 This style uses the characters ▀, ▐, ▌, ▬, and █ to create a small negative filled text or image. For example:</a:t>
            </a:r>
          </a:p>
        </p:txBody>
      </p:sp>
      <p:sp>
        <p:nvSpPr>
          <p:cNvPr id="4" name="TextBox 3">
            <a:extLst>
              <a:ext uri="{FF2B5EF4-FFF2-40B4-BE49-F238E27FC236}">
                <a16:creationId xmlns:a16="http://schemas.microsoft.com/office/drawing/2014/main" id="{BF182B83-E210-4DB5-7FF5-B645BA43E821}"/>
              </a:ext>
            </a:extLst>
          </p:cNvPr>
          <p:cNvSpPr txBox="1"/>
          <p:nvPr/>
        </p:nvSpPr>
        <p:spPr>
          <a:xfrm>
            <a:off x="7665720" y="2713589"/>
            <a:ext cx="6100354" cy="2246769"/>
          </a:xfrm>
          <a:prstGeom prst="rect">
            <a:avLst/>
          </a:prstGeom>
          <a:noFill/>
        </p:spPr>
        <p:txBody>
          <a:bodyPr wrap="square">
            <a:spAutoFit/>
          </a:bodyPr>
          <a:lstStyle/>
          <a:p>
            <a:r>
              <a:rPr lang="en-IN" dirty="0"/>
              <a:t> ▬ ▬ ▬ ▬ ▬ ▬ ▬ ▬ ▬ ▬ ▬ ▬ ▬ ▬ </a:t>
            </a:r>
          </a:p>
          <a:p>
            <a:r>
              <a:rPr lang="en-IN" dirty="0"/>
              <a:t> █ █ █ █ █ █ █ █ █ █ █ █ █ █ </a:t>
            </a:r>
          </a:p>
          <a:p>
            <a:r>
              <a:rPr lang="en-IN" dirty="0"/>
              <a:t> ▐ ▐ ▐ ▐ ▐ ▐ ▐ ▐ ▐ ▐ ▐ ▐ </a:t>
            </a:r>
          </a:p>
          <a:p>
            <a:r>
              <a:rPr lang="en-IN" dirty="0"/>
              <a:t>  █ █ █ █ █ █ █ █ █ █ </a:t>
            </a:r>
          </a:p>
          <a:p>
            <a:r>
              <a:rPr lang="en-IN" dirty="0"/>
              <a:t>   ▌   ▌   ▌   ▌   ▌  </a:t>
            </a:r>
          </a:p>
          <a:p>
            <a:r>
              <a:rPr lang="en-IN" dirty="0"/>
              <a:t>    █   █   █   █   </a:t>
            </a:r>
          </a:p>
          <a:p>
            <a:r>
              <a:rPr lang="en-IN" dirty="0"/>
              <a:t>     ▌   ▌   ▌    </a:t>
            </a:r>
          </a:p>
          <a:p>
            <a:r>
              <a:rPr lang="en-IN" dirty="0"/>
              <a:t>      █   █     </a:t>
            </a:r>
          </a:p>
          <a:p>
            <a:r>
              <a:rPr lang="en-IN" dirty="0"/>
              <a:t>       ▌      </a:t>
            </a:r>
          </a:p>
          <a:p>
            <a:r>
              <a:rPr lang="en-IN" dirty="0"/>
              <a:t>        █     </a:t>
            </a:r>
          </a:p>
        </p:txBody>
      </p:sp>
    </p:spTree>
    <p:extLst>
      <p:ext uri="{BB962C8B-B14F-4D97-AF65-F5344CB8AC3E}">
        <p14:creationId xmlns:p14="http://schemas.microsoft.com/office/powerpoint/2010/main" val="414059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A826E67-9414-74AE-D48E-AC0DDE28BFC4}"/>
              </a:ext>
            </a:extLst>
          </p:cNvPr>
          <p:cNvSpPr txBox="1"/>
          <p:nvPr/>
        </p:nvSpPr>
        <p:spPr>
          <a:xfrm>
            <a:off x="193040" y="1316458"/>
            <a:ext cx="10281920" cy="5693866"/>
          </a:xfrm>
          <a:prstGeom prst="rect">
            <a:avLst/>
          </a:prstGeom>
          <a:noFill/>
        </p:spPr>
        <p:txBody>
          <a:bodyPr wrap="square">
            <a:spAutoFit/>
          </a:bodyPr>
          <a:lstStyle/>
          <a:p>
            <a:pPr algn="just"/>
            <a:r>
              <a:rPr lang="en-US" sz="2400" b="0" i="0" u="none" strike="noStrike" baseline="0" dirty="0">
                <a:latin typeface="Calibri" panose="020F0502020204030204" pitchFamily="34" charset="0"/>
                <a:ea typeface="Calibri" panose="020F0502020204030204" pitchFamily="34" charset="0"/>
                <a:cs typeface="Calibri" panose="020F0502020204030204" pitchFamily="34" charset="0"/>
              </a:rPr>
              <a:t>Cypher is an expressive (yet compact) graph database query language. Although currently specific to Neo4j, its close affinity with our habit of representing graphs as diagrams makes it ideal for programmatically describing graphs</a:t>
            </a:r>
          </a:p>
          <a:p>
            <a:pPr algn="just"/>
            <a:r>
              <a:rPr lang="en-US" sz="2400" dirty="0">
                <a:latin typeface="Calibri" panose="020F0502020204030204" pitchFamily="34" charset="0"/>
                <a:ea typeface="Calibri" panose="020F0502020204030204" pitchFamily="34" charset="0"/>
                <a:cs typeface="Calibri" panose="020F0502020204030204" pitchFamily="34" charset="0"/>
              </a:rPr>
              <a:t>Other languages include </a:t>
            </a:r>
            <a:r>
              <a:rPr lang="en-IN" sz="2400" b="0" i="0" u="none" strike="noStrike" baseline="0" dirty="0">
                <a:latin typeface="Calibri" panose="020F0502020204030204" pitchFamily="34" charset="0"/>
                <a:ea typeface="Calibri" panose="020F0502020204030204" pitchFamily="34" charset="0"/>
                <a:cs typeface="Calibri" panose="020F0502020204030204" pitchFamily="34" charset="0"/>
              </a:rPr>
              <a:t>SPARQL</a:t>
            </a:r>
            <a:r>
              <a:rPr lang="en-US" sz="2400" dirty="0">
                <a:latin typeface="Calibri" panose="020F0502020204030204" pitchFamily="34" charset="0"/>
                <a:ea typeface="Calibri" panose="020F0502020204030204" pitchFamily="34" charset="0"/>
                <a:cs typeface="Calibri" panose="020F0502020204030204" pitchFamily="34" charset="0"/>
              </a:rPr>
              <a:t> and </a:t>
            </a:r>
            <a:r>
              <a:rPr lang="en-IN" sz="2400" b="0" i="0" u="none" strike="noStrike" baseline="0" dirty="0">
                <a:latin typeface="Calibri" panose="020F0502020204030204" pitchFamily="34" charset="0"/>
                <a:ea typeface="Calibri" panose="020F0502020204030204" pitchFamily="34" charset="0"/>
                <a:cs typeface="Calibri" panose="020F0502020204030204" pitchFamily="34" charset="0"/>
              </a:rPr>
              <a:t>Gremlin</a:t>
            </a:r>
          </a:p>
          <a:p>
            <a:pPr algn="just"/>
            <a:r>
              <a:rPr lang="en-IN" sz="2400" b="0" i="0" u="none" strike="noStrike" baseline="0" dirty="0">
                <a:latin typeface="Calibri" panose="020F0502020204030204" pitchFamily="34" charset="0"/>
                <a:ea typeface="Calibri" panose="020F0502020204030204" pitchFamily="34" charset="0"/>
                <a:cs typeface="Calibri" panose="020F0502020204030204" pitchFamily="34" charset="0"/>
              </a:rPr>
              <a:t>Commands/Clauses: </a:t>
            </a:r>
          </a:p>
          <a:p>
            <a:pPr algn="just"/>
            <a:r>
              <a:rPr lang="en-IN" sz="2400" b="0" i="0" u="none" strike="noStrike" baseline="0" dirty="0">
                <a:latin typeface="Calibri" panose="020F0502020204030204" pitchFamily="34" charset="0"/>
                <a:ea typeface="Calibri" panose="020F0502020204030204" pitchFamily="34" charset="0"/>
                <a:cs typeface="Calibri" panose="020F0502020204030204" pitchFamily="34" charset="0"/>
              </a:rPr>
              <a:t>	1. </a:t>
            </a:r>
            <a:r>
              <a:rPr lang="en-IN" sz="2400" b="0" i="0" u="none" strike="noStrike" baseline="0" dirty="0">
                <a:solidFill>
                  <a:srgbClr val="3333FF"/>
                </a:solidFill>
                <a:latin typeface="Calibri" panose="020F0502020204030204" pitchFamily="34" charset="0"/>
                <a:ea typeface="Calibri" panose="020F0502020204030204" pitchFamily="34" charset="0"/>
                <a:cs typeface="Calibri" panose="020F0502020204030204" pitchFamily="34" charset="0"/>
              </a:rPr>
              <a:t>MATCH</a:t>
            </a:r>
            <a:r>
              <a:rPr lang="en-IN" sz="2400" dirty="0">
                <a:solidFill>
                  <a:srgbClr val="3333FF"/>
                </a:solidFill>
                <a:latin typeface="Calibri" panose="020F0502020204030204" pitchFamily="34" charset="0"/>
                <a:ea typeface="Calibri" panose="020F0502020204030204" pitchFamily="34" charset="0"/>
                <a:cs typeface="Calibri" panose="020F0502020204030204" pitchFamily="34" charset="0"/>
              </a:rPr>
              <a:t>: </a:t>
            </a:r>
            <a:r>
              <a:rPr lang="en-US" sz="2400" b="0" i="0" u="none" strike="noStrike" baseline="0" dirty="0">
                <a:latin typeface="Calibri" panose="020F0502020204030204" pitchFamily="34" charset="0"/>
                <a:ea typeface="Calibri" panose="020F0502020204030204" pitchFamily="34" charset="0"/>
                <a:cs typeface="Calibri" panose="020F0502020204030204" pitchFamily="34" charset="0"/>
              </a:rPr>
              <a:t>The MATCH clause is at the heart of most Cypher queries.</a:t>
            </a:r>
            <a:r>
              <a:rPr lang="en-US" sz="2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MATCH can retrieve all nodes in the Neo4j database</a:t>
            </a:r>
            <a:r>
              <a:rPr lang="en-US" sz="28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2800" b="0" i="0" u="none" strike="noStrike" baseline="0" dirty="0">
              <a:latin typeface="Calibri" panose="020F0502020204030204" pitchFamily="34" charset="0"/>
              <a:ea typeface="Calibri" panose="020F0502020204030204" pitchFamily="34" charset="0"/>
              <a:cs typeface="Calibri" panose="020F0502020204030204" pitchFamily="34" charset="0"/>
            </a:endParaRPr>
          </a:p>
          <a:p>
            <a:pPr algn="just"/>
            <a:endParaRPr lang="en-IN" sz="2400" b="0" i="0" u="none" strike="noStrike" baseline="0" dirty="0">
              <a:latin typeface="Calibri" panose="020F0502020204030204" pitchFamily="34" charset="0"/>
              <a:ea typeface="Calibri" panose="020F0502020204030204" pitchFamily="34" charset="0"/>
              <a:cs typeface="Calibri" panose="020F0502020204030204" pitchFamily="34" charset="0"/>
            </a:endParaRPr>
          </a:p>
          <a:p>
            <a:pPr algn="just"/>
            <a:r>
              <a:rPr lang="en-IN" sz="2400" b="0" i="0" u="none" strike="noStrike" baseline="0" dirty="0">
                <a:latin typeface="Calibri" panose="020F0502020204030204" pitchFamily="34" charset="0"/>
                <a:ea typeface="Calibri" panose="020F0502020204030204" pitchFamily="34" charset="0"/>
                <a:cs typeface="Calibri" panose="020F0502020204030204" pitchFamily="34" charset="0"/>
              </a:rPr>
              <a:t>	2. </a:t>
            </a:r>
            <a:r>
              <a:rPr lang="en-IN" sz="2400" b="0" i="0" u="none" strike="noStrike" baseline="0" dirty="0">
                <a:solidFill>
                  <a:srgbClr val="3333FF"/>
                </a:solidFill>
                <a:latin typeface="Calibri" panose="020F0502020204030204" pitchFamily="34" charset="0"/>
                <a:ea typeface="Calibri" panose="020F0502020204030204" pitchFamily="34" charset="0"/>
                <a:cs typeface="Calibri" panose="020F0502020204030204" pitchFamily="34" charset="0"/>
              </a:rPr>
              <a:t>RETURN</a:t>
            </a:r>
            <a:r>
              <a:rPr lang="en-IN" sz="2400" dirty="0">
                <a:solidFill>
                  <a:srgbClr val="3333FF"/>
                </a:solidFill>
                <a:latin typeface="Calibri" panose="020F0502020204030204" pitchFamily="34" charset="0"/>
                <a:ea typeface="Calibri" panose="020F0502020204030204" pitchFamily="34" charset="0"/>
                <a:cs typeface="Calibri" panose="020F0502020204030204" pitchFamily="34" charset="0"/>
              </a:rPr>
              <a:t>: </a:t>
            </a:r>
            <a:r>
              <a:rPr lang="en-US" sz="2400" b="0" i="0" u="none" strike="noStrike" baseline="0" dirty="0">
                <a:latin typeface="Calibri" panose="020F0502020204030204" pitchFamily="34" charset="0"/>
                <a:ea typeface="Calibri" panose="020F0502020204030204" pitchFamily="34" charset="0"/>
                <a:cs typeface="Calibri" panose="020F0502020204030204" pitchFamily="34" charset="0"/>
              </a:rPr>
              <a:t>This clause specifies which nodes, relationships, and 	 	properties in the matched data should be returned to the client.</a:t>
            </a:r>
          </a:p>
          <a:p>
            <a:pPr algn="just"/>
            <a:r>
              <a:rPr lang="en-US" sz="2400" dirty="0">
                <a:latin typeface="Calibri" panose="020F0502020204030204" pitchFamily="34" charset="0"/>
                <a:ea typeface="Calibri" panose="020F0502020204030204" pitchFamily="34" charset="0"/>
                <a:cs typeface="Calibri" panose="020F0502020204030204" pitchFamily="34" charset="0"/>
              </a:rPr>
              <a:t>	</a:t>
            </a:r>
          </a:p>
          <a:p>
            <a:pPr algn="just"/>
            <a:r>
              <a:rPr lang="en-US" sz="2400" b="0" i="0" u="none" strike="noStrike" baseline="0" dirty="0">
                <a:latin typeface="Calibri" panose="020F0502020204030204" pitchFamily="34" charset="0"/>
                <a:ea typeface="Calibri" panose="020F0502020204030204" pitchFamily="34" charset="0"/>
                <a:cs typeface="Calibri" panose="020F0502020204030204" pitchFamily="34" charset="0"/>
              </a:rPr>
              <a:t>	</a:t>
            </a:r>
            <a:r>
              <a:rPr lang="en-IN" sz="2400" b="0" i="0" u="none" strike="noStrike" baseline="0" dirty="0">
                <a:latin typeface="Calibri" panose="020F0502020204030204" pitchFamily="34" charset="0"/>
                <a:ea typeface="Calibri" panose="020F0502020204030204" pitchFamily="34" charset="0"/>
                <a:cs typeface="Calibri" panose="020F0502020204030204" pitchFamily="34" charset="0"/>
              </a:rPr>
              <a:t>3. </a:t>
            </a:r>
            <a:r>
              <a:rPr lang="en-IN" sz="2400" b="0" i="0" u="none" strike="noStrike" baseline="0" dirty="0">
                <a:solidFill>
                  <a:srgbClr val="3333FF"/>
                </a:solidFill>
                <a:latin typeface="Calibri" panose="020F0502020204030204" pitchFamily="34" charset="0"/>
                <a:ea typeface="Calibri" panose="020F0502020204030204" pitchFamily="34" charset="0"/>
                <a:cs typeface="Calibri" panose="020F0502020204030204" pitchFamily="34" charset="0"/>
              </a:rPr>
              <a:t>WHERE</a:t>
            </a:r>
            <a:r>
              <a:rPr lang="en-IN" sz="2400" dirty="0">
                <a:solidFill>
                  <a:srgbClr val="3333FF"/>
                </a:solidFill>
                <a:latin typeface="Calibri" panose="020F0502020204030204" pitchFamily="34" charset="0"/>
                <a:ea typeface="Calibri" panose="020F0502020204030204" pitchFamily="34" charset="0"/>
                <a:cs typeface="Calibri" panose="020F0502020204030204" pitchFamily="34" charset="0"/>
              </a:rPr>
              <a:t>: </a:t>
            </a:r>
            <a:r>
              <a:rPr lang="en-US" sz="2400" b="0" i="0" u="none" strike="noStrike" baseline="0" dirty="0">
                <a:latin typeface="Calibri" panose="020F0502020204030204" pitchFamily="34" charset="0"/>
                <a:ea typeface="Calibri" panose="020F0502020204030204" pitchFamily="34" charset="0"/>
                <a:cs typeface="Calibri" panose="020F0502020204030204" pitchFamily="34" charset="0"/>
              </a:rPr>
              <a:t>Provides criteria for filtering pattern matching results.</a:t>
            </a:r>
          </a:p>
          <a:p>
            <a:pPr algn="just"/>
            <a:endParaRPr lang="en-US" sz="2400" b="0" i="0" u="none" strike="noStrike" baseline="0" dirty="0">
              <a:latin typeface="Calibri" panose="020F0502020204030204" pitchFamily="34" charset="0"/>
              <a:ea typeface="Calibri" panose="020F0502020204030204" pitchFamily="34" charset="0"/>
              <a:cs typeface="Calibri" panose="020F0502020204030204" pitchFamily="34" charset="0"/>
            </a:endParaRPr>
          </a:p>
          <a:p>
            <a:pPr algn="just"/>
            <a:r>
              <a:rPr lang="en-IN" sz="2400" b="0" i="0" u="none" strike="noStrike" baseline="0" dirty="0">
                <a:latin typeface="Calibri" panose="020F0502020204030204" pitchFamily="34" charset="0"/>
                <a:ea typeface="Calibri" panose="020F0502020204030204" pitchFamily="34" charset="0"/>
                <a:cs typeface="Calibri" panose="020F0502020204030204" pitchFamily="34" charset="0"/>
              </a:rPr>
              <a:t>	4. </a:t>
            </a:r>
            <a:r>
              <a:rPr lang="en-IN" sz="2400" b="0" i="0" u="none" strike="noStrike" baseline="0" dirty="0">
                <a:solidFill>
                  <a:srgbClr val="3333FF"/>
                </a:solidFill>
                <a:latin typeface="Calibri" panose="020F0502020204030204" pitchFamily="34" charset="0"/>
                <a:ea typeface="Calibri" panose="020F0502020204030204" pitchFamily="34" charset="0"/>
                <a:cs typeface="Calibri" panose="020F0502020204030204" pitchFamily="34" charset="0"/>
              </a:rPr>
              <a:t>CREATE </a:t>
            </a:r>
            <a:r>
              <a:rPr lang="en-IN" sz="2400" b="0" i="1" u="none" strike="noStrike" baseline="0" dirty="0">
                <a:solidFill>
                  <a:srgbClr val="3333FF"/>
                </a:solidFill>
                <a:latin typeface="Calibri" panose="020F0502020204030204" pitchFamily="34" charset="0"/>
                <a:ea typeface="Calibri" panose="020F0502020204030204" pitchFamily="34" charset="0"/>
                <a:cs typeface="Calibri" panose="020F0502020204030204" pitchFamily="34" charset="0"/>
              </a:rPr>
              <a:t>and </a:t>
            </a:r>
            <a:r>
              <a:rPr lang="en-IN" sz="2400" b="0" i="0" u="none" strike="noStrike" baseline="0" dirty="0">
                <a:solidFill>
                  <a:srgbClr val="3333FF"/>
                </a:solidFill>
                <a:latin typeface="Calibri" panose="020F0502020204030204" pitchFamily="34" charset="0"/>
                <a:ea typeface="Calibri" panose="020F0502020204030204" pitchFamily="34" charset="0"/>
                <a:cs typeface="Calibri" panose="020F0502020204030204" pitchFamily="34" charset="0"/>
              </a:rPr>
              <a:t>CREATE UNIQUE: </a:t>
            </a:r>
            <a:r>
              <a:rPr lang="en-IN" sz="2400" b="0" i="0" u="none" strike="noStrike" baseline="0" dirty="0">
                <a:latin typeface="Calibri" panose="020F0502020204030204" pitchFamily="34" charset="0"/>
                <a:ea typeface="Calibri" panose="020F0502020204030204" pitchFamily="34" charset="0"/>
                <a:cs typeface="Calibri" panose="020F0502020204030204" pitchFamily="34" charset="0"/>
              </a:rPr>
              <a:t>Create nodes and relationships.</a:t>
            </a:r>
          </a:p>
          <a:p>
            <a:pPr algn="just"/>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4EA61FC9-4564-4A36-8BC2-09DC57C208F3}"/>
              </a:ext>
            </a:extLst>
          </p:cNvPr>
          <p:cNvSpPr/>
          <p:nvPr/>
        </p:nvSpPr>
        <p:spPr>
          <a:xfrm>
            <a:off x="371880" y="357915"/>
            <a:ext cx="7999758" cy="584775"/>
          </a:xfrm>
          <a:prstGeom prst="rect">
            <a:avLst/>
          </a:prstGeom>
        </p:spPr>
        <p:txBody>
          <a:bodyPr wrap="square">
            <a:spAutoFit/>
          </a:bodyPr>
          <a:lstStyle/>
          <a:p>
            <a:r>
              <a:rPr lang="en-IN" sz="3200" b="1" dirty="0">
                <a:solidFill>
                  <a:schemeClr val="accent2">
                    <a:lumMod val="75000"/>
                  </a:schemeClr>
                </a:solidFill>
              </a:rPr>
              <a:t>Graph Database</a:t>
            </a:r>
          </a:p>
        </p:txBody>
      </p:sp>
      <p:pic>
        <p:nvPicPr>
          <p:cNvPr id="3" name="Google Shape;65;g2743e433a66_0_18">
            <a:extLst>
              <a:ext uri="{FF2B5EF4-FFF2-40B4-BE49-F238E27FC236}">
                <a16:creationId xmlns:a16="http://schemas.microsoft.com/office/drawing/2014/main" id="{E9C37278-51E0-B658-72FB-F7638AECB8F7}"/>
              </a:ext>
            </a:extLst>
          </p:cNvPr>
          <p:cNvPicPr preferRelativeResize="0"/>
          <p:nvPr/>
        </p:nvPicPr>
        <p:blipFill rotWithShape="1">
          <a:blip r:embed="rId2">
            <a:alphaModFix/>
          </a:blip>
          <a:srcRect t="4970"/>
          <a:stretch/>
        </p:blipFill>
        <p:spPr>
          <a:xfrm>
            <a:off x="10882725" y="-5708"/>
            <a:ext cx="1309275" cy="1681775"/>
          </a:xfrm>
          <a:prstGeom prst="rect">
            <a:avLst/>
          </a:prstGeom>
          <a:noFill/>
          <a:ln>
            <a:noFill/>
          </a:ln>
        </p:spPr>
      </p:pic>
    </p:spTree>
    <p:extLst>
      <p:ext uri="{BB962C8B-B14F-4D97-AF65-F5344CB8AC3E}">
        <p14:creationId xmlns:p14="http://schemas.microsoft.com/office/powerpoint/2010/main" val="3516671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256433D-7816-4C6C-82B5-529F207279D9}"/>
              </a:ext>
            </a:extLst>
          </p:cNvPr>
          <p:cNvSpPr txBox="1"/>
          <p:nvPr/>
        </p:nvSpPr>
        <p:spPr>
          <a:xfrm>
            <a:off x="137360" y="1400389"/>
            <a:ext cx="10277082" cy="5262979"/>
          </a:xfrm>
          <a:prstGeom prst="rect">
            <a:avLst/>
          </a:prstGeom>
          <a:noFill/>
        </p:spPr>
        <p:txBody>
          <a:bodyPr wrap="square" rtlCol="0">
            <a:spAutoFit/>
          </a:bodyPr>
          <a:lstStyle/>
          <a:p>
            <a:pPr algn="just"/>
            <a:r>
              <a:rPr lang="en-IN" sz="2400" b="0" i="0" u="none" strike="noStrike" baseline="0" dirty="0">
                <a:latin typeface="Calibri" panose="020F0502020204030204" pitchFamily="34" charset="0"/>
                <a:ea typeface="Calibri" panose="020F0502020204030204" pitchFamily="34" charset="0"/>
                <a:cs typeface="Calibri" panose="020F0502020204030204" pitchFamily="34" charset="0"/>
              </a:rPr>
              <a:t>	 5. </a:t>
            </a:r>
            <a:r>
              <a:rPr lang="en-IN" sz="2400" b="0" i="0" u="none" strike="noStrike" baseline="0" dirty="0">
                <a:solidFill>
                  <a:srgbClr val="3333FF"/>
                </a:solidFill>
                <a:latin typeface="Calibri" panose="020F0502020204030204" pitchFamily="34" charset="0"/>
                <a:ea typeface="Calibri" panose="020F0502020204030204" pitchFamily="34" charset="0"/>
                <a:cs typeface="Calibri" panose="020F0502020204030204" pitchFamily="34" charset="0"/>
              </a:rPr>
              <a:t>MERGE</a:t>
            </a:r>
            <a:r>
              <a:rPr lang="en-IN" sz="2400" dirty="0">
                <a:solidFill>
                  <a:srgbClr val="3333FF"/>
                </a:solidFill>
                <a:latin typeface="Calibri" panose="020F0502020204030204" pitchFamily="34" charset="0"/>
                <a:ea typeface="Calibri" panose="020F0502020204030204" pitchFamily="34" charset="0"/>
                <a:cs typeface="Calibri" panose="020F0502020204030204" pitchFamily="34" charset="0"/>
              </a:rPr>
              <a:t>: </a:t>
            </a:r>
            <a:r>
              <a:rPr lang="en-US" sz="2400" b="0" i="0" u="none" strike="noStrike" baseline="0" dirty="0">
                <a:latin typeface="Calibri" panose="020F0502020204030204" pitchFamily="34" charset="0"/>
                <a:ea typeface="Calibri" panose="020F0502020204030204" pitchFamily="34" charset="0"/>
                <a:cs typeface="Calibri" panose="020F0502020204030204" pitchFamily="34" charset="0"/>
              </a:rPr>
              <a:t>Ensures that the supplied pattern exists in the graph, either by 	reusing existing nodes and relationships that match the supplied 	predicates, or by creating new </a:t>
            </a:r>
            <a:r>
              <a:rPr lang="en-IN" sz="2400" b="0" i="0" u="none" strike="noStrike" baseline="0" dirty="0">
                <a:latin typeface="Calibri" panose="020F0502020204030204" pitchFamily="34" charset="0"/>
                <a:ea typeface="Calibri" panose="020F0502020204030204" pitchFamily="34" charset="0"/>
                <a:cs typeface="Calibri" panose="020F0502020204030204" pitchFamily="34" charset="0"/>
              </a:rPr>
              <a:t>nodes and relationships.</a:t>
            </a:r>
          </a:p>
          <a:p>
            <a:pPr algn="just"/>
            <a:endParaRPr lang="en-IN" sz="2400" dirty="0">
              <a:latin typeface="Calibri" panose="020F0502020204030204" pitchFamily="34" charset="0"/>
              <a:ea typeface="Calibri" panose="020F0502020204030204" pitchFamily="34" charset="0"/>
              <a:cs typeface="Calibri" panose="020F0502020204030204" pitchFamily="34" charset="0"/>
            </a:endParaRPr>
          </a:p>
          <a:p>
            <a:pPr algn="just"/>
            <a:r>
              <a:rPr lang="en-IN" sz="2400" b="0" i="0" u="none" strike="noStrike" baseline="0" dirty="0">
                <a:latin typeface="Calibri" panose="020F0502020204030204" pitchFamily="34" charset="0"/>
                <a:ea typeface="Calibri" panose="020F0502020204030204" pitchFamily="34" charset="0"/>
                <a:cs typeface="Calibri" panose="020F0502020204030204" pitchFamily="34" charset="0"/>
              </a:rPr>
              <a:t>	6. </a:t>
            </a:r>
            <a:r>
              <a:rPr lang="en-IN" sz="2400" b="0" i="0" u="none" strike="noStrike" baseline="0" dirty="0">
                <a:solidFill>
                  <a:srgbClr val="3333FF"/>
                </a:solidFill>
                <a:latin typeface="Calibri" panose="020F0502020204030204" pitchFamily="34" charset="0"/>
                <a:ea typeface="Calibri" panose="020F0502020204030204" pitchFamily="34" charset="0"/>
                <a:cs typeface="Calibri" panose="020F0502020204030204" pitchFamily="34" charset="0"/>
              </a:rPr>
              <a:t>DELETE: </a:t>
            </a:r>
            <a:r>
              <a:rPr lang="en-US" sz="2400" b="0" i="0" u="none" strike="noStrike" baseline="0" dirty="0">
                <a:latin typeface="Calibri" panose="020F0502020204030204" pitchFamily="34" charset="0"/>
                <a:ea typeface="Calibri" panose="020F0502020204030204" pitchFamily="34" charset="0"/>
                <a:cs typeface="Calibri" panose="020F0502020204030204" pitchFamily="34" charset="0"/>
              </a:rPr>
              <a:t>Removes nodes, relationships, and properties.</a:t>
            </a:r>
          </a:p>
          <a:p>
            <a:pPr algn="just"/>
            <a:endParaRPr lang="en-US" sz="2400" dirty="0">
              <a:latin typeface="Calibri" panose="020F0502020204030204" pitchFamily="34" charset="0"/>
              <a:ea typeface="Calibri" panose="020F0502020204030204" pitchFamily="34" charset="0"/>
              <a:cs typeface="Calibri" panose="020F0502020204030204" pitchFamily="34" charset="0"/>
            </a:endParaRPr>
          </a:p>
          <a:p>
            <a:pPr algn="just"/>
            <a:r>
              <a:rPr lang="en-IN" sz="2400" b="0" i="0" u="none" strike="noStrike" baseline="0" dirty="0">
                <a:latin typeface="Calibri" panose="020F0502020204030204" pitchFamily="34" charset="0"/>
                <a:ea typeface="Calibri" panose="020F0502020204030204" pitchFamily="34" charset="0"/>
                <a:cs typeface="Calibri" panose="020F0502020204030204" pitchFamily="34" charset="0"/>
              </a:rPr>
              <a:t>	7. </a:t>
            </a:r>
            <a:r>
              <a:rPr lang="en-IN" sz="2400" b="0" i="0" u="none" strike="noStrike" baseline="0" dirty="0">
                <a:solidFill>
                  <a:srgbClr val="3333FF"/>
                </a:solidFill>
                <a:latin typeface="Calibri" panose="020F0502020204030204" pitchFamily="34" charset="0"/>
                <a:ea typeface="Calibri" panose="020F0502020204030204" pitchFamily="34" charset="0"/>
                <a:cs typeface="Calibri" panose="020F0502020204030204" pitchFamily="34" charset="0"/>
              </a:rPr>
              <a:t>SET: </a:t>
            </a:r>
            <a:r>
              <a:rPr lang="en-IN" sz="2400" b="0" i="0" u="none" strike="noStrike" baseline="0" dirty="0">
                <a:latin typeface="Calibri" panose="020F0502020204030204" pitchFamily="34" charset="0"/>
                <a:ea typeface="Calibri" panose="020F0502020204030204" pitchFamily="34" charset="0"/>
                <a:cs typeface="Calibri" panose="020F0502020204030204" pitchFamily="34" charset="0"/>
              </a:rPr>
              <a:t>Sets property values.</a:t>
            </a:r>
          </a:p>
          <a:p>
            <a:pPr algn="just"/>
            <a:endParaRPr lang="en-IN" sz="2400" b="0" i="0" u="none" strike="noStrike" baseline="0" dirty="0">
              <a:latin typeface="Calibri" panose="020F0502020204030204" pitchFamily="34" charset="0"/>
              <a:ea typeface="Calibri" panose="020F0502020204030204" pitchFamily="34" charset="0"/>
              <a:cs typeface="Calibri" panose="020F0502020204030204" pitchFamily="34" charset="0"/>
            </a:endParaRPr>
          </a:p>
          <a:p>
            <a:pPr algn="just"/>
            <a:r>
              <a:rPr lang="en-IN" sz="2400" b="0" i="0" u="none" strike="noStrike" baseline="0" dirty="0">
                <a:latin typeface="Calibri" panose="020F0502020204030204" pitchFamily="34" charset="0"/>
                <a:ea typeface="Calibri" panose="020F0502020204030204" pitchFamily="34" charset="0"/>
                <a:cs typeface="Calibri" panose="020F0502020204030204" pitchFamily="34" charset="0"/>
              </a:rPr>
              <a:t>	8. </a:t>
            </a:r>
            <a:r>
              <a:rPr lang="en-IN" sz="2400" b="0" i="0" u="none" strike="noStrike" baseline="0" dirty="0">
                <a:solidFill>
                  <a:srgbClr val="3333FF"/>
                </a:solidFill>
                <a:latin typeface="Calibri" panose="020F0502020204030204" pitchFamily="34" charset="0"/>
                <a:ea typeface="Calibri" panose="020F0502020204030204" pitchFamily="34" charset="0"/>
                <a:cs typeface="Calibri" panose="020F0502020204030204" pitchFamily="34" charset="0"/>
              </a:rPr>
              <a:t>FOREACH: </a:t>
            </a:r>
            <a:r>
              <a:rPr lang="en-US" sz="2400" b="0" i="0" u="none" strike="noStrike" baseline="0" dirty="0">
                <a:latin typeface="Calibri" panose="020F0502020204030204" pitchFamily="34" charset="0"/>
                <a:ea typeface="Calibri" panose="020F0502020204030204" pitchFamily="34" charset="0"/>
                <a:cs typeface="Calibri" panose="020F0502020204030204" pitchFamily="34" charset="0"/>
              </a:rPr>
              <a:t>Performs an updating action for each element in a list.</a:t>
            </a:r>
          </a:p>
          <a:p>
            <a:pPr algn="just"/>
            <a:endParaRPr lang="en-US" sz="2400" b="0" i="0" u="none" strike="noStrike" baseline="0" dirty="0">
              <a:latin typeface="Calibri" panose="020F0502020204030204" pitchFamily="34" charset="0"/>
              <a:ea typeface="Calibri" panose="020F0502020204030204" pitchFamily="34" charset="0"/>
              <a:cs typeface="Calibri" panose="020F0502020204030204" pitchFamily="34" charset="0"/>
            </a:endParaRPr>
          </a:p>
          <a:p>
            <a:pPr algn="just"/>
            <a:r>
              <a:rPr lang="en-IN" sz="2400" b="0" i="0" u="none" strike="noStrike" baseline="0" dirty="0">
                <a:latin typeface="Calibri" panose="020F0502020204030204" pitchFamily="34" charset="0"/>
                <a:ea typeface="Calibri" panose="020F0502020204030204" pitchFamily="34" charset="0"/>
                <a:cs typeface="Calibri" panose="020F0502020204030204" pitchFamily="34" charset="0"/>
              </a:rPr>
              <a:t>	9. </a:t>
            </a:r>
            <a:r>
              <a:rPr lang="en-IN" sz="2400" b="0" i="0" u="none" strike="noStrike" baseline="0" dirty="0">
                <a:solidFill>
                  <a:srgbClr val="3333FF"/>
                </a:solidFill>
                <a:latin typeface="Calibri" panose="020F0502020204030204" pitchFamily="34" charset="0"/>
                <a:ea typeface="Calibri" panose="020F0502020204030204" pitchFamily="34" charset="0"/>
                <a:cs typeface="Calibri" panose="020F0502020204030204" pitchFamily="34" charset="0"/>
              </a:rPr>
              <a:t>UNION: </a:t>
            </a:r>
            <a:r>
              <a:rPr lang="en-US" sz="2400" b="0" i="0" u="none" strike="noStrike" baseline="0" dirty="0">
                <a:latin typeface="Calibri" panose="020F0502020204030204" pitchFamily="34" charset="0"/>
                <a:ea typeface="Calibri" panose="020F0502020204030204" pitchFamily="34" charset="0"/>
                <a:cs typeface="Calibri" panose="020F0502020204030204" pitchFamily="34" charset="0"/>
              </a:rPr>
              <a:t>Merges results from two or more queries.</a:t>
            </a:r>
          </a:p>
          <a:p>
            <a:pPr algn="just"/>
            <a:endParaRPr lang="en-US" sz="2400" b="0" i="0" u="none" strike="noStrike" baseline="0" dirty="0">
              <a:latin typeface="Calibri" panose="020F0502020204030204" pitchFamily="34" charset="0"/>
              <a:ea typeface="Calibri" panose="020F0502020204030204" pitchFamily="34" charset="0"/>
              <a:cs typeface="Calibri" panose="020F0502020204030204" pitchFamily="34" charset="0"/>
            </a:endParaRPr>
          </a:p>
          <a:p>
            <a:pPr algn="just"/>
            <a:r>
              <a:rPr lang="en-IN" sz="2400" b="0" i="0" u="none" strike="noStrike" baseline="0" dirty="0">
                <a:latin typeface="Calibri" panose="020F0502020204030204" pitchFamily="34" charset="0"/>
                <a:ea typeface="Calibri" panose="020F0502020204030204" pitchFamily="34" charset="0"/>
                <a:cs typeface="Calibri" panose="020F0502020204030204" pitchFamily="34" charset="0"/>
              </a:rPr>
              <a:t>	10. </a:t>
            </a:r>
            <a:r>
              <a:rPr lang="en-IN" sz="2400" b="0" i="0" u="none" strike="noStrike" baseline="0" dirty="0">
                <a:solidFill>
                  <a:srgbClr val="3333FF"/>
                </a:solidFill>
                <a:latin typeface="Calibri" panose="020F0502020204030204" pitchFamily="34" charset="0"/>
                <a:ea typeface="Calibri" panose="020F0502020204030204" pitchFamily="34" charset="0"/>
                <a:cs typeface="Calibri" panose="020F0502020204030204" pitchFamily="34" charset="0"/>
              </a:rPr>
              <a:t>WITH: </a:t>
            </a:r>
            <a:r>
              <a:rPr lang="en-US" sz="2400" b="0" i="0" u="none" strike="noStrike" baseline="0" dirty="0">
                <a:latin typeface="Calibri" panose="020F0502020204030204" pitchFamily="34" charset="0"/>
                <a:ea typeface="Calibri" panose="020F0502020204030204" pitchFamily="34" charset="0"/>
                <a:cs typeface="Calibri" panose="020F0502020204030204" pitchFamily="34" charset="0"/>
              </a:rPr>
              <a:t>Chains subsequent query parts and forwards results from one 	to the next. Similar to piping commands in Unix.</a:t>
            </a:r>
            <a:endParaRPr lang="en-US" sz="2400" b="0" i="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FAEB4C60-056E-7878-6967-3450A6E7EE69}"/>
              </a:ext>
            </a:extLst>
          </p:cNvPr>
          <p:cNvSpPr/>
          <p:nvPr/>
        </p:nvSpPr>
        <p:spPr>
          <a:xfrm>
            <a:off x="371880" y="357915"/>
            <a:ext cx="7999758" cy="584775"/>
          </a:xfrm>
          <a:prstGeom prst="rect">
            <a:avLst/>
          </a:prstGeom>
        </p:spPr>
        <p:txBody>
          <a:bodyPr wrap="square">
            <a:spAutoFit/>
          </a:bodyPr>
          <a:lstStyle/>
          <a:p>
            <a:r>
              <a:rPr lang="en-IN" sz="3200" b="1" dirty="0">
                <a:solidFill>
                  <a:schemeClr val="accent2">
                    <a:lumMod val="75000"/>
                  </a:schemeClr>
                </a:solidFill>
              </a:rPr>
              <a:t>Graph Database</a:t>
            </a:r>
          </a:p>
        </p:txBody>
      </p:sp>
      <p:pic>
        <p:nvPicPr>
          <p:cNvPr id="4" name="Google Shape;65;g2743e433a66_0_18">
            <a:extLst>
              <a:ext uri="{FF2B5EF4-FFF2-40B4-BE49-F238E27FC236}">
                <a16:creationId xmlns:a16="http://schemas.microsoft.com/office/drawing/2014/main" id="{11882087-DBB7-3B89-B991-A0BF8BD3B076}"/>
              </a:ext>
            </a:extLst>
          </p:cNvPr>
          <p:cNvPicPr preferRelativeResize="0"/>
          <p:nvPr/>
        </p:nvPicPr>
        <p:blipFill rotWithShape="1">
          <a:blip r:embed="rId2">
            <a:alphaModFix/>
          </a:blip>
          <a:srcRect t="4970"/>
          <a:stretch/>
        </p:blipFill>
        <p:spPr>
          <a:xfrm>
            <a:off x="10882725" y="-5708"/>
            <a:ext cx="1309275" cy="1681775"/>
          </a:xfrm>
          <a:prstGeom prst="rect">
            <a:avLst/>
          </a:prstGeom>
          <a:noFill/>
          <a:ln>
            <a:noFill/>
          </a:ln>
        </p:spPr>
      </p:pic>
    </p:spTree>
    <p:extLst>
      <p:ext uri="{BB962C8B-B14F-4D97-AF65-F5344CB8AC3E}">
        <p14:creationId xmlns:p14="http://schemas.microsoft.com/office/powerpoint/2010/main" val="271059526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5D4F4A6E89004B9969E5A919E98885" ma:contentTypeVersion="7" ma:contentTypeDescription="Create a new document." ma:contentTypeScope="" ma:versionID="a7e34601cba34b5100a96368ac6191df">
  <xsd:schema xmlns:xsd="http://www.w3.org/2001/XMLSchema" xmlns:xs="http://www.w3.org/2001/XMLSchema" xmlns:p="http://schemas.microsoft.com/office/2006/metadata/properties" xmlns:ns2="777052eb-7f64-4d82-8b21-49620de4b061" targetNamespace="http://schemas.microsoft.com/office/2006/metadata/properties" ma:root="true" ma:fieldsID="ee9fa33780a42d2c59011c1127885f1f" ns2:_="">
    <xsd:import namespace="777052eb-7f64-4d82-8b21-49620de4b06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7052eb-7f64-4d82-8b21-49620de4b0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FCA6674-A954-4695-B0ED-DE4E20457C23}"/>
</file>

<file path=customXml/itemProps2.xml><?xml version="1.0" encoding="utf-8"?>
<ds:datastoreItem xmlns:ds="http://schemas.openxmlformats.org/officeDocument/2006/customXml" ds:itemID="{4C306C8F-2C8B-4F82-A8EE-5167FBB3F3B0}"/>
</file>

<file path=customXml/itemProps3.xml><?xml version="1.0" encoding="utf-8"?>
<ds:datastoreItem xmlns:ds="http://schemas.openxmlformats.org/officeDocument/2006/customXml" ds:itemID="{29E292E0-8B6F-40BA-9187-54B39E589044}"/>
</file>

<file path=docProps/app.xml><?xml version="1.0" encoding="utf-8"?>
<Properties xmlns="http://schemas.openxmlformats.org/officeDocument/2006/extended-properties" xmlns:vt="http://schemas.openxmlformats.org/officeDocument/2006/docPropsVTypes">
  <TotalTime>1468</TotalTime>
  <Words>3395</Words>
  <Application>Microsoft Office PowerPoint</Application>
  <PresentationFormat>Widescreen</PresentationFormat>
  <Paragraphs>437</Paragraphs>
  <Slides>34</Slides>
  <Notes>19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Open Sans</vt:lpstr>
      <vt:lpstr>inherit</vt:lpstr>
      <vt:lpstr>Arial</vt:lpstr>
      <vt:lpstr>Courier New</vt:lpstr>
      <vt:lpstr>Comic Sans MS</vt:lpstr>
      <vt:lpstr>Times New Roman</vt:lpstr>
      <vt:lpstr>var(--bs-font-monospace)</vt:lpstr>
      <vt:lpstr>Calibri</vt:lpstr>
      <vt:lpstr>Nunito</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Dr Arti Arya</cp:lastModifiedBy>
  <cp:revision>2</cp:revision>
  <dcterms:created xsi:type="dcterms:W3CDTF">2020-06-03T14:19:11Z</dcterms:created>
  <dcterms:modified xsi:type="dcterms:W3CDTF">2023-10-12T10:13:57Z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0x0101004A5D4F4A6E89004B9969E5A919E98885</vt:lpwstr>
  </property>
</Properties>
</file>