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charset="0"/>
      <p:regular r:id="rId16"/>
      <p:bold r:id="rId17"/>
      <p:italic r:id="rId18"/>
      <p:boldItalic r:id="rId19"/>
    </p:embeddedFont>
    <p:embeddedFont>
      <p:font typeface="Montserrat" charset="0"/>
      <p:regular r:id="rId20"/>
      <p:bold r:id="rId21"/>
      <p:italic r:id="rId22"/>
      <p:boldItalic r:id="rId23"/>
    </p:embeddedFont>
    <p:embeddedFont>
      <p:font typeface="Cambria"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7" d="100"/>
          <a:sy n="97" d="100"/>
        </p:scale>
        <p:origin x="-606"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02026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347864" y="1851670"/>
            <a:ext cx="5256584" cy="81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3000" dirty="0">
                <a:solidFill>
                  <a:srgbClr val="4F81BD"/>
                </a:solidFill>
              </a:rPr>
              <a:t>Investor</a:t>
            </a:r>
            <a:r>
              <a:rPr lang="en-GB" sz="3000" b="1" dirty="0">
                <a:solidFill>
                  <a:srgbClr val="4F81BD"/>
                </a:solidFill>
                <a:latin typeface="Cambria"/>
                <a:ea typeface="Cambria"/>
                <a:cs typeface="Cambria"/>
                <a:sym typeface="Cambria"/>
              </a:rPr>
              <a:t> </a:t>
            </a:r>
            <a:r>
              <a:rPr lang="en-GB" sz="3000" dirty="0" smtClean="0">
                <a:solidFill>
                  <a:srgbClr val="4F81BD"/>
                </a:solidFill>
              </a:rPr>
              <a:t>Holding </a:t>
            </a:r>
            <a:r>
              <a:rPr lang="en-GB" sz="3000" dirty="0" err="1" smtClean="0">
                <a:solidFill>
                  <a:srgbClr val="4F81BD"/>
                </a:solidFill>
              </a:rPr>
              <a:t>Analyzer</a:t>
            </a:r>
            <a:endParaRPr sz="3000" b="1" dirty="0">
              <a:solidFill>
                <a:srgbClr val="4F81BD"/>
              </a:solidFill>
              <a:latin typeface="Cambria"/>
              <a:ea typeface="Cambria"/>
              <a:cs typeface="Cambria"/>
              <a:sym typeface="Cambria"/>
            </a:endParaRPr>
          </a:p>
          <a:p>
            <a:pPr marL="0" lvl="0" indent="0">
              <a:spcBef>
                <a:spcPts val="0"/>
              </a:spcBef>
              <a:spcAft>
                <a:spcPts val="0"/>
              </a:spcAft>
              <a:buNone/>
            </a:pP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4F81BD"/>
                </a:solidFill>
              </a:rPr>
              <a:t>DFD Level 0</a:t>
            </a:r>
            <a:endParaRPr>
              <a:solidFill>
                <a:srgbClr val="4F81BD"/>
              </a:solidFill>
            </a:endParaRPr>
          </a:p>
        </p:txBody>
      </p:sp>
      <p:pic>
        <p:nvPicPr>
          <p:cNvPr id="187" name="Shape 187"/>
          <p:cNvPicPr preferRelativeResize="0"/>
          <p:nvPr/>
        </p:nvPicPr>
        <p:blipFill>
          <a:blip r:embed="rId3">
            <a:alphaModFix/>
          </a:blip>
          <a:stretch>
            <a:fillRect/>
          </a:stretch>
        </p:blipFill>
        <p:spPr>
          <a:xfrm>
            <a:off x="1297500" y="1036325"/>
            <a:ext cx="4922324" cy="380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4F81BD"/>
                </a:solidFill>
              </a:rPr>
              <a:t>DFD Level 1</a:t>
            </a:r>
            <a:endParaRPr>
              <a:solidFill>
                <a:srgbClr val="4F81BD"/>
              </a:solidFill>
            </a:endParaRPr>
          </a:p>
        </p:txBody>
      </p:sp>
      <p:pic>
        <p:nvPicPr>
          <p:cNvPr id="193" name="Shape 193"/>
          <p:cNvPicPr preferRelativeResize="0"/>
          <p:nvPr/>
        </p:nvPicPr>
        <p:blipFill>
          <a:blip r:embed="rId3">
            <a:alphaModFix/>
          </a:blip>
          <a:stretch>
            <a:fillRect/>
          </a:stretch>
        </p:blipFill>
        <p:spPr>
          <a:xfrm>
            <a:off x="1297500" y="987525"/>
            <a:ext cx="4931850" cy="3815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4F81BD"/>
                </a:solidFill>
              </a:rPr>
              <a:t>Charts:</a:t>
            </a:r>
            <a:endParaRPr>
              <a:solidFill>
                <a:srgbClr val="4F81BD"/>
              </a:solidFill>
            </a:endParaRPr>
          </a:p>
        </p:txBody>
      </p:sp>
      <p:pic>
        <p:nvPicPr>
          <p:cNvPr id="199" name="Shape 199"/>
          <p:cNvPicPr preferRelativeResize="0"/>
          <p:nvPr/>
        </p:nvPicPr>
        <p:blipFill>
          <a:blip r:embed="rId3">
            <a:alphaModFix/>
          </a:blip>
          <a:stretch>
            <a:fillRect/>
          </a:stretch>
        </p:blipFill>
        <p:spPr>
          <a:xfrm>
            <a:off x="1297500" y="1072650"/>
            <a:ext cx="4990975"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Shape 204"/>
          <p:cNvPicPr preferRelativeResize="0"/>
          <p:nvPr/>
        </p:nvPicPr>
        <p:blipFill>
          <a:blip r:embed="rId3">
            <a:alphaModFix/>
          </a:blip>
          <a:stretch>
            <a:fillRect/>
          </a:stretch>
        </p:blipFill>
        <p:spPr>
          <a:xfrm>
            <a:off x="1297500" y="518452"/>
            <a:ext cx="5793949" cy="4106600"/>
          </a:xfrm>
          <a:prstGeom prst="rect">
            <a:avLst/>
          </a:prstGeom>
          <a:noFill/>
          <a:ln>
            <a:noFill/>
          </a:ln>
        </p:spPr>
      </p:pic>
      <p:sp>
        <p:nvSpPr>
          <p:cNvPr id="205" name="Shape 205"/>
          <p:cNvSpPr txBox="1"/>
          <p:nvPr/>
        </p:nvSpPr>
        <p:spPr>
          <a:xfrm>
            <a:off x="7490025" y="563575"/>
            <a:ext cx="1309500" cy="353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solidFill>
                  <a:schemeClr val="lt1"/>
                </a:solidFill>
                <a:latin typeface="Lato"/>
                <a:ea typeface="Lato"/>
                <a:cs typeface="Lato"/>
                <a:sym typeface="Lato"/>
              </a:rPr>
              <a:t>Heatmap</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a:solidFill>
                  <a:srgbClr val="4F81BD"/>
                </a:solidFill>
              </a:rPr>
              <a:t>Purpose:</a:t>
            </a:r>
            <a:endParaRPr sz="3000" b="1">
              <a:solidFill>
                <a:srgbClr val="A4C2F4"/>
              </a:solidFill>
              <a:latin typeface="Cambria"/>
              <a:ea typeface="Cambria"/>
              <a:cs typeface="Cambria"/>
              <a:sym typeface="Cambria"/>
            </a:endParaRPr>
          </a:p>
          <a:p>
            <a:pPr marL="0" lvl="0" indent="0">
              <a:spcBef>
                <a:spcPts val="0"/>
              </a:spcBef>
              <a:spcAft>
                <a:spcPts val="0"/>
              </a:spcAft>
              <a:buNone/>
            </a:pPr>
            <a:endParaRPr/>
          </a:p>
        </p:txBody>
      </p:sp>
      <p:sp>
        <p:nvSpPr>
          <p:cNvPr id="141" name="Shape 141"/>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800"/>
              <a:t>This system is meant to process historical shareholding information of companies to come up with analytics for individual investors. </a:t>
            </a:r>
            <a:endParaRPr sz="1800"/>
          </a:p>
          <a:p>
            <a:pPr marL="0" marR="0" lvl="0" indent="0" algn="l" rtl="0">
              <a:lnSpc>
                <a:spcPct val="115000"/>
              </a:lnSpc>
              <a:spcBef>
                <a:spcPts val="0"/>
              </a:spcBef>
              <a:spcAft>
                <a:spcPts val="0"/>
              </a:spcAft>
              <a:buNone/>
            </a:pPr>
            <a:endParaRPr sz="1800"/>
          </a:p>
          <a:p>
            <a:pPr marL="0" marR="0" lvl="0" indent="0" algn="l" rtl="0">
              <a:lnSpc>
                <a:spcPct val="115000"/>
              </a:lnSpc>
              <a:spcBef>
                <a:spcPts val="0"/>
              </a:spcBef>
              <a:spcAft>
                <a:spcPts val="0"/>
              </a:spcAft>
              <a:buNone/>
            </a:pPr>
            <a:r>
              <a:rPr lang="en-GB" sz="1800"/>
              <a:t>A common dilemma facing private equity investors is to decide which companies to invest in. One of the best ways to learn is by mimicking the experts.</a:t>
            </a:r>
            <a:endParaRPr sz="1800"/>
          </a:p>
          <a:p>
            <a:pPr marL="0" marR="0" lvl="0" indent="0" algn="l" rtl="0">
              <a:lnSpc>
                <a:spcPct val="115000"/>
              </a:lnSpc>
              <a:spcBef>
                <a:spcPts val="0"/>
              </a:spcBef>
              <a:spcAft>
                <a:spcPts val="0"/>
              </a:spcAft>
              <a:buNone/>
            </a:pPr>
            <a:endParaRPr sz="1800"/>
          </a:p>
          <a:p>
            <a:pPr marL="0" marR="0" lvl="0" indent="0" algn="l" rtl="0">
              <a:lnSpc>
                <a:spcPct val="115000"/>
              </a:lnSpc>
              <a:spcBef>
                <a:spcPts val="0"/>
              </a:spcBef>
              <a:spcAft>
                <a:spcPts val="0"/>
              </a:spcAft>
              <a:buNone/>
            </a:pPr>
            <a:r>
              <a:rPr lang="en-GB" sz="1800"/>
              <a:t>In our project we have primarily focused on how user can invest conveniently into the share market. </a:t>
            </a:r>
            <a:endParaRPr sz="1800"/>
          </a:p>
          <a:p>
            <a:pPr marL="0" marR="0" lvl="0" indent="0" algn="l" rtl="0">
              <a:lnSpc>
                <a:spcPct val="115000"/>
              </a:lnSpc>
              <a:spcBef>
                <a:spcPts val="0"/>
              </a:spcBef>
              <a:spcAft>
                <a:spcPts val="0"/>
              </a:spcAft>
              <a:buNone/>
            </a:pPr>
            <a:endParaRPr sz="1800">
              <a:solidFill>
                <a:srgbClr val="000000"/>
              </a:solidFill>
            </a:endParaRPr>
          </a:p>
          <a:p>
            <a:pPr marL="0" lvl="0" indent="0" rtl="0">
              <a:spcBef>
                <a:spcPts val="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1383225" y="1059000"/>
            <a:ext cx="7038900" cy="2615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t>Users must have access to the heat chart by which they can analyse the present scenario of the market and invest accordingly, where hot (popular) and cold (unpopular) investments can be studied. </a:t>
            </a:r>
            <a:endParaRPr sz="1800"/>
          </a:p>
          <a:p>
            <a:pPr marL="0" lvl="0" indent="0" rtl="0">
              <a:spcBef>
                <a:spcPts val="1600"/>
              </a:spcBef>
              <a:spcAft>
                <a:spcPts val="0"/>
              </a:spcAft>
              <a:buNone/>
            </a:pPr>
            <a:endParaRPr sz="1800"/>
          </a:p>
          <a:p>
            <a:pPr marL="0" lvl="0" indent="0" rtl="0">
              <a:spcBef>
                <a:spcPts val="1600"/>
              </a:spcBef>
              <a:spcAft>
                <a:spcPts val="1600"/>
              </a:spcAft>
              <a:buNone/>
            </a:pPr>
            <a:r>
              <a:rPr lang="en-GB" sz="1800"/>
              <a:t>For further guidance they can also have access to the top investors portfolios and their data from previous quarters.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4F81BD"/>
                </a:solidFill>
              </a:rPr>
              <a:t>Personalized list:</a:t>
            </a:r>
            <a:endParaRPr/>
          </a:p>
        </p:txBody>
      </p:sp>
      <p:sp>
        <p:nvSpPr>
          <p:cNvPr id="152" name="Shape 15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t>They can also create and update their personalized list in which they can keep track of investors they choose to follow.</a:t>
            </a:r>
            <a:endParaRPr sz="1800"/>
          </a:p>
          <a:p>
            <a:pPr marL="0" lvl="0" indent="0">
              <a:spcBef>
                <a:spcPts val="1600"/>
              </a:spcBef>
              <a:spcAft>
                <a:spcPts val="0"/>
              </a:spcAft>
              <a:buNone/>
            </a:pPr>
            <a:r>
              <a:rPr lang="en-GB" sz="1800"/>
              <a:t> If many investors from a user’s personalized list have invested in the same company, i.e. have reached consensus, then this information will also be given to user.</a:t>
            </a:r>
            <a:endParaRPr sz="1800"/>
          </a:p>
          <a:p>
            <a:pPr marL="0" lvl="0" indent="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a:solidFill>
                  <a:srgbClr val="4F81BD"/>
                </a:solidFill>
              </a:rPr>
              <a:t>Analysis parameters: </a:t>
            </a:r>
            <a:endParaRPr>
              <a:solidFill>
                <a:srgbClr val="4F81BD"/>
              </a:solidFill>
            </a:endParaRPr>
          </a:p>
        </p:txBody>
      </p:sp>
      <p:sp>
        <p:nvSpPr>
          <p:cNvPr id="158" name="Shape 158"/>
          <p:cNvSpPr txBox="1">
            <a:spLocks noGrp="1"/>
          </p:cNvSpPr>
          <p:nvPr>
            <p:ph type="body" idx="1"/>
          </p:nvPr>
        </p:nvSpPr>
        <p:spPr>
          <a:xfrm>
            <a:off x="1297500" y="1348475"/>
            <a:ext cx="7038900" cy="3164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800"/>
              <a:t>1. Sector wise: Data of all investments will be classified in sectors and performance of each sector such as finance, banking, automobile etc. can be studied. </a:t>
            </a:r>
            <a:endParaRPr sz="1800"/>
          </a:p>
          <a:p>
            <a:pPr marL="0" marR="0" lvl="0" indent="0" algn="l" rtl="0">
              <a:lnSpc>
                <a:spcPct val="115000"/>
              </a:lnSpc>
              <a:spcBef>
                <a:spcPts val="1600"/>
              </a:spcBef>
              <a:spcAft>
                <a:spcPts val="0"/>
              </a:spcAft>
              <a:buNone/>
            </a:pPr>
            <a:r>
              <a:rPr lang="en-GB" sz="1800"/>
              <a:t>2. Company wise: Data of all investments for each company will be provided to users and they can study the rise or fall of share prices for each individual company.</a:t>
            </a:r>
            <a:endParaRPr sz="1800"/>
          </a:p>
          <a:p>
            <a:pPr marL="0" marR="0" lvl="0" indent="0" algn="l" rtl="0">
              <a:lnSpc>
                <a:spcPct val="115000"/>
              </a:lnSpc>
              <a:spcBef>
                <a:spcPts val="1600"/>
              </a:spcBef>
              <a:spcAft>
                <a:spcPts val="0"/>
              </a:spcAft>
              <a:buNone/>
            </a:pPr>
            <a:r>
              <a:rPr lang="en-GB" sz="1800"/>
              <a:t>3. Holding &amp; Market Share: For each company, amount and percentage of holding for each investor will be shown.</a:t>
            </a:r>
            <a:endParaRPr sz="1800"/>
          </a:p>
          <a:p>
            <a:pPr marL="0" marR="0" lvl="0" indent="0" algn="l" rtl="0">
              <a:lnSpc>
                <a:spcPct val="115000"/>
              </a:lnSpc>
              <a:spcBef>
                <a:spcPts val="1600"/>
              </a:spcBef>
              <a:spcAft>
                <a:spcPts val="16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1240350" y="11161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t>4. Market Value: The data of a holding’s market value can be studied over quarterly period, sector or company wise. </a:t>
            </a:r>
            <a:endParaRPr sz="1800"/>
          </a:p>
          <a:p>
            <a:pPr marL="0" lvl="0" indent="0">
              <a:spcBef>
                <a:spcPts val="1600"/>
              </a:spcBef>
              <a:spcAft>
                <a:spcPts val="0"/>
              </a:spcAft>
              <a:buNone/>
            </a:pPr>
            <a:r>
              <a:rPr lang="en-GB" sz="1800"/>
              <a:t>5. Heat Map of Sector: Heat maps indicate how popular a sector is with investors and users can see which sectors are in demand.</a:t>
            </a:r>
            <a:endParaRPr sz="1800"/>
          </a:p>
          <a:p>
            <a:pPr marL="0" lvl="0" indent="0">
              <a:spcBef>
                <a:spcPts val="1600"/>
              </a:spcBef>
              <a:spcAft>
                <a:spcPts val="0"/>
              </a:spcAft>
              <a:buNone/>
            </a:pPr>
            <a:r>
              <a:rPr lang="en-GB" sz="1800"/>
              <a:t>6. Heat Map of Companies: Heat maps indicate how popular a company is with investors and users can see which companies are in demand.</a:t>
            </a:r>
            <a:endParaRPr sz="1800"/>
          </a:p>
          <a:p>
            <a:pPr marL="0" lvl="0" indent="0">
              <a:spcBef>
                <a:spcPts val="1600"/>
              </a:spcBef>
              <a:spcAft>
                <a:spcPts val="0"/>
              </a:spcAft>
              <a:buNone/>
            </a:pPr>
            <a:endParaRPr sz="1800"/>
          </a:p>
          <a:p>
            <a:pPr marL="0" lvl="0" indent="0">
              <a:spcBef>
                <a:spcPts val="1600"/>
              </a:spcBef>
              <a:spcAft>
                <a:spcPts val="0"/>
              </a:spcAft>
              <a:buNone/>
            </a:pPr>
            <a:endParaRPr sz="1800"/>
          </a:p>
          <a:p>
            <a:pPr marL="0" lvl="0" indent="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a:solidFill>
                  <a:srgbClr val="4F81BD"/>
                </a:solidFill>
              </a:rPr>
              <a:t>Architecture:</a:t>
            </a:r>
            <a:endParaRPr/>
          </a:p>
        </p:txBody>
      </p:sp>
      <p:pic>
        <p:nvPicPr>
          <p:cNvPr id="169" name="Shape 169"/>
          <p:cNvPicPr preferRelativeResize="0"/>
          <p:nvPr/>
        </p:nvPicPr>
        <p:blipFill>
          <a:blip r:embed="rId3">
            <a:alphaModFix/>
          </a:blip>
          <a:stretch>
            <a:fillRect/>
          </a:stretch>
        </p:blipFill>
        <p:spPr>
          <a:xfrm>
            <a:off x="1297500" y="1079250"/>
            <a:ext cx="6303450" cy="381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297500" y="194725"/>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4F81BD"/>
                </a:solidFill>
              </a:rPr>
              <a:t>Technology Stack:</a:t>
            </a:r>
            <a:endParaRPr>
              <a:solidFill>
                <a:srgbClr val="4F81BD"/>
              </a:solidFill>
            </a:endParaRPr>
          </a:p>
        </p:txBody>
      </p:sp>
      <p:pic>
        <p:nvPicPr>
          <p:cNvPr id="175" name="Shape 175"/>
          <p:cNvPicPr preferRelativeResize="0"/>
          <p:nvPr/>
        </p:nvPicPr>
        <p:blipFill>
          <a:blip r:embed="rId3">
            <a:alphaModFix/>
          </a:blip>
          <a:stretch>
            <a:fillRect/>
          </a:stretch>
        </p:blipFill>
        <p:spPr>
          <a:xfrm>
            <a:off x="1297500" y="779350"/>
            <a:ext cx="5270674" cy="411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4F81BD"/>
                </a:solidFill>
              </a:rPr>
              <a:t>E R Diagram: </a:t>
            </a:r>
            <a:endParaRPr>
              <a:solidFill>
                <a:srgbClr val="4F81BD"/>
              </a:solidFill>
            </a:endParaRPr>
          </a:p>
        </p:txBody>
      </p:sp>
      <p:pic>
        <p:nvPicPr>
          <p:cNvPr id="181" name="Shape 181"/>
          <p:cNvPicPr preferRelativeResize="0"/>
          <p:nvPr/>
        </p:nvPicPr>
        <p:blipFill>
          <a:blip r:embed="rId3">
            <a:alphaModFix/>
          </a:blip>
          <a:stretch>
            <a:fillRect/>
          </a:stretch>
        </p:blipFill>
        <p:spPr>
          <a:xfrm>
            <a:off x="1297500" y="933325"/>
            <a:ext cx="6074851" cy="394790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374</Words>
  <Application>Microsoft Office PowerPoint</Application>
  <PresentationFormat>On-screen Show (16:9)</PresentationFormat>
  <Paragraphs>28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Lato</vt:lpstr>
      <vt:lpstr>Montserrat</vt:lpstr>
      <vt:lpstr>Cambria</vt:lpstr>
      <vt:lpstr>Focus</vt:lpstr>
      <vt:lpstr>Investor Holding Analyzer </vt:lpstr>
      <vt:lpstr>Purpose: </vt:lpstr>
      <vt:lpstr>PowerPoint Presentation</vt:lpstr>
      <vt:lpstr>Personalized list:</vt:lpstr>
      <vt:lpstr>Analysis parameters: </vt:lpstr>
      <vt:lpstr>PowerPoint Presentation</vt:lpstr>
      <vt:lpstr>Architecture:</vt:lpstr>
      <vt:lpstr>Technology Stack:</vt:lpstr>
      <vt:lpstr>E R Diagram: </vt:lpstr>
      <vt:lpstr>DFD Level 0</vt:lpstr>
      <vt:lpstr>DFD Level 1</vt:lpstr>
      <vt:lpstr>Charts: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Holding Analyzer </dc:title>
  <cp:lastModifiedBy>Shraddha</cp:lastModifiedBy>
  <cp:revision>1</cp:revision>
  <dcterms:modified xsi:type="dcterms:W3CDTF">2019-06-22T11:57:42Z</dcterms:modified>
</cp:coreProperties>
</file>