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TC Avant Garde Gothic Bold" charset="1" panose="020B0802020202020204"/>
      <p:regular r:id="rId16"/>
    </p:embeddedFont>
    <p:embeddedFont>
      <p:font typeface="Gotham" charset="1" panose="00000000000000000000"/>
      <p:regular r:id="rId17"/>
    </p:embeddedFont>
    <p:embeddedFont>
      <p:font typeface="Gotham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jpeg" Type="http://schemas.openxmlformats.org/officeDocument/2006/relationships/image"/><Relationship Id="rId5" Target="../media/image34.jpeg" Type="http://schemas.openxmlformats.org/officeDocument/2006/relationships/image"/><Relationship Id="rId6" Target="../media/image35.jpeg" Type="http://schemas.openxmlformats.org/officeDocument/2006/relationships/image"/><Relationship Id="rId7" Target="../media/image3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a:grpSpLocks noChangeAspect="true"/>
          </p:cNvGrpSpPr>
          <p:nvPr/>
        </p:nvGrpSpPr>
        <p:grpSpPr>
          <a:xfrm rot="-425579">
            <a:off x="2166555" y="3439019"/>
            <a:ext cx="4550290" cy="9003531"/>
            <a:chOff x="0" y="0"/>
            <a:chExt cx="2620010" cy="5184140"/>
          </a:xfrm>
        </p:grpSpPr>
        <p:sp>
          <p:nvSpPr>
            <p:cNvPr name="Freeform 4" id="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 id="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273" r="0" b="-1273"/>
              </a:stretch>
            </a:blipFill>
          </p:spPr>
        </p:sp>
        <p:sp>
          <p:nvSpPr>
            <p:cNvPr name="Freeform 6" id="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ECEBE9"/>
            </a:solidFill>
          </p:spPr>
        </p:sp>
        <p:sp>
          <p:nvSpPr>
            <p:cNvPr name="Freeform 7" id="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p:spPr>
        </p:sp>
        <p:sp>
          <p:nvSpPr>
            <p:cNvPr name="Freeform 8" id="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040505"/>
            </a:solidFill>
          </p:spPr>
        </p:sp>
        <p:sp>
          <p:nvSpPr>
            <p:cNvPr name="Freeform 9" id="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0" id="1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040505"/>
            </a:solidFill>
          </p:spPr>
        </p:sp>
        <p:sp>
          <p:nvSpPr>
            <p:cNvPr name="Freeform 11" id="1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040505"/>
            </a:solidFill>
          </p:spPr>
        </p:sp>
        <p:sp>
          <p:nvSpPr>
            <p:cNvPr name="Freeform 12" id="1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3" id="13"/>
          <p:cNvGrpSpPr>
            <a:grpSpLocks noChangeAspect="true"/>
          </p:cNvGrpSpPr>
          <p:nvPr/>
        </p:nvGrpSpPr>
        <p:grpSpPr>
          <a:xfrm rot="429074">
            <a:off x="11608655" y="3392988"/>
            <a:ext cx="4316603" cy="8541141"/>
            <a:chOff x="0" y="0"/>
            <a:chExt cx="2620010" cy="5184140"/>
          </a:xfrm>
        </p:grpSpPr>
        <p:sp>
          <p:nvSpPr>
            <p:cNvPr name="Freeform 14" id="1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5" id="1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0" r="0" b="-2546"/>
              </a:stretch>
            </a:blipFill>
          </p:spPr>
        </p:sp>
        <p:sp>
          <p:nvSpPr>
            <p:cNvPr name="Freeform 16" id="1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FFF"/>
            </a:solidFill>
          </p:spPr>
        </p:sp>
        <p:sp>
          <p:nvSpPr>
            <p:cNvPr name="Freeform 17" id="1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p:spPr>
        </p:sp>
        <p:sp>
          <p:nvSpPr>
            <p:cNvPr name="Freeform 18" id="1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9" id="1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0" id="2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1" id="2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2" id="2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23" id="23"/>
          <p:cNvGrpSpPr>
            <a:grpSpLocks noChangeAspect="true"/>
          </p:cNvGrpSpPr>
          <p:nvPr/>
        </p:nvGrpSpPr>
        <p:grpSpPr>
          <a:xfrm rot="0">
            <a:off x="6795198" y="3016050"/>
            <a:ext cx="4697604" cy="9295017"/>
            <a:chOff x="0" y="0"/>
            <a:chExt cx="2620010" cy="5184140"/>
          </a:xfrm>
        </p:grpSpPr>
        <p:sp>
          <p:nvSpPr>
            <p:cNvPr name="Freeform 24" id="2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5" id="2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273" r="0" b="-1273"/>
              </a:stretch>
            </a:blipFill>
          </p:spPr>
        </p:sp>
        <p:sp>
          <p:nvSpPr>
            <p:cNvPr name="Freeform 26" id="2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FFF"/>
            </a:solidFill>
          </p:spPr>
        </p:sp>
        <p:sp>
          <p:nvSpPr>
            <p:cNvPr name="Freeform 27" id="2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p:spPr>
        </p:sp>
        <p:sp>
          <p:nvSpPr>
            <p:cNvPr name="Freeform 28" id="2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9" id="2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30" id="3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31" id="3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32" id="3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33" id="33"/>
          <p:cNvSpPr txBox="true"/>
          <p:nvPr/>
        </p:nvSpPr>
        <p:spPr>
          <a:xfrm rot="0">
            <a:off x="3749758" y="1065328"/>
            <a:ext cx="11205766" cy="1760222"/>
          </a:xfrm>
          <a:prstGeom prst="rect">
            <a:avLst/>
          </a:prstGeom>
        </p:spPr>
        <p:txBody>
          <a:bodyPr anchor="t" rtlCol="false" tIns="0" lIns="0" bIns="0" rIns="0">
            <a:spAutoFit/>
          </a:bodyPr>
          <a:lstStyle/>
          <a:p>
            <a:pPr algn="l">
              <a:lnSpc>
                <a:spcPts val="12980"/>
              </a:lnSpc>
            </a:pPr>
            <a:r>
              <a:rPr lang="en-US" sz="9271">
                <a:solidFill>
                  <a:srgbClr val="040505"/>
                </a:solidFill>
                <a:latin typeface="ITC Avant Garde Gothic Bold"/>
              </a:rPr>
              <a:t>GUARDIAN ANGEL</a:t>
            </a:r>
          </a:p>
        </p:txBody>
      </p:sp>
      <p:sp>
        <p:nvSpPr>
          <p:cNvPr name="TextBox 34" id="34"/>
          <p:cNvSpPr txBox="true"/>
          <p:nvPr/>
        </p:nvSpPr>
        <p:spPr>
          <a:xfrm rot="0">
            <a:off x="5365377" y="785980"/>
            <a:ext cx="8041224" cy="437815"/>
          </a:xfrm>
          <a:prstGeom prst="rect">
            <a:avLst/>
          </a:prstGeom>
        </p:spPr>
        <p:txBody>
          <a:bodyPr anchor="t" rtlCol="false" tIns="0" lIns="0" bIns="0" rIns="0">
            <a:spAutoFit/>
          </a:bodyPr>
          <a:lstStyle/>
          <a:p>
            <a:pPr algn="l" marL="0" indent="0" lvl="0">
              <a:lnSpc>
                <a:spcPts val="3681"/>
              </a:lnSpc>
              <a:spcBef>
                <a:spcPct val="0"/>
              </a:spcBef>
            </a:pPr>
            <a:r>
              <a:rPr lang="en-US" sz="2629">
                <a:solidFill>
                  <a:srgbClr val="040505"/>
                </a:solidFill>
                <a:latin typeface="Gotham"/>
              </a:rPr>
              <a:t>“Your Trusted Wingman for a Safer Tomorrow”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sp>
        <p:nvSpPr>
          <p:cNvPr name="Freeform 3" id="3"/>
          <p:cNvSpPr/>
          <p:nvPr/>
        </p:nvSpPr>
        <p:spPr>
          <a:xfrm flipH="false" flipV="false" rot="0">
            <a:off x="1012131" y="3113455"/>
            <a:ext cx="3148326" cy="3370442"/>
          </a:xfrm>
          <a:custGeom>
            <a:avLst/>
            <a:gdLst/>
            <a:ahLst/>
            <a:cxnLst/>
            <a:rect r="r" b="b" t="t" l="l"/>
            <a:pathLst>
              <a:path h="3370442" w="3148326">
                <a:moveTo>
                  <a:pt x="0" y="0"/>
                </a:moveTo>
                <a:lnTo>
                  <a:pt x="3148326" y="0"/>
                </a:lnTo>
                <a:lnTo>
                  <a:pt x="3148326" y="3370442"/>
                </a:lnTo>
                <a:lnTo>
                  <a:pt x="0" y="3370442"/>
                </a:lnTo>
                <a:lnTo>
                  <a:pt x="0" y="0"/>
                </a:lnTo>
                <a:close/>
              </a:path>
            </a:pathLst>
          </a:custGeom>
          <a:blipFill>
            <a:blip r:embed="rId3"/>
            <a:stretch>
              <a:fillRect l="-8745" t="0" r="-14650" b="0"/>
            </a:stretch>
          </a:blipFill>
          <a:ln w="38100" cap="sq">
            <a:solidFill>
              <a:srgbClr val="000000"/>
            </a:solidFill>
            <a:prstDash val="solid"/>
            <a:miter/>
          </a:ln>
        </p:spPr>
      </p:sp>
      <p:grpSp>
        <p:nvGrpSpPr>
          <p:cNvPr name="Group 4" id="4"/>
          <p:cNvGrpSpPr/>
          <p:nvPr/>
        </p:nvGrpSpPr>
        <p:grpSpPr>
          <a:xfrm rot="0">
            <a:off x="6464576" y="2294762"/>
            <a:ext cx="2822735" cy="282273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a:ln w="38100" cap="sq">
              <a:solidFill>
                <a:srgbClr val="000000"/>
              </a:solidFill>
              <a:prstDash val="solid"/>
              <a:miter/>
            </a:ln>
          </p:spPr>
        </p:sp>
      </p:grpSp>
      <p:grpSp>
        <p:nvGrpSpPr>
          <p:cNvPr name="Group 6" id="6"/>
          <p:cNvGrpSpPr/>
          <p:nvPr/>
        </p:nvGrpSpPr>
        <p:grpSpPr>
          <a:xfrm rot="0">
            <a:off x="12196473" y="2294762"/>
            <a:ext cx="2822735" cy="282273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5"/>
              <a:stretch>
                <a:fillRect l="0" t="0" r="0" b="0"/>
              </a:stretch>
            </a:blipFill>
            <a:ln w="38100" cap="sq">
              <a:solidFill>
                <a:srgbClr val="000000"/>
              </a:solidFill>
              <a:prstDash val="solid"/>
              <a:miter/>
            </a:ln>
          </p:spPr>
        </p:sp>
      </p:grpSp>
      <p:grpSp>
        <p:nvGrpSpPr>
          <p:cNvPr name="Group 8" id="8"/>
          <p:cNvGrpSpPr/>
          <p:nvPr/>
        </p:nvGrpSpPr>
        <p:grpSpPr>
          <a:xfrm rot="0">
            <a:off x="12229714" y="6385185"/>
            <a:ext cx="2822735" cy="282273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6"/>
              <a:stretch>
                <a:fillRect l="0" t="0" r="0" b="0"/>
              </a:stretch>
            </a:blipFill>
            <a:ln w="38100" cap="sq">
              <a:solidFill>
                <a:srgbClr val="000000"/>
              </a:solidFill>
              <a:prstDash val="solid"/>
              <a:miter/>
            </a:ln>
          </p:spPr>
        </p:sp>
      </p:grpSp>
      <p:grpSp>
        <p:nvGrpSpPr>
          <p:cNvPr name="Group 10" id="10"/>
          <p:cNvGrpSpPr/>
          <p:nvPr/>
        </p:nvGrpSpPr>
        <p:grpSpPr>
          <a:xfrm rot="0">
            <a:off x="6464576" y="6310958"/>
            <a:ext cx="2822735" cy="282273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0" t="-2024" r="-4774" b="-2749"/>
              </a:stretch>
            </a:blipFill>
            <a:ln w="38100" cap="sq">
              <a:solidFill>
                <a:srgbClr val="000000"/>
              </a:solidFill>
              <a:prstDash val="solid"/>
              <a:miter/>
            </a:ln>
          </p:spPr>
        </p:sp>
      </p:grpSp>
      <p:sp>
        <p:nvSpPr>
          <p:cNvPr name="TextBox 12" id="12"/>
          <p:cNvSpPr txBox="true"/>
          <p:nvPr/>
        </p:nvSpPr>
        <p:spPr>
          <a:xfrm rot="0">
            <a:off x="2941041" y="590550"/>
            <a:ext cx="15451734" cy="1612541"/>
          </a:xfrm>
          <a:prstGeom prst="rect">
            <a:avLst/>
          </a:prstGeom>
        </p:spPr>
        <p:txBody>
          <a:bodyPr anchor="t" rtlCol="false" tIns="0" lIns="0" bIns="0" rIns="0">
            <a:spAutoFit/>
          </a:bodyPr>
          <a:lstStyle/>
          <a:p>
            <a:pPr algn="ctr">
              <a:lnSpc>
                <a:spcPts val="11919"/>
              </a:lnSpc>
            </a:pPr>
            <a:r>
              <a:rPr lang="en-US" sz="8514">
                <a:solidFill>
                  <a:srgbClr val="000000"/>
                </a:solidFill>
                <a:latin typeface="ITC Avant Garde Gothic Bold"/>
              </a:rPr>
              <a:t>OUR TEAM MEMBERS</a:t>
            </a:r>
          </a:p>
        </p:txBody>
      </p:sp>
      <p:sp>
        <p:nvSpPr>
          <p:cNvPr name="TextBox 13" id="13"/>
          <p:cNvSpPr txBox="true"/>
          <p:nvPr/>
        </p:nvSpPr>
        <p:spPr>
          <a:xfrm rot="0">
            <a:off x="376326" y="6723901"/>
            <a:ext cx="4438986" cy="447389"/>
          </a:xfrm>
          <a:prstGeom prst="rect">
            <a:avLst/>
          </a:prstGeom>
        </p:spPr>
        <p:txBody>
          <a:bodyPr anchor="t" rtlCol="false" tIns="0" lIns="0" bIns="0" rIns="0">
            <a:spAutoFit/>
          </a:bodyPr>
          <a:lstStyle/>
          <a:p>
            <a:pPr algn="ctr">
              <a:lnSpc>
                <a:spcPts val="3690"/>
              </a:lnSpc>
            </a:pPr>
            <a:r>
              <a:rPr lang="en-US" sz="2636">
                <a:solidFill>
                  <a:srgbClr val="000000"/>
                </a:solidFill>
                <a:latin typeface="Gotham Bold"/>
              </a:rPr>
              <a:t>Mr. VISHAL GUPTA</a:t>
            </a:r>
          </a:p>
        </p:txBody>
      </p:sp>
      <p:sp>
        <p:nvSpPr>
          <p:cNvPr name="TextBox 14" id="14"/>
          <p:cNvSpPr txBox="true"/>
          <p:nvPr/>
        </p:nvSpPr>
        <p:spPr>
          <a:xfrm rot="0">
            <a:off x="5926144" y="5212747"/>
            <a:ext cx="3840638"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Bold"/>
              </a:rPr>
              <a:t>Yogesh Vashisth</a:t>
            </a:r>
          </a:p>
        </p:txBody>
      </p:sp>
      <p:sp>
        <p:nvSpPr>
          <p:cNvPr name="TextBox 15" id="15"/>
          <p:cNvSpPr txBox="true"/>
          <p:nvPr/>
        </p:nvSpPr>
        <p:spPr>
          <a:xfrm rot="0">
            <a:off x="930916" y="7123664"/>
            <a:ext cx="3310757" cy="447389"/>
          </a:xfrm>
          <a:prstGeom prst="rect">
            <a:avLst/>
          </a:prstGeom>
        </p:spPr>
        <p:txBody>
          <a:bodyPr anchor="t" rtlCol="false" tIns="0" lIns="0" bIns="0" rIns="0">
            <a:spAutoFit/>
          </a:bodyPr>
          <a:lstStyle/>
          <a:p>
            <a:pPr algn="ctr">
              <a:lnSpc>
                <a:spcPts val="3690"/>
              </a:lnSpc>
            </a:pPr>
            <a:r>
              <a:rPr lang="en-US" sz="2636">
                <a:solidFill>
                  <a:srgbClr val="000000"/>
                </a:solidFill>
                <a:latin typeface="Gotham"/>
              </a:rPr>
              <a:t>Mentor</a:t>
            </a:r>
          </a:p>
        </p:txBody>
      </p:sp>
      <p:sp>
        <p:nvSpPr>
          <p:cNvPr name="TextBox 16" id="16"/>
          <p:cNvSpPr txBox="true"/>
          <p:nvPr/>
        </p:nvSpPr>
        <p:spPr>
          <a:xfrm rot="0">
            <a:off x="6404060" y="5554934"/>
            <a:ext cx="2864487"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a:rPr>
              <a:t>Leader</a:t>
            </a:r>
          </a:p>
        </p:txBody>
      </p:sp>
      <p:sp>
        <p:nvSpPr>
          <p:cNvPr name="TextBox 17" id="17"/>
          <p:cNvSpPr txBox="true"/>
          <p:nvPr/>
        </p:nvSpPr>
        <p:spPr>
          <a:xfrm rot="0">
            <a:off x="940441" y="7523428"/>
            <a:ext cx="3310757" cy="914114"/>
          </a:xfrm>
          <a:prstGeom prst="rect">
            <a:avLst/>
          </a:prstGeom>
        </p:spPr>
        <p:txBody>
          <a:bodyPr anchor="t" rtlCol="false" tIns="0" lIns="0" bIns="0" rIns="0">
            <a:spAutoFit/>
          </a:bodyPr>
          <a:lstStyle/>
          <a:p>
            <a:pPr algn="ctr">
              <a:lnSpc>
                <a:spcPts val="3690"/>
              </a:lnSpc>
            </a:pPr>
            <a:r>
              <a:rPr lang="en-US" sz="2636">
                <a:solidFill>
                  <a:srgbClr val="000000"/>
                </a:solidFill>
                <a:latin typeface="Gotham"/>
              </a:rPr>
              <a:t>Assitant Professor</a:t>
            </a:r>
          </a:p>
          <a:p>
            <a:pPr algn="ctr">
              <a:lnSpc>
                <a:spcPts val="3690"/>
              </a:lnSpc>
            </a:pPr>
            <a:r>
              <a:rPr lang="en-US" sz="2636">
                <a:solidFill>
                  <a:srgbClr val="000000"/>
                </a:solidFill>
                <a:latin typeface="Gotham"/>
              </a:rPr>
              <a:t>MMEC, MM(DU)</a:t>
            </a:r>
          </a:p>
        </p:txBody>
      </p:sp>
      <p:sp>
        <p:nvSpPr>
          <p:cNvPr name="TextBox 18" id="18"/>
          <p:cNvSpPr txBox="true"/>
          <p:nvPr/>
        </p:nvSpPr>
        <p:spPr>
          <a:xfrm rot="0">
            <a:off x="11668471" y="5212747"/>
            <a:ext cx="3840638"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Bold"/>
              </a:rPr>
              <a:t>Akshra</a:t>
            </a:r>
          </a:p>
        </p:txBody>
      </p:sp>
      <p:sp>
        <p:nvSpPr>
          <p:cNvPr name="TextBox 19" id="19"/>
          <p:cNvSpPr txBox="true"/>
          <p:nvPr/>
        </p:nvSpPr>
        <p:spPr>
          <a:xfrm rot="0">
            <a:off x="12208838" y="5554934"/>
            <a:ext cx="2864487"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a:rPr>
              <a:t>Member</a:t>
            </a:r>
          </a:p>
        </p:txBody>
      </p:sp>
      <p:sp>
        <p:nvSpPr>
          <p:cNvPr name="TextBox 20" id="20"/>
          <p:cNvSpPr txBox="true"/>
          <p:nvPr/>
        </p:nvSpPr>
        <p:spPr>
          <a:xfrm rot="0">
            <a:off x="5955625" y="9340881"/>
            <a:ext cx="3840638"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Bold"/>
              </a:rPr>
              <a:t>Harsh Vishwakarma</a:t>
            </a:r>
          </a:p>
        </p:txBody>
      </p:sp>
      <p:sp>
        <p:nvSpPr>
          <p:cNvPr name="TextBox 21" id="21"/>
          <p:cNvSpPr txBox="true"/>
          <p:nvPr/>
        </p:nvSpPr>
        <p:spPr>
          <a:xfrm rot="0">
            <a:off x="6443700" y="9683069"/>
            <a:ext cx="2864487"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a:rPr>
              <a:t>Member</a:t>
            </a:r>
          </a:p>
        </p:txBody>
      </p:sp>
      <p:sp>
        <p:nvSpPr>
          <p:cNvPr name="TextBox 22" id="22"/>
          <p:cNvSpPr txBox="true"/>
          <p:nvPr/>
        </p:nvSpPr>
        <p:spPr>
          <a:xfrm rot="0">
            <a:off x="11720762" y="9331054"/>
            <a:ext cx="3840638"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Bold"/>
              </a:rPr>
              <a:t>Urvashi</a:t>
            </a:r>
          </a:p>
        </p:txBody>
      </p:sp>
      <p:sp>
        <p:nvSpPr>
          <p:cNvPr name="TextBox 23" id="23"/>
          <p:cNvSpPr txBox="true"/>
          <p:nvPr/>
        </p:nvSpPr>
        <p:spPr>
          <a:xfrm rot="0">
            <a:off x="12229714" y="9673242"/>
            <a:ext cx="2864487" cy="393503"/>
          </a:xfrm>
          <a:prstGeom prst="rect">
            <a:avLst/>
          </a:prstGeom>
        </p:spPr>
        <p:txBody>
          <a:bodyPr anchor="t" rtlCol="false" tIns="0" lIns="0" bIns="0" rIns="0">
            <a:spAutoFit/>
          </a:bodyPr>
          <a:lstStyle/>
          <a:p>
            <a:pPr algn="ctr">
              <a:lnSpc>
                <a:spcPts val="3193"/>
              </a:lnSpc>
            </a:pPr>
            <a:r>
              <a:rPr lang="en-US" sz="2280">
                <a:solidFill>
                  <a:srgbClr val="000000"/>
                </a:solidFill>
                <a:latin typeface="Gotham"/>
              </a:rPr>
              <a:t>Member</a:t>
            </a:r>
          </a:p>
        </p:txBody>
      </p:sp>
    </p:spTree>
  </p:cSld>
  <p:clrMapOvr>
    <a:masterClrMapping/>
  </p:clrMapOvr>
  <p:transition spd="slow">
    <p:push dir="d"/>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760085" y="3816897"/>
            <a:ext cx="12329083" cy="5344175"/>
            <a:chOff x="0" y="0"/>
            <a:chExt cx="3247166" cy="1407519"/>
          </a:xfrm>
        </p:grpSpPr>
        <p:sp>
          <p:nvSpPr>
            <p:cNvPr name="Freeform 4" id="4"/>
            <p:cNvSpPr/>
            <p:nvPr/>
          </p:nvSpPr>
          <p:spPr>
            <a:xfrm flipH="false" flipV="false" rot="0">
              <a:off x="0" y="0"/>
              <a:ext cx="3247166" cy="1407519"/>
            </a:xfrm>
            <a:custGeom>
              <a:avLst/>
              <a:gdLst/>
              <a:ahLst/>
              <a:cxnLst/>
              <a:rect r="r" b="b" t="t" l="l"/>
              <a:pathLst>
                <a:path h="1407519" w="3247166">
                  <a:moveTo>
                    <a:pt x="0" y="0"/>
                  </a:moveTo>
                  <a:lnTo>
                    <a:pt x="3247166" y="0"/>
                  </a:lnTo>
                  <a:lnTo>
                    <a:pt x="3247166" y="1407519"/>
                  </a:lnTo>
                  <a:lnTo>
                    <a:pt x="0" y="1407519"/>
                  </a:lnTo>
                  <a:close/>
                </a:path>
              </a:pathLst>
            </a:custGeom>
            <a:solidFill>
              <a:srgbClr val="03E8B1"/>
            </a:solidFill>
            <a:ln w="38100" cap="sq">
              <a:solidFill>
                <a:srgbClr val="000000"/>
              </a:solidFill>
              <a:prstDash val="solid"/>
              <a:miter/>
            </a:ln>
          </p:spPr>
        </p:sp>
        <p:sp>
          <p:nvSpPr>
            <p:cNvPr name="TextBox 5" id="5"/>
            <p:cNvSpPr txBox="true"/>
            <p:nvPr/>
          </p:nvSpPr>
          <p:spPr>
            <a:xfrm>
              <a:off x="0" y="-38100"/>
              <a:ext cx="3247166" cy="1445619"/>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028700" y="4091748"/>
            <a:ext cx="11737853" cy="4536662"/>
          </a:xfrm>
          <a:prstGeom prst="rect">
            <a:avLst/>
          </a:prstGeom>
        </p:spPr>
        <p:txBody>
          <a:bodyPr anchor="t" rtlCol="false" tIns="0" lIns="0" bIns="0" rIns="0">
            <a:spAutoFit/>
          </a:bodyPr>
          <a:lstStyle/>
          <a:p>
            <a:pPr algn="just" marL="0" indent="0" lvl="0">
              <a:lnSpc>
                <a:spcPts val="4047"/>
              </a:lnSpc>
              <a:spcBef>
                <a:spcPct val="0"/>
              </a:spcBef>
            </a:pPr>
            <a:r>
              <a:rPr lang="en-US" sz="2891">
                <a:solidFill>
                  <a:srgbClr val="040505"/>
                </a:solidFill>
                <a:latin typeface="Gotham"/>
              </a:rPr>
              <a:t>In our modern society, safety is a top concern, especially for women who may feel uneasy when they're travelling alone. Despite all the technological advancements, there's still a significant issue with getting help quickly when s in trouble. This creates a challenge for women facing bad situations, as they may struggle to reach out for assistance in a timely manner. As a result, there's a pressing need for simpler and faster ways for individuals to ask for help, and for others nearby to recognize when someone is in distress.</a:t>
            </a:r>
          </a:p>
        </p:txBody>
      </p:sp>
      <p:grpSp>
        <p:nvGrpSpPr>
          <p:cNvPr name="Group 7" id="7"/>
          <p:cNvGrpSpPr/>
          <p:nvPr/>
        </p:nvGrpSpPr>
        <p:grpSpPr>
          <a:xfrm rot="0">
            <a:off x="760085" y="910652"/>
            <a:ext cx="5187241" cy="843957"/>
            <a:chOff x="0" y="0"/>
            <a:chExt cx="6916321" cy="1125276"/>
          </a:xfrm>
        </p:grpSpPr>
        <p:sp>
          <p:nvSpPr>
            <p:cNvPr name="Freeform 8" id="8"/>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9" id="9"/>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10" id="10"/>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sp>
        <p:nvSpPr>
          <p:cNvPr name="Freeform 11" id="11"/>
          <p:cNvSpPr/>
          <p:nvPr/>
        </p:nvSpPr>
        <p:spPr>
          <a:xfrm flipH="false" flipV="false" rot="0">
            <a:off x="13365393" y="2035237"/>
            <a:ext cx="4489518" cy="8251763"/>
          </a:xfrm>
          <a:custGeom>
            <a:avLst/>
            <a:gdLst/>
            <a:ahLst/>
            <a:cxnLst/>
            <a:rect r="r" b="b" t="t" l="l"/>
            <a:pathLst>
              <a:path h="8251763" w="4489518">
                <a:moveTo>
                  <a:pt x="0" y="0"/>
                </a:moveTo>
                <a:lnTo>
                  <a:pt x="4489518" y="0"/>
                </a:lnTo>
                <a:lnTo>
                  <a:pt x="4489518" y="8251763"/>
                </a:lnTo>
                <a:lnTo>
                  <a:pt x="0" y="8251763"/>
                </a:lnTo>
                <a:lnTo>
                  <a:pt x="0" y="0"/>
                </a:lnTo>
                <a:close/>
              </a:path>
            </a:pathLst>
          </a:custGeom>
          <a:blipFill>
            <a:blip r:embed="rId4">
              <a:extLst>
                <a:ext uri="{96DAC541-7B7A-43D3-8B79-37D633B846F1}">
                  <asvg:svgBlip xmlns:asvg="http://schemas.microsoft.com/office/drawing/2016/SVG/main" r:embed="rId5"/>
                </a:ext>
              </a:extLst>
            </a:blip>
            <a:stretch>
              <a:fillRect l="0" t="0" r="0" b="-70992"/>
            </a:stretch>
          </a:blipFill>
        </p:spPr>
      </p:sp>
      <p:sp>
        <p:nvSpPr>
          <p:cNvPr name="TextBox 12" id="12"/>
          <p:cNvSpPr txBox="true"/>
          <p:nvPr/>
        </p:nvSpPr>
        <p:spPr>
          <a:xfrm rot="0">
            <a:off x="760085" y="2010946"/>
            <a:ext cx="11585112" cy="1612541"/>
          </a:xfrm>
          <a:prstGeom prst="rect">
            <a:avLst/>
          </a:prstGeom>
        </p:spPr>
        <p:txBody>
          <a:bodyPr anchor="t" rtlCol="false" tIns="0" lIns="0" bIns="0" rIns="0">
            <a:spAutoFit/>
          </a:bodyPr>
          <a:lstStyle/>
          <a:p>
            <a:pPr algn="just">
              <a:lnSpc>
                <a:spcPts val="11919"/>
              </a:lnSpc>
            </a:pPr>
            <a:r>
              <a:rPr lang="en-US" sz="8514">
                <a:solidFill>
                  <a:srgbClr val="040505"/>
                </a:solidFill>
                <a:latin typeface="ITC Avant Garde Gothic Bold"/>
              </a:rPr>
              <a:t>PROBLEM STATEMENT</a:t>
            </a:r>
          </a:p>
        </p:txBody>
      </p:sp>
    </p:spTree>
  </p:cSld>
  <p:clrMapOvr>
    <a:masterClrMapping/>
  </p:clrMapOvr>
  <p:transition spd="slow">
    <p:push dir="u"/>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683885" y="910652"/>
            <a:ext cx="5187241" cy="843957"/>
            <a:chOff x="0" y="0"/>
            <a:chExt cx="6916321" cy="1125276"/>
          </a:xfrm>
        </p:grpSpPr>
        <p:sp>
          <p:nvSpPr>
            <p:cNvPr name="Freeform 4" id="4"/>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5" id="5"/>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6" id="6"/>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sp>
        <p:nvSpPr>
          <p:cNvPr name="TextBox 7" id="7"/>
          <p:cNvSpPr txBox="true"/>
          <p:nvPr/>
        </p:nvSpPr>
        <p:spPr>
          <a:xfrm rot="0">
            <a:off x="560060" y="1923652"/>
            <a:ext cx="11905676" cy="1612541"/>
          </a:xfrm>
          <a:prstGeom prst="rect">
            <a:avLst/>
          </a:prstGeom>
        </p:spPr>
        <p:txBody>
          <a:bodyPr anchor="t" rtlCol="false" tIns="0" lIns="0" bIns="0" rIns="0">
            <a:spAutoFit/>
          </a:bodyPr>
          <a:lstStyle/>
          <a:p>
            <a:pPr algn="ctr">
              <a:lnSpc>
                <a:spcPts val="11919"/>
              </a:lnSpc>
            </a:pPr>
            <a:r>
              <a:rPr lang="en-US" sz="8514">
                <a:solidFill>
                  <a:srgbClr val="10002B"/>
                </a:solidFill>
                <a:latin typeface="ITC Avant Garde Gothic Bold"/>
              </a:rPr>
              <a:t>PROPOSED SOLUTION</a:t>
            </a:r>
          </a:p>
        </p:txBody>
      </p:sp>
      <p:grpSp>
        <p:nvGrpSpPr>
          <p:cNvPr name="Group 8" id="8"/>
          <p:cNvGrpSpPr/>
          <p:nvPr/>
        </p:nvGrpSpPr>
        <p:grpSpPr>
          <a:xfrm rot="0">
            <a:off x="683885" y="3964818"/>
            <a:ext cx="11781851" cy="5027357"/>
            <a:chOff x="0" y="0"/>
            <a:chExt cx="3103039" cy="1324078"/>
          </a:xfrm>
        </p:grpSpPr>
        <p:sp>
          <p:nvSpPr>
            <p:cNvPr name="Freeform 9" id="9"/>
            <p:cNvSpPr/>
            <p:nvPr/>
          </p:nvSpPr>
          <p:spPr>
            <a:xfrm flipH="false" flipV="false" rot="0">
              <a:off x="0" y="0"/>
              <a:ext cx="3103039" cy="1324078"/>
            </a:xfrm>
            <a:custGeom>
              <a:avLst/>
              <a:gdLst/>
              <a:ahLst/>
              <a:cxnLst/>
              <a:rect r="r" b="b" t="t" l="l"/>
              <a:pathLst>
                <a:path h="1324078" w="3103039">
                  <a:moveTo>
                    <a:pt x="0" y="0"/>
                  </a:moveTo>
                  <a:lnTo>
                    <a:pt x="3103039" y="0"/>
                  </a:lnTo>
                  <a:lnTo>
                    <a:pt x="3103039" y="1324078"/>
                  </a:lnTo>
                  <a:lnTo>
                    <a:pt x="0" y="1324078"/>
                  </a:lnTo>
                  <a:close/>
                </a:path>
              </a:pathLst>
            </a:custGeom>
            <a:solidFill>
              <a:srgbClr val="FDDE03"/>
            </a:solidFill>
            <a:ln w="38100" cap="sq">
              <a:solidFill>
                <a:srgbClr val="000000"/>
              </a:solidFill>
              <a:prstDash val="solid"/>
              <a:miter/>
            </a:ln>
          </p:spPr>
        </p:sp>
        <p:sp>
          <p:nvSpPr>
            <p:cNvPr name="TextBox 10" id="10"/>
            <p:cNvSpPr txBox="true"/>
            <p:nvPr/>
          </p:nvSpPr>
          <p:spPr>
            <a:xfrm>
              <a:off x="0" y="-38100"/>
              <a:ext cx="3103039" cy="1362178"/>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874830" y="4239904"/>
            <a:ext cx="11382227" cy="4341744"/>
          </a:xfrm>
          <a:prstGeom prst="rect">
            <a:avLst/>
          </a:prstGeom>
        </p:spPr>
        <p:txBody>
          <a:bodyPr anchor="t" rtlCol="false" tIns="0" lIns="0" bIns="0" rIns="0">
            <a:spAutoFit/>
          </a:bodyPr>
          <a:lstStyle/>
          <a:p>
            <a:pPr algn="l">
              <a:lnSpc>
                <a:spcPts val="3488"/>
              </a:lnSpc>
            </a:pPr>
            <a:r>
              <a:rPr lang="en-US" sz="2492">
                <a:solidFill>
                  <a:srgbClr val="10002B"/>
                </a:solidFill>
                <a:latin typeface="Gotham"/>
              </a:rPr>
              <a:t>GuardianAngel is your ultimate safety companion, offering peace of mind in an uncertain world. With its array of features, it's more than just an app—it's your virtual safeguard. Whether you're navigating dark streets or facing a troubling moment, a simple tap triggers an alert, summoning help swiftly. GuardianAngel's intuitive interface ensures ease of use, empowering you to take charge of your safety effortlessly. From real-time tracking to emergency contacts, it's a comprehensive solution for personal security. In an era where safety is paramount, GuardianAngel stands as a beacon of protection, ensuring you're never alone in times of need.</a:t>
            </a:r>
          </a:p>
        </p:txBody>
      </p:sp>
      <p:grpSp>
        <p:nvGrpSpPr>
          <p:cNvPr name="Group 12" id="12"/>
          <p:cNvGrpSpPr>
            <a:grpSpLocks noChangeAspect="true"/>
          </p:cNvGrpSpPr>
          <p:nvPr/>
        </p:nvGrpSpPr>
        <p:grpSpPr>
          <a:xfrm rot="429074">
            <a:off x="12851597" y="1604540"/>
            <a:ext cx="4984739" cy="9863162"/>
            <a:chOff x="0" y="0"/>
            <a:chExt cx="2620010" cy="5184140"/>
          </a:xfrm>
        </p:grpSpPr>
        <p:sp>
          <p:nvSpPr>
            <p:cNvPr name="Freeform 13" id="1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4" id="1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273" r="0" b="-1273"/>
              </a:stretch>
            </a:blipFill>
          </p:spPr>
        </p:sp>
        <p:sp>
          <p:nvSpPr>
            <p:cNvPr name="Freeform 15" id="1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6" id="1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7" id="1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8" id="1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9" id="1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0" id="2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1" id="2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827687" y="3806585"/>
            <a:ext cx="9387541" cy="1604758"/>
            <a:chOff x="0" y="0"/>
            <a:chExt cx="2472439" cy="422652"/>
          </a:xfrm>
        </p:grpSpPr>
        <p:sp>
          <p:nvSpPr>
            <p:cNvPr name="Freeform 4" id="4"/>
            <p:cNvSpPr/>
            <p:nvPr/>
          </p:nvSpPr>
          <p:spPr>
            <a:xfrm flipH="false" flipV="false" rot="0">
              <a:off x="0" y="0"/>
              <a:ext cx="2472439" cy="422652"/>
            </a:xfrm>
            <a:custGeom>
              <a:avLst/>
              <a:gdLst/>
              <a:ahLst/>
              <a:cxnLst/>
              <a:rect r="r" b="b" t="t" l="l"/>
              <a:pathLst>
                <a:path h="422652" w="2472439">
                  <a:moveTo>
                    <a:pt x="0" y="0"/>
                  </a:moveTo>
                  <a:lnTo>
                    <a:pt x="2472439" y="0"/>
                  </a:lnTo>
                  <a:lnTo>
                    <a:pt x="2472439" y="422652"/>
                  </a:lnTo>
                  <a:lnTo>
                    <a:pt x="0" y="422652"/>
                  </a:lnTo>
                  <a:close/>
                </a:path>
              </a:pathLst>
            </a:custGeom>
            <a:solidFill>
              <a:srgbClr val="03E8B1"/>
            </a:solidFill>
            <a:ln w="38100" cap="sq">
              <a:solidFill>
                <a:srgbClr val="000000"/>
              </a:solidFill>
              <a:prstDash val="solid"/>
              <a:miter/>
            </a:ln>
          </p:spPr>
        </p:sp>
        <p:sp>
          <p:nvSpPr>
            <p:cNvPr name="TextBox 5" id="5"/>
            <p:cNvSpPr txBox="true"/>
            <p:nvPr/>
          </p:nvSpPr>
          <p:spPr>
            <a:xfrm>
              <a:off x="0" y="-38100"/>
              <a:ext cx="2472439" cy="460752"/>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818162" y="5896935"/>
            <a:ext cx="9387541" cy="1604758"/>
            <a:chOff x="0" y="0"/>
            <a:chExt cx="2472439" cy="422652"/>
          </a:xfrm>
        </p:grpSpPr>
        <p:sp>
          <p:nvSpPr>
            <p:cNvPr name="Freeform 7" id="7"/>
            <p:cNvSpPr/>
            <p:nvPr/>
          </p:nvSpPr>
          <p:spPr>
            <a:xfrm flipH="false" flipV="false" rot="0">
              <a:off x="0" y="0"/>
              <a:ext cx="2472439" cy="422652"/>
            </a:xfrm>
            <a:custGeom>
              <a:avLst/>
              <a:gdLst/>
              <a:ahLst/>
              <a:cxnLst/>
              <a:rect r="r" b="b" t="t" l="l"/>
              <a:pathLst>
                <a:path h="422652" w="2472439">
                  <a:moveTo>
                    <a:pt x="0" y="0"/>
                  </a:moveTo>
                  <a:lnTo>
                    <a:pt x="2472439" y="0"/>
                  </a:lnTo>
                  <a:lnTo>
                    <a:pt x="2472439" y="422652"/>
                  </a:lnTo>
                  <a:lnTo>
                    <a:pt x="0" y="422652"/>
                  </a:lnTo>
                  <a:close/>
                </a:path>
              </a:pathLst>
            </a:custGeom>
            <a:solidFill>
              <a:srgbClr val="FDDE03"/>
            </a:solidFill>
            <a:ln w="38100" cap="sq">
              <a:solidFill>
                <a:srgbClr val="000000"/>
              </a:solidFill>
              <a:prstDash val="solid"/>
              <a:miter/>
            </a:ln>
          </p:spPr>
        </p:sp>
        <p:sp>
          <p:nvSpPr>
            <p:cNvPr name="TextBox 8" id="8"/>
            <p:cNvSpPr txBox="true"/>
            <p:nvPr/>
          </p:nvSpPr>
          <p:spPr>
            <a:xfrm>
              <a:off x="0" y="-38100"/>
              <a:ext cx="2472439" cy="460752"/>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028700" y="4031425"/>
            <a:ext cx="415500" cy="1131312"/>
          </a:xfrm>
          <a:custGeom>
            <a:avLst/>
            <a:gdLst/>
            <a:ahLst/>
            <a:cxnLst/>
            <a:rect r="r" b="b" t="t" l="l"/>
            <a:pathLst>
              <a:path h="1131312" w="415500">
                <a:moveTo>
                  <a:pt x="0" y="0"/>
                </a:moveTo>
                <a:lnTo>
                  <a:pt x="415500" y="0"/>
                </a:lnTo>
                <a:lnTo>
                  <a:pt x="415500" y="1131311"/>
                </a:lnTo>
                <a:lnTo>
                  <a:pt x="0" y="11313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8700" y="6079524"/>
            <a:ext cx="764325" cy="1184165"/>
          </a:xfrm>
          <a:custGeom>
            <a:avLst/>
            <a:gdLst/>
            <a:ahLst/>
            <a:cxnLst/>
            <a:rect r="r" b="b" t="t" l="l"/>
            <a:pathLst>
              <a:path h="1184165" w="764325">
                <a:moveTo>
                  <a:pt x="0" y="0"/>
                </a:moveTo>
                <a:lnTo>
                  <a:pt x="764325" y="0"/>
                </a:lnTo>
                <a:lnTo>
                  <a:pt x="764325" y="1184165"/>
                </a:lnTo>
                <a:lnTo>
                  <a:pt x="0" y="11841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827687" y="7939659"/>
            <a:ext cx="9387541" cy="1624633"/>
            <a:chOff x="0" y="0"/>
            <a:chExt cx="2472439" cy="427887"/>
          </a:xfrm>
        </p:grpSpPr>
        <p:sp>
          <p:nvSpPr>
            <p:cNvPr name="Freeform 12" id="12"/>
            <p:cNvSpPr/>
            <p:nvPr/>
          </p:nvSpPr>
          <p:spPr>
            <a:xfrm flipH="false" flipV="false" rot="0">
              <a:off x="0" y="0"/>
              <a:ext cx="2472439" cy="427887"/>
            </a:xfrm>
            <a:custGeom>
              <a:avLst/>
              <a:gdLst/>
              <a:ahLst/>
              <a:cxnLst/>
              <a:rect r="r" b="b" t="t" l="l"/>
              <a:pathLst>
                <a:path h="427887" w="2472439">
                  <a:moveTo>
                    <a:pt x="0" y="0"/>
                  </a:moveTo>
                  <a:lnTo>
                    <a:pt x="2472439" y="0"/>
                  </a:lnTo>
                  <a:lnTo>
                    <a:pt x="2472439" y="427887"/>
                  </a:lnTo>
                  <a:lnTo>
                    <a:pt x="0" y="427887"/>
                  </a:lnTo>
                  <a:close/>
                </a:path>
              </a:pathLst>
            </a:custGeom>
            <a:solidFill>
              <a:srgbClr val="03E8B1"/>
            </a:solidFill>
            <a:ln w="38100" cap="sq">
              <a:solidFill>
                <a:srgbClr val="000000"/>
              </a:solidFill>
              <a:prstDash val="solid"/>
              <a:miter/>
            </a:ln>
          </p:spPr>
        </p:sp>
        <p:sp>
          <p:nvSpPr>
            <p:cNvPr name="TextBox 13" id="13"/>
            <p:cNvSpPr txBox="true"/>
            <p:nvPr/>
          </p:nvSpPr>
          <p:spPr>
            <a:xfrm>
              <a:off x="0" y="-38100"/>
              <a:ext cx="2472439" cy="465987"/>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false" flipV="false" rot="0">
            <a:off x="962025" y="8127924"/>
            <a:ext cx="831000" cy="1196466"/>
          </a:xfrm>
          <a:custGeom>
            <a:avLst/>
            <a:gdLst/>
            <a:ahLst/>
            <a:cxnLst/>
            <a:rect r="r" b="b" t="t" l="l"/>
            <a:pathLst>
              <a:path h="1196466" w="831000">
                <a:moveTo>
                  <a:pt x="0" y="0"/>
                </a:moveTo>
                <a:lnTo>
                  <a:pt x="831000" y="0"/>
                </a:lnTo>
                <a:lnTo>
                  <a:pt x="831000" y="1196466"/>
                </a:lnTo>
                <a:lnTo>
                  <a:pt x="0" y="1196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780062" y="910652"/>
            <a:ext cx="5187241" cy="843957"/>
            <a:chOff x="0" y="0"/>
            <a:chExt cx="6916321" cy="1125276"/>
          </a:xfrm>
        </p:grpSpPr>
        <p:sp>
          <p:nvSpPr>
            <p:cNvPr name="Freeform 16" id="16"/>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9"/>
              <a:stretch>
                <a:fillRect l="0" t="0" r="0" b="0"/>
              </a:stretch>
            </a:blipFill>
          </p:spPr>
        </p:sp>
        <p:sp>
          <p:nvSpPr>
            <p:cNvPr name="TextBox 17" id="17"/>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18" id="18"/>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sp>
        <p:nvSpPr>
          <p:cNvPr name="Freeform 19" id="19"/>
          <p:cNvSpPr/>
          <p:nvPr/>
        </p:nvSpPr>
        <p:spPr>
          <a:xfrm flipH="false" flipV="false" rot="0">
            <a:off x="11428522" y="1754609"/>
            <a:ext cx="6451400" cy="10717007"/>
          </a:xfrm>
          <a:custGeom>
            <a:avLst/>
            <a:gdLst/>
            <a:ahLst/>
            <a:cxnLst/>
            <a:rect r="r" b="b" t="t" l="l"/>
            <a:pathLst>
              <a:path h="10717007" w="6451400">
                <a:moveTo>
                  <a:pt x="0" y="0"/>
                </a:moveTo>
                <a:lnTo>
                  <a:pt x="6451400" y="0"/>
                </a:lnTo>
                <a:lnTo>
                  <a:pt x="6451400" y="10717007"/>
                </a:lnTo>
                <a:lnTo>
                  <a:pt x="0" y="10717007"/>
                </a:lnTo>
                <a:lnTo>
                  <a:pt x="0" y="0"/>
                </a:lnTo>
                <a:close/>
              </a:path>
            </a:pathLst>
          </a:custGeom>
          <a:blipFill>
            <a:blip r:embed="rId10"/>
            <a:stretch>
              <a:fillRect l="0" t="0" r="0" b="0"/>
            </a:stretch>
          </a:blipFill>
        </p:spPr>
      </p:sp>
      <p:sp>
        <p:nvSpPr>
          <p:cNvPr name="TextBox 20" id="20"/>
          <p:cNvSpPr txBox="true"/>
          <p:nvPr/>
        </p:nvSpPr>
        <p:spPr>
          <a:xfrm rot="0">
            <a:off x="761012" y="1996259"/>
            <a:ext cx="15451734" cy="1612541"/>
          </a:xfrm>
          <a:prstGeom prst="rect">
            <a:avLst/>
          </a:prstGeom>
        </p:spPr>
        <p:txBody>
          <a:bodyPr anchor="t" rtlCol="false" tIns="0" lIns="0" bIns="0" rIns="0">
            <a:spAutoFit/>
          </a:bodyPr>
          <a:lstStyle/>
          <a:p>
            <a:pPr algn="l">
              <a:lnSpc>
                <a:spcPts val="11919"/>
              </a:lnSpc>
            </a:pPr>
            <a:r>
              <a:rPr lang="en-US" sz="8514">
                <a:solidFill>
                  <a:srgbClr val="10002B"/>
                </a:solidFill>
                <a:latin typeface="ITC Avant Garde Gothic Bold"/>
              </a:rPr>
              <a:t>OUR APP SERVICES </a:t>
            </a:r>
          </a:p>
        </p:txBody>
      </p:sp>
      <p:sp>
        <p:nvSpPr>
          <p:cNvPr name="TextBox 21" id="21"/>
          <p:cNvSpPr txBox="true"/>
          <p:nvPr/>
        </p:nvSpPr>
        <p:spPr>
          <a:xfrm rot="0">
            <a:off x="1754925" y="4030939"/>
            <a:ext cx="8289290" cy="1113233"/>
          </a:xfrm>
          <a:prstGeom prst="rect">
            <a:avLst/>
          </a:prstGeom>
        </p:spPr>
        <p:txBody>
          <a:bodyPr anchor="t" rtlCol="false" tIns="0" lIns="0" bIns="0" rIns="0">
            <a:spAutoFit/>
          </a:bodyPr>
          <a:lstStyle/>
          <a:p>
            <a:pPr algn="l" marL="0" indent="0" lvl="0">
              <a:lnSpc>
                <a:spcPts val="2992"/>
              </a:lnSpc>
            </a:pPr>
            <a:r>
              <a:rPr lang="en-US" sz="2338">
                <a:solidFill>
                  <a:srgbClr val="10002B"/>
                </a:solidFill>
                <a:latin typeface="Gotham Bold"/>
              </a:rPr>
              <a:t>Safety Radar:</a:t>
            </a:r>
            <a:r>
              <a:rPr lang="en-US" sz="2338">
                <a:solidFill>
                  <a:srgbClr val="10002B"/>
                </a:solidFill>
                <a:latin typeface="Gotham"/>
              </a:rPr>
              <a:t> Know your surroundings with a quick check on the Safety Radar. Instantly access the safety status of nearby routes before stepping out.</a:t>
            </a:r>
          </a:p>
        </p:txBody>
      </p:sp>
      <p:sp>
        <p:nvSpPr>
          <p:cNvPr name="TextBox 22" id="22"/>
          <p:cNvSpPr txBox="true"/>
          <p:nvPr/>
        </p:nvSpPr>
        <p:spPr>
          <a:xfrm rot="0">
            <a:off x="1955317" y="6134938"/>
            <a:ext cx="8088898" cy="1109701"/>
          </a:xfrm>
          <a:prstGeom prst="rect">
            <a:avLst/>
          </a:prstGeom>
        </p:spPr>
        <p:txBody>
          <a:bodyPr anchor="t" rtlCol="false" tIns="0" lIns="0" bIns="0" rIns="0">
            <a:spAutoFit/>
          </a:bodyPr>
          <a:lstStyle/>
          <a:p>
            <a:pPr algn="l" marL="0" indent="0" lvl="0">
              <a:lnSpc>
                <a:spcPts val="2995"/>
              </a:lnSpc>
            </a:pPr>
            <a:r>
              <a:rPr lang="en-US" sz="2340">
                <a:solidFill>
                  <a:srgbClr val="10002B"/>
                </a:solidFill>
                <a:latin typeface="Gotham Bold"/>
              </a:rPr>
              <a:t>S.O.S. Beacon: </a:t>
            </a:r>
            <a:r>
              <a:rPr lang="en-US" sz="2340">
                <a:solidFill>
                  <a:srgbClr val="10002B"/>
                </a:solidFill>
                <a:latin typeface="Gotham"/>
              </a:rPr>
              <a:t>In distress? Tap the S.O.S. Beacon for immediate assistance. Help is just a tap away, ensuring you're never alone in a crisis.</a:t>
            </a:r>
          </a:p>
        </p:txBody>
      </p:sp>
      <p:sp>
        <p:nvSpPr>
          <p:cNvPr name="TextBox 23" id="23"/>
          <p:cNvSpPr txBox="true"/>
          <p:nvPr/>
        </p:nvSpPr>
        <p:spPr>
          <a:xfrm rot="0">
            <a:off x="1902447" y="8161781"/>
            <a:ext cx="8322307" cy="1109701"/>
          </a:xfrm>
          <a:prstGeom prst="rect">
            <a:avLst/>
          </a:prstGeom>
        </p:spPr>
        <p:txBody>
          <a:bodyPr anchor="t" rtlCol="false" tIns="0" lIns="0" bIns="0" rIns="0">
            <a:spAutoFit/>
          </a:bodyPr>
          <a:lstStyle/>
          <a:p>
            <a:pPr algn="l" marL="0" indent="0" lvl="0">
              <a:lnSpc>
                <a:spcPts val="2995"/>
              </a:lnSpc>
            </a:pPr>
            <a:r>
              <a:rPr lang="en-US" sz="2340">
                <a:solidFill>
                  <a:srgbClr val="10002B"/>
                </a:solidFill>
                <a:latin typeface="Gotham Bold"/>
              </a:rPr>
              <a:t>Guardian Angel: </a:t>
            </a:r>
            <a:r>
              <a:rPr lang="en-US" sz="2340">
                <a:solidFill>
                  <a:srgbClr val="10002B"/>
                </a:solidFill>
                <a:latin typeface="Gotham"/>
              </a:rPr>
              <a:t>Activate real-time tracking with the our feature. Your location is swiftly shared with law enforcement, ensuring a rapid response in emergencies.</a:t>
            </a:r>
          </a:p>
        </p:txBody>
      </p:sp>
      <p:grpSp>
        <p:nvGrpSpPr>
          <p:cNvPr name="Group 24" id="24"/>
          <p:cNvGrpSpPr>
            <a:grpSpLocks noChangeAspect="true"/>
          </p:cNvGrpSpPr>
          <p:nvPr/>
        </p:nvGrpSpPr>
        <p:grpSpPr>
          <a:xfrm rot="-2154140">
            <a:off x="16953701" y="4097062"/>
            <a:ext cx="623650" cy="1233998"/>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11"/>
              <a:stretch>
                <a:fillRect l="0" t="-1273" r="0" b="-1273"/>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FFF"/>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779135" y="910652"/>
            <a:ext cx="5187241" cy="843957"/>
            <a:chOff x="0" y="0"/>
            <a:chExt cx="6916321" cy="1125276"/>
          </a:xfrm>
        </p:grpSpPr>
        <p:sp>
          <p:nvSpPr>
            <p:cNvPr name="Freeform 4" id="4"/>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5" id="5"/>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6" id="6"/>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grpSp>
        <p:nvGrpSpPr>
          <p:cNvPr name="Group 7" id="7"/>
          <p:cNvGrpSpPr/>
          <p:nvPr/>
        </p:nvGrpSpPr>
        <p:grpSpPr>
          <a:xfrm rot="0">
            <a:off x="7616511" y="5894638"/>
            <a:ext cx="9766614" cy="1604758"/>
            <a:chOff x="0" y="0"/>
            <a:chExt cx="2572277" cy="422652"/>
          </a:xfrm>
        </p:grpSpPr>
        <p:sp>
          <p:nvSpPr>
            <p:cNvPr name="Freeform 8" id="8"/>
            <p:cNvSpPr/>
            <p:nvPr/>
          </p:nvSpPr>
          <p:spPr>
            <a:xfrm flipH="false" flipV="false" rot="0">
              <a:off x="0" y="0"/>
              <a:ext cx="2572277" cy="422652"/>
            </a:xfrm>
            <a:custGeom>
              <a:avLst/>
              <a:gdLst/>
              <a:ahLst/>
              <a:cxnLst/>
              <a:rect r="r" b="b" t="t" l="l"/>
              <a:pathLst>
                <a:path h="422652" w="2572277">
                  <a:moveTo>
                    <a:pt x="0" y="0"/>
                  </a:moveTo>
                  <a:lnTo>
                    <a:pt x="2572277" y="0"/>
                  </a:lnTo>
                  <a:lnTo>
                    <a:pt x="2572277" y="422652"/>
                  </a:lnTo>
                  <a:lnTo>
                    <a:pt x="0" y="422652"/>
                  </a:lnTo>
                  <a:close/>
                </a:path>
              </a:pathLst>
            </a:custGeom>
            <a:solidFill>
              <a:srgbClr val="FDDE03"/>
            </a:solidFill>
            <a:ln w="38100" cap="sq">
              <a:solidFill>
                <a:srgbClr val="000000"/>
              </a:solidFill>
              <a:prstDash val="solid"/>
              <a:miter/>
            </a:ln>
          </p:spPr>
        </p:sp>
        <p:sp>
          <p:nvSpPr>
            <p:cNvPr name="TextBox 9" id="9"/>
            <p:cNvSpPr txBox="true"/>
            <p:nvPr/>
          </p:nvSpPr>
          <p:spPr>
            <a:xfrm>
              <a:off x="0" y="-38100"/>
              <a:ext cx="2572277" cy="460752"/>
            </a:xfrm>
            <a:prstGeom prst="rect">
              <a:avLst/>
            </a:prstGeom>
          </p:spPr>
          <p:txBody>
            <a:bodyPr anchor="ctr" rtlCol="false" tIns="50800" lIns="50800" bIns="50800" rIns="50800"/>
            <a:lstStyle/>
            <a:p>
              <a:pPr algn="r">
                <a:lnSpc>
                  <a:spcPts val="2940"/>
                </a:lnSpc>
              </a:pPr>
            </a:p>
          </p:txBody>
        </p:sp>
      </p:grpSp>
      <p:sp>
        <p:nvSpPr>
          <p:cNvPr name="Freeform 10" id="10"/>
          <p:cNvSpPr/>
          <p:nvPr/>
        </p:nvSpPr>
        <p:spPr>
          <a:xfrm flipH="false" flipV="false" rot="0">
            <a:off x="7837937" y="6151692"/>
            <a:ext cx="792157" cy="1090651"/>
          </a:xfrm>
          <a:custGeom>
            <a:avLst/>
            <a:gdLst/>
            <a:ahLst/>
            <a:cxnLst/>
            <a:rect r="r" b="b" t="t" l="l"/>
            <a:pathLst>
              <a:path h="1090651" w="792157">
                <a:moveTo>
                  <a:pt x="0" y="0"/>
                </a:moveTo>
                <a:lnTo>
                  <a:pt x="792156" y="0"/>
                </a:lnTo>
                <a:lnTo>
                  <a:pt x="792156" y="1090650"/>
                </a:lnTo>
                <a:lnTo>
                  <a:pt x="0" y="1090650"/>
                </a:lnTo>
                <a:lnTo>
                  <a:pt x="0" y="0"/>
                </a:lnTo>
                <a:close/>
              </a:path>
            </a:pathLst>
          </a:custGeom>
          <a:blipFill>
            <a:blip r:embed="rId4"/>
            <a:stretch>
              <a:fillRect l="0" t="0" r="0" b="0"/>
            </a:stretch>
          </a:blipFill>
        </p:spPr>
      </p:sp>
      <p:grpSp>
        <p:nvGrpSpPr>
          <p:cNvPr name="Group 11" id="11"/>
          <p:cNvGrpSpPr/>
          <p:nvPr/>
        </p:nvGrpSpPr>
        <p:grpSpPr>
          <a:xfrm rot="0">
            <a:off x="7616511" y="7881899"/>
            <a:ext cx="9766614" cy="1670294"/>
            <a:chOff x="0" y="0"/>
            <a:chExt cx="2572277" cy="439913"/>
          </a:xfrm>
        </p:grpSpPr>
        <p:sp>
          <p:nvSpPr>
            <p:cNvPr name="Freeform 12" id="12"/>
            <p:cNvSpPr/>
            <p:nvPr/>
          </p:nvSpPr>
          <p:spPr>
            <a:xfrm flipH="false" flipV="false" rot="0">
              <a:off x="0" y="0"/>
              <a:ext cx="2572277" cy="439913"/>
            </a:xfrm>
            <a:custGeom>
              <a:avLst/>
              <a:gdLst/>
              <a:ahLst/>
              <a:cxnLst/>
              <a:rect r="r" b="b" t="t" l="l"/>
              <a:pathLst>
                <a:path h="439913" w="2572277">
                  <a:moveTo>
                    <a:pt x="0" y="0"/>
                  </a:moveTo>
                  <a:lnTo>
                    <a:pt x="2572277" y="0"/>
                  </a:lnTo>
                  <a:lnTo>
                    <a:pt x="2572277" y="439913"/>
                  </a:lnTo>
                  <a:lnTo>
                    <a:pt x="0" y="439913"/>
                  </a:lnTo>
                  <a:close/>
                </a:path>
              </a:pathLst>
            </a:custGeom>
            <a:solidFill>
              <a:srgbClr val="03E8B1"/>
            </a:solidFill>
            <a:ln w="38100" cap="sq">
              <a:solidFill>
                <a:srgbClr val="000000"/>
              </a:solidFill>
              <a:prstDash val="solid"/>
              <a:miter/>
            </a:ln>
          </p:spPr>
        </p:sp>
        <p:sp>
          <p:nvSpPr>
            <p:cNvPr name="TextBox 13" id="13"/>
            <p:cNvSpPr txBox="true"/>
            <p:nvPr/>
          </p:nvSpPr>
          <p:spPr>
            <a:xfrm>
              <a:off x="0" y="-38100"/>
              <a:ext cx="2572277" cy="478013"/>
            </a:xfrm>
            <a:prstGeom prst="rect">
              <a:avLst/>
            </a:prstGeom>
          </p:spPr>
          <p:txBody>
            <a:bodyPr anchor="ctr" rtlCol="false" tIns="50800" lIns="50800" bIns="50800" rIns="50800"/>
            <a:lstStyle/>
            <a:p>
              <a:pPr algn="r">
                <a:lnSpc>
                  <a:spcPts val="2940"/>
                </a:lnSpc>
              </a:pPr>
            </a:p>
          </p:txBody>
        </p:sp>
      </p:grpSp>
      <p:sp>
        <p:nvSpPr>
          <p:cNvPr name="Freeform 14" id="14"/>
          <p:cNvSpPr/>
          <p:nvPr/>
        </p:nvSpPr>
        <p:spPr>
          <a:xfrm flipH="false" flipV="false" rot="0">
            <a:off x="7785180" y="8120659"/>
            <a:ext cx="874004" cy="1165339"/>
          </a:xfrm>
          <a:custGeom>
            <a:avLst/>
            <a:gdLst/>
            <a:ahLst/>
            <a:cxnLst/>
            <a:rect r="r" b="b" t="t" l="l"/>
            <a:pathLst>
              <a:path h="1165339" w="874004">
                <a:moveTo>
                  <a:pt x="0" y="0"/>
                </a:moveTo>
                <a:lnTo>
                  <a:pt x="874004" y="0"/>
                </a:lnTo>
                <a:lnTo>
                  <a:pt x="874004" y="1165339"/>
                </a:lnTo>
                <a:lnTo>
                  <a:pt x="0" y="1165339"/>
                </a:lnTo>
                <a:lnTo>
                  <a:pt x="0" y="0"/>
                </a:lnTo>
                <a:close/>
              </a:path>
            </a:pathLst>
          </a:custGeom>
          <a:blipFill>
            <a:blip r:embed="rId5"/>
            <a:stretch>
              <a:fillRect l="0" t="0" r="0" b="0"/>
            </a:stretch>
          </a:blipFill>
        </p:spPr>
      </p:sp>
      <p:grpSp>
        <p:nvGrpSpPr>
          <p:cNvPr name="Group 15" id="15"/>
          <p:cNvGrpSpPr/>
          <p:nvPr/>
        </p:nvGrpSpPr>
        <p:grpSpPr>
          <a:xfrm rot="0">
            <a:off x="7616511" y="3802601"/>
            <a:ext cx="9766614" cy="1709533"/>
            <a:chOff x="0" y="0"/>
            <a:chExt cx="2572277" cy="450247"/>
          </a:xfrm>
        </p:grpSpPr>
        <p:sp>
          <p:nvSpPr>
            <p:cNvPr name="Freeform 16" id="16"/>
            <p:cNvSpPr/>
            <p:nvPr/>
          </p:nvSpPr>
          <p:spPr>
            <a:xfrm flipH="false" flipV="false" rot="0">
              <a:off x="0" y="0"/>
              <a:ext cx="2572277" cy="450247"/>
            </a:xfrm>
            <a:custGeom>
              <a:avLst/>
              <a:gdLst/>
              <a:ahLst/>
              <a:cxnLst/>
              <a:rect r="r" b="b" t="t" l="l"/>
              <a:pathLst>
                <a:path h="450247" w="2572277">
                  <a:moveTo>
                    <a:pt x="0" y="0"/>
                  </a:moveTo>
                  <a:lnTo>
                    <a:pt x="2572277" y="0"/>
                  </a:lnTo>
                  <a:lnTo>
                    <a:pt x="2572277" y="450247"/>
                  </a:lnTo>
                  <a:lnTo>
                    <a:pt x="0" y="450247"/>
                  </a:lnTo>
                  <a:close/>
                </a:path>
              </a:pathLst>
            </a:custGeom>
            <a:solidFill>
              <a:srgbClr val="03E8B1"/>
            </a:solidFill>
            <a:ln w="38100" cap="sq">
              <a:solidFill>
                <a:srgbClr val="000000"/>
              </a:solidFill>
              <a:prstDash val="solid"/>
              <a:miter/>
            </a:ln>
          </p:spPr>
        </p:sp>
        <p:sp>
          <p:nvSpPr>
            <p:cNvPr name="TextBox 17" id="17"/>
            <p:cNvSpPr txBox="true"/>
            <p:nvPr/>
          </p:nvSpPr>
          <p:spPr>
            <a:xfrm>
              <a:off x="0" y="-38100"/>
              <a:ext cx="2572277" cy="488347"/>
            </a:xfrm>
            <a:prstGeom prst="rect">
              <a:avLst/>
            </a:prstGeom>
          </p:spPr>
          <p:txBody>
            <a:bodyPr anchor="ctr" rtlCol="false" tIns="50800" lIns="50800" bIns="50800" rIns="50800"/>
            <a:lstStyle/>
            <a:p>
              <a:pPr algn="r">
                <a:lnSpc>
                  <a:spcPts val="2940"/>
                </a:lnSpc>
              </a:pPr>
            </a:p>
          </p:txBody>
        </p:sp>
      </p:grpSp>
      <p:sp>
        <p:nvSpPr>
          <p:cNvPr name="Freeform 18" id="18"/>
          <p:cNvSpPr/>
          <p:nvPr/>
        </p:nvSpPr>
        <p:spPr>
          <a:xfrm flipH="false" flipV="false" rot="0">
            <a:off x="7747080" y="4067555"/>
            <a:ext cx="931154" cy="1154631"/>
          </a:xfrm>
          <a:custGeom>
            <a:avLst/>
            <a:gdLst/>
            <a:ahLst/>
            <a:cxnLst/>
            <a:rect r="r" b="b" t="t" l="l"/>
            <a:pathLst>
              <a:path h="1154631" w="931154">
                <a:moveTo>
                  <a:pt x="0" y="0"/>
                </a:moveTo>
                <a:lnTo>
                  <a:pt x="931154" y="0"/>
                </a:lnTo>
                <a:lnTo>
                  <a:pt x="931154" y="1154631"/>
                </a:lnTo>
                <a:lnTo>
                  <a:pt x="0" y="1154631"/>
                </a:lnTo>
                <a:lnTo>
                  <a:pt x="0" y="0"/>
                </a:lnTo>
                <a:close/>
              </a:path>
            </a:pathLst>
          </a:custGeom>
          <a:blipFill>
            <a:blip r:embed="rId6"/>
            <a:stretch>
              <a:fillRect l="0" t="0" r="0" b="0"/>
            </a:stretch>
          </a:blipFill>
        </p:spPr>
      </p:sp>
      <p:sp>
        <p:nvSpPr>
          <p:cNvPr name="Freeform 19" id="19"/>
          <p:cNvSpPr/>
          <p:nvPr/>
        </p:nvSpPr>
        <p:spPr>
          <a:xfrm flipH="false" flipV="false" rot="0">
            <a:off x="1363080" y="1754609"/>
            <a:ext cx="4376950" cy="13207639"/>
          </a:xfrm>
          <a:custGeom>
            <a:avLst/>
            <a:gdLst/>
            <a:ahLst/>
            <a:cxnLst/>
            <a:rect r="r" b="b" t="t" l="l"/>
            <a:pathLst>
              <a:path h="13207639" w="4376950">
                <a:moveTo>
                  <a:pt x="0" y="0"/>
                </a:moveTo>
                <a:lnTo>
                  <a:pt x="4376950" y="0"/>
                </a:lnTo>
                <a:lnTo>
                  <a:pt x="4376950" y="13207639"/>
                </a:lnTo>
                <a:lnTo>
                  <a:pt x="0" y="13207639"/>
                </a:lnTo>
                <a:lnTo>
                  <a:pt x="0" y="0"/>
                </a:lnTo>
                <a:close/>
              </a:path>
            </a:pathLst>
          </a:custGeom>
          <a:blipFill>
            <a:blip r:embed="rId7"/>
            <a:stretch>
              <a:fillRect l="0" t="0" r="0" b="0"/>
            </a:stretch>
          </a:blipFill>
        </p:spPr>
      </p:sp>
      <p:sp>
        <p:nvSpPr>
          <p:cNvPr name="TextBox 20" id="20"/>
          <p:cNvSpPr txBox="true"/>
          <p:nvPr/>
        </p:nvSpPr>
        <p:spPr>
          <a:xfrm rot="0">
            <a:off x="8799771" y="4067555"/>
            <a:ext cx="8267952" cy="1109720"/>
          </a:xfrm>
          <a:prstGeom prst="rect">
            <a:avLst/>
          </a:prstGeom>
        </p:spPr>
        <p:txBody>
          <a:bodyPr anchor="t" rtlCol="false" tIns="0" lIns="0" bIns="0" rIns="0">
            <a:spAutoFit/>
          </a:bodyPr>
          <a:lstStyle/>
          <a:p>
            <a:pPr algn="just" marL="0" indent="0" lvl="0">
              <a:lnSpc>
                <a:spcPts val="2992"/>
              </a:lnSpc>
            </a:pPr>
            <a:r>
              <a:rPr lang="en-US" sz="2338">
                <a:solidFill>
                  <a:srgbClr val="10002B"/>
                </a:solidFill>
                <a:latin typeface="Gotham Bold"/>
              </a:rPr>
              <a:t>EmpowerShield:</a:t>
            </a:r>
            <a:r>
              <a:rPr lang="en-US" sz="2338">
                <a:solidFill>
                  <a:srgbClr val="10002B"/>
                </a:solidFill>
                <a:latin typeface="Gotham"/>
              </a:rPr>
              <a:t> Empower women with practical techniques, through visual guides and documentation, ensuring safety and confidence in vulnerable situations.</a:t>
            </a:r>
          </a:p>
        </p:txBody>
      </p:sp>
      <p:sp>
        <p:nvSpPr>
          <p:cNvPr name="TextBox 21" id="21"/>
          <p:cNvSpPr txBox="true"/>
          <p:nvPr/>
        </p:nvSpPr>
        <p:spPr>
          <a:xfrm rot="0">
            <a:off x="8758762" y="6113471"/>
            <a:ext cx="8308960" cy="1109701"/>
          </a:xfrm>
          <a:prstGeom prst="rect">
            <a:avLst/>
          </a:prstGeom>
        </p:spPr>
        <p:txBody>
          <a:bodyPr anchor="t" rtlCol="false" tIns="0" lIns="0" bIns="0" rIns="0">
            <a:spAutoFit/>
          </a:bodyPr>
          <a:lstStyle/>
          <a:p>
            <a:pPr algn="just" marL="0" indent="0" lvl="0">
              <a:lnSpc>
                <a:spcPts val="2995"/>
              </a:lnSpc>
            </a:pPr>
            <a:r>
              <a:rPr lang="en-US" sz="2340">
                <a:solidFill>
                  <a:srgbClr val="10002B"/>
                </a:solidFill>
                <a:latin typeface="Gotham Bold"/>
              </a:rPr>
              <a:t>SimulCall : </a:t>
            </a:r>
            <a:r>
              <a:rPr lang="en-US" sz="2340">
                <a:solidFill>
                  <a:srgbClr val="10002B"/>
                </a:solidFill>
                <a:latin typeface="Gotham"/>
              </a:rPr>
              <a:t>Ensuring virtual women safety by making a fake call to her after clicking on the button and alerting the threatner as well .</a:t>
            </a:r>
          </a:p>
        </p:txBody>
      </p:sp>
      <p:sp>
        <p:nvSpPr>
          <p:cNvPr name="TextBox 22" id="22"/>
          <p:cNvSpPr txBox="true"/>
          <p:nvPr/>
        </p:nvSpPr>
        <p:spPr>
          <a:xfrm rot="0">
            <a:off x="8780721" y="8120659"/>
            <a:ext cx="8427363" cy="1109701"/>
          </a:xfrm>
          <a:prstGeom prst="rect">
            <a:avLst/>
          </a:prstGeom>
        </p:spPr>
        <p:txBody>
          <a:bodyPr anchor="t" rtlCol="false" tIns="0" lIns="0" bIns="0" rIns="0">
            <a:spAutoFit/>
          </a:bodyPr>
          <a:lstStyle/>
          <a:p>
            <a:pPr algn="just" marL="0" indent="0" lvl="0">
              <a:lnSpc>
                <a:spcPts val="2995"/>
              </a:lnSpc>
            </a:pPr>
            <a:r>
              <a:rPr lang="en-US" sz="2340">
                <a:solidFill>
                  <a:srgbClr val="10002B"/>
                </a:solidFill>
                <a:latin typeface="Gotham Bold"/>
              </a:rPr>
              <a:t>SoundShield : </a:t>
            </a:r>
            <a:r>
              <a:rPr lang="en-US" sz="2340">
                <a:solidFill>
                  <a:srgbClr val="10002B"/>
                </a:solidFill>
                <a:latin typeface="Gotham"/>
              </a:rPr>
              <a:t>All conversations will be documented from the initial approach of the helper until the seeker reaches her destination.</a:t>
            </a:r>
          </a:p>
        </p:txBody>
      </p:sp>
      <p:sp>
        <p:nvSpPr>
          <p:cNvPr name="TextBox 23" id="23"/>
          <p:cNvSpPr txBox="true"/>
          <p:nvPr/>
        </p:nvSpPr>
        <p:spPr>
          <a:xfrm rot="0">
            <a:off x="7088318" y="1920059"/>
            <a:ext cx="15451734" cy="1612541"/>
          </a:xfrm>
          <a:prstGeom prst="rect">
            <a:avLst/>
          </a:prstGeom>
        </p:spPr>
        <p:txBody>
          <a:bodyPr anchor="t" rtlCol="false" tIns="0" lIns="0" bIns="0" rIns="0">
            <a:spAutoFit/>
          </a:bodyPr>
          <a:lstStyle/>
          <a:p>
            <a:pPr algn="l">
              <a:lnSpc>
                <a:spcPts val="11919"/>
              </a:lnSpc>
            </a:pPr>
            <a:r>
              <a:rPr lang="en-US" sz="8514">
                <a:solidFill>
                  <a:srgbClr val="10002B"/>
                </a:solidFill>
                <a:latin typeface="ITC Avant Garde Gothic Bold"/>
              </a:rPr>
              <a:t>OUR APP SERVICES </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771525" y="910652"/>
            <a:ext cx="5187241" cy="843957"/>
            <a:chOff x="0" y="0"/>
            <a:chExt cx="6916321" cy="1125276"/>
          </a:xfrm>
        </p:grpSpPr>
        <p:sp>
          <p:nvSpPr>
            <p:cNvPr name="Freeform 4" id="4"/>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5" id="5"/>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6" id="6"/>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grpSp>
        <p:nvGrpSpPr>
          <p:cNvPr name="Group 7" id="7"/>
          <p:cNvGrpSpPr/>
          <p:nvPr/>
        </p:nvGrpSpPr>
        <p:grpSpPr>
          <a:xfrm rot="0">
            <a:off x="4858191" y="3043300"/>
            <a:ext cx="9293335" cy="1709533"/>
            <a:chOff x="0" y="0"/>
            <a:chExt cx="2447627" cy="450247"/>
          </a:xfrm>
        </p:grpSpPr>
        <p:sp>
          <p:nvSpPr>
            <p:cNvPr name="Freeform 8" id="8"/>
            <p:cNvSpPr/>
            <p:nvPr/>
          </p:nvSpPr>
          <p:spPr>
            <a:xfrm flipH="false" flipV="false" rot="0">
              <a:off x="0" y="0"/>
              <a:ext cx="2447627" cy="450247"/>
            </a:xfrm>
            <a:custGeom>
              <a:avLst/>
              <a:gdLst/>
              <a:ahLst/>
              <a:cxnLst/>
              <a:rect r="r" b="b" t="t" l="l"/>
              <a:pathLst>
                <a:path h="450247" w="2447627">
                  <a:moveTo>
                    <a:pt x="0" y="0"/>
                  </a:moveTo>
                  <a:lnTo>
                    <a:pt x="2447627" y="0"/>
                  </a:lnTo>
                  <a:lnTo>
                    <a:pt x="2447627" y="450247"/>
                  </a:lnTo>
                  <a:lnTo>
                    <a:pt x="0" y="450247"/>
                  </a:lnTo>
                  <a:close/>
                </a:path>
              </a:pathLst>
            </a:custGeom>
            <a:solidFill>
              <a:srgbClr val="03E8B1"/>
            </a:solidFill>
            <a:ln w="38100" cap="sq">
              <a:solidFill>
                <a:srgbClr val="000000"/>
              </a:solidFill>
              <a:prstDash val="solid"/>
              <a:miter/>
            </a:ln>
          </p:spPr>
        </p:sp>
        <p:sp>
          <p:nvSpPr>
            <p:cNvPr name="TextBox 9" id="9"/>
            <p:cNvSpPr txBox="true"/>
            <p:nvPr/>
          </p:nvSpPr>
          <p:spPr>
            <a:xfrm>
              <a:off x="0" y="-38100"/>
              <a:ext cx="2447627" cy="488347"/>
            </a:xfrm>
            <a:prstGeom prst="rect">
              <a:avLst/>
            </a:prstGeom>
          </p:spPr>
          <p:txBody>
            <a:bodyPr anchor="ctr" rtlCol="false" tIns="50800" lIns="50800" bIns="50800" rIns="50800"/>
            <a:lstStyle/>
            <a:p>
              <a:pPr algn="l">
                <a:lnSpc>
                  <a:spcPts val="2940"/>
                </a:lnSpc>
              </a:pPr>
            </a:p>
          </p:txBody>
        </p:sp>
      </p:grpSp>
      <p:sp>
        <p:nvSpPr>
          <p:cNvPr name="Freeform 10" id="10"/>
          <p:cNvSpPr/>
          <p:nvPr/>
        </p:nvSpPr>
        <p:spPr>
          <a:xfrm flipH="false" flipV="false" rot="0">
            <a:off x="5008896" y="3297072"/>
            <a:ext cx="901492" cy="1201989"/>
          </a:xfrm>
          <a:custGeom>
            <a:avLst/>
            <a:gdLst/>
            <a:ahLst/>
            <a:cxnLst/>
            <a:rect r="r" b="b" t="t" l="l"/>
            <a:pathLst>
              <a:path h="1201989" w="901492">
                <a:moveTo>
                  <a:pt x="0" y="0"/>
                </a:moveTo>
                <a:lnTo>
                  <a:pt x="901492" y="0"/>
                </a:lnTo>
                <a:lnTo>
                  <a:pt x="901492" y="1201989"/>
                </a:lnTo>
                <a:lnTo>
                  <a:pt x="0" y="1201989"/>
                </a:lnTo>
                <a:lnTo>
                  <a:pt x="0" y="0"/>
                </a:lnTo>
                <a:close/>
              </a:path>
            </a:pathLst>
          </a:custGeom>
          <a:blipFill>
            <a:blip r:embed="rId4"/>
            <a:stretch>
              <a:fillRect l="0" t="0" r="0" b="0"/>
            </a:stretch>
          </a:blipFill>
        </p:spPr>
      </p:sp>
      <p:grpSp>
        <p:nvGrpSpPr>
          <p:cNvPr name="Group 11" id="11"/>
          <p:cNvGrpSpPr>
            <a:grpSpLocks noChangeAspect="true"/>
          </p:cNvGrpSpPr>
          <p:nvPr/>
        </p:nvGrpSpPr>
        <p:grpSpPr>
          <a:xfrm rot="0">
            <a:off x="6821989" y="4897815"/>
            <a:ext cx="4984739" cy="9863162"/>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273" r="0" b="-1273"/>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21" id="21"/>
          <p:cNvGrpSpPr>
            <a:grpSpLocks noChangeAspect="true"/>
          </p:cNvGrpSpPr>
          <p:nvPr/>
        </p:nvGrpSpPr>
        <p:grpSpPr>
          <a:xfrm rot="-584535">
            <a:off x="1874886" y="5315121"/>
            <a:ext cx="4984739" cy="9863162"/>
            <a:chOff x="0" y="0"/>
            <a:chExt cx="2620010" cy="5184140"/>
          </a:xfrm>
        </p:grpSpPr>
        <p:sp>
          <p:nvSpPr>
            <p:cNvPr name="Freeform 22" id="2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3" id="2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1273" r="0" b="-1273"/>
              </a:stretch>
            </a:blipFill>
          </p:spPr>
        </p:sp>
        <p:sp>
          <p:nvSpPr>
            <p:cNvPr name="Freeform 24" id="2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25" id="2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26" id="2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7" id="2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8" id="2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9" id="2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30" id="3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31" id="31"/>
          <p:cNvGrpSpPr>
            <a:grpSpLocks noChangeAspect="true"/>
          </p:cNvGrpSpPr>
          <p:nvPr/>
        </p:nvGrpSpPr>
        <p:grpSpPr>
          <a:xfrm rot="580079">
            <a:off x="11763931" y="5229396"/>
            <a:ext cx="4984739" cy="9863162"/>
            <a:chOff x="0" y="0"/>
            <a:chExt cx="2620010" cy="5184140"/>
          </a:xfrm>
        </p:grpSpPr>
        <p:sp>
          <p:nvSpPr>
            <p:cNvPr name="Freeform 32" id="3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3" id="3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1787" t="-2526" r="-1923" b="-2554"/>
              </a:stretch>
            </a:blipFill>
          </p:spPr>
        </p:sp>
        <p:sp>
          <p:nvSpPr>
            <p:cNvPr name="Freeform 34" id="3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35" id="3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36" id="3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37" id="3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38" id="3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39" id="3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40" id="4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41" id="41"/>
          <p:cNvSpPr txBox="true"/>
          <p:nvPr/>
        </p:nvSpPr>
        <p:spPr>
          <a:xfrm rot="0">
            <a:off x="1807566" y="1430759"/>
            <a:ext cx="15451734" cy="1612541"/>
          </a:xfrm>
          <a:prstGeom prst="rect">
            <a:avLst/>
          </a:prstGeom>
        </p:spPr>
        <p:txBody>
          <a:bodyPr anchor="t" rtlCol="false" tIns="0" lIns="0" bIns="0" rIns="0">
            <a:spAutoFit/>
          </a:bodyPr>
          <a:lstStyle/>
          <a:p>
            <a:pPr algn="ctr">
              <a:lnSpc>
                <a:spcPts val="11919"/>
              </a:lnSpc>
            </a:pPr>
            <a:r>
              <a:rPr lang="en-US" sz="8514">
                <a:solidFill>
                  <a:srgbClr val="10002B"/>
                </a:solidFill>
                <a:latin typeface="ITC Avant Garde Gothic Bold"/>
              </a:rPr>
              <a:t>OUR APP SERVICES </a:t>
            </a:r>
          </a:p>
        </p:txBody>
      </p:sp>
      <p:sp>
        <p:nvSpPr>
          <p:cNvPr name="TextBox 42" id="42"/>
          <p:cNvSpPr txBox="true"/>
          <p:nvPr/>
        </p:nvSpPr>
        <p:spPr>
          <a:xfrm rot="0">
            <a:off x="6019711" y="3322104"/>
            <a:ext cx="7855480" cy="1109720"/>
          </a:xfrm>
          <a:prstGeom prst="rect">
            <a:avLst/>
          </a:prstGeom>
        </p:spPr>
        <p:txBody>
          <a:bodyPr anchor="t" rtlCol="false" tIns="0" lIns="0" bIns="0" rIns="0">
            <a:spAutoFit/>
          </a:bodyPr>
          <a:lstStyle/>
          <a:p>
            <a:pPr algn="just" marL="0" indent="0" lvl="0">
              <a:lnSpc>
                <a:spcPts val="2992"/>
              </a:lnSpc>
            </a:pPr>
            <a:r>
              <a:rPr lang="en-US" sz="2338">
                <a:solidFill>
                  <a:srgbClr val="10002B"/>
                </a:solidFill>
                <a:latin typeface="Gotham Bold"/>
              </a:rPr>
              <a:t>Angel Reviews : </a:t>
            </a:r>
            <a:r>
              <a:rPr lang="en-US" sz="2338">
                <a:solidFill>
                  <a:srgbClr val="10002B"/>
                </a:solidFill>
                <a:latin typeface="Gotham"/>
              </a:rPr>
              <a:t>Proper reviews will be given to the person whether he is the seeker or the helper based upon their usage in the past.</a:t>
            </a:r>
          </a:p>
        </p:txBody>
      </p:sp>
    </p:spTree>
  </p:cSld>
  <p:clrMapOvr>
    <a:masterClrMapping/>
  </p:clrMapOvr>
  <p:transition spd="slow">
    <p:push dir="u"/>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sp>
        <p:nvSpPr>
          <p:cNvPr name="TextBox 3" id="3"/>
          <p:cNvSpPr txBox="true"/>
          <p:nvPr/>
        </p:nvSpPr>
        <p:spPr>
          <a:xfrm rot="0">
            <a:off x="3120676" y="1863437"/>
            <a:ext cx="12046648" cy="1017649"/>
          </a:xfrm>
          <a:prstGeom prst="rect">
            <a:avLst/>
          </a:prstGeom>
        </p:spPr>
        <p:txBody>
          <a:bodyPr anchor="t" rtlCol="false" tIns="0" lIns="0" bIns="0" rIns="0">
            <a:spAutoFit/>
          </a:bodyPr>
          <a:lstStyle/>
          <a:p>
            <a:pPr algn="ctr">
              <a:lnSpc>
                <a:spcPts val="6731"/>
              </a:lnSpc>
            </a:pPr>
            <a:r>
              <a:rPr lang="en-US" sz="6599">
                <a:solidFill>
                  <a:srgbClr val="040505"/>
                </a:solidFill>
                <a:latin typeface="ITC Avant Garde Gothic Bold"/>
              </a:rPr>
              <a:t>IMPLEMENTATION STRATEGY</a:t>
            </a:r>
          </a:p>
        </p:txBody>
      </p:sp>
      <p:grpSp>
        <p:nvGrpSpPr>
          <p:cNvPr name="Group 4" id="4"/>
          <p:cNvGrpSpPr/>
          <p:nvPr/>
        </p:nvGrpSpPr>
        <p:grpSpPr>
          <a:xfrm rot="0">
            <a:off x="760085" y="910652"/>
            <a:ext cx="5187241" cy="843957"/>
            <a:chOff x="0" y="0"/>
            <a:chExt cx="6916321" cy="1125276"/>
          </a:xfrm>
        </p:grpSpPr>
        <p:sp>
          <p:nvSpPr>
            <p:cNvPr name="Freeform 5" id="5"/>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6" id="6"/>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7" id="7"/>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grpSp>
        <p:nvGrpSpPr>
          <p:cNvPr name="Group 8" id="8"/>
          <p:cNvGrpSpPr/>
          <p:nvPr/>
        </p:nvGrpSpPr>
        <p:grpSpPr>
          <a:xfrm rot="0">
            <a:off x="3372756" y="2881086"/>
            <a:ext cx="5636494" cy="3501300"/>
            <a:chOff x="0" y="0"/>
            <a:chExt cx="812800" cy="504898"/>
          </a:xfrm>
        </p:grpSpPr>
        <p:sp>
          <p:nvSpPr>
            <p:cNvPr name="Freeform 9" id="9"/>
            <p:cNvSpPr/>
            <p:nvPr/>
          </p:nvSpPr>
          <p:spPr>
            <a:xfrm flipH="false" flipV="false" rot="0">
              <a:off x="0" y="0"/>
              <a:ext cx="812800" cy="504898"/>
            </a:xfrm>
            <a:custGeom>
              <a:avLst/>
              <a:gdLst/>
              <a:ahLst/>
              <a:cxnLst/>
              <a:rect r="r" b="b" t="t" l="l"/>
              <a:pathLst>
                <a:path h="504898" w="812800">
                  <a:moveTo>
                    <a:pt x="0" y="0"/>
                  </a:moveTo>
                  <a:lnTo>
                    <a:pt x="812800" y="0"/>
                  </a:lnTo>
                  <a:lnTo>
                    <a:pt x="812800" y="504898"/>
                  </a:lnTo>
                  <a:lnTo>
                    <a:pt x="0" y="504898"/>
                  </a:lnTo>
                  <a:close/>
                </a:path>
              </a:pathLst>
            </a:custGeom>
            <a:solidFill>
              <a:srgbClr val="FDDE03"/>
            </a:solidFill>
            <a:ln w="19050" cap="sq">
              <a:solidFill>
                <a:srgbClr val="000000"/>
              </a:solidFill>
              <a:prstDash val="solid"/>
              <a:miter/>
            </a:ln>
          </p:spPr>
        </p:sp>
        <p:sp>
          <p:nvSpPr>
            <p:cNvPr name="TextBox 10" id="10"/>
            <p:cNvSpPr txBox="true"/>
            <p:nvPr/>
          </p:nvSpPr>
          <p:spPr>
            <a:xfrm>
              <a:off x="0" y="-38100"/>
              <a:ext cx="812800" cy="54299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516444" y="3043011"/>
            <a:ext cx="5492805" cy="3190518"/>
          </a:xfrm>
          <a:prstGeom prst="rect">
            <a:avLst/>
          </a:prstGeom>
        </p:spPr>
        <p:txBody>
          <a:bodyPr anchor="t" rtlCol="false" tIns="0" lIns="0" bIns="0" rIns="0">
            <a:spAutoFit/>
          </a:bodyPr>
          <a:lstStyle/>
          <a:p>
            <a:pPr algn="l">
              <a:lnSpc>
                <a:spcPts val="2122"/>
              </a:lnSpc>
            </a:pPr>
            <a:r>
              <a:rPr lang="en-US" sz="1572" spc="94">
                <a:solidFill>
                  <a:srgbClr val="000000"/>
                </a:solidFill>
                <a:latin typeface="Gotham Bold"/>
              </a:rPr>
              <a:t>Planning and Scope Definition:</a:t>
            </a:r>
          </a:p>
          <a:p>
            <a:pPr algn="l">
              <a:lnSpc>
                <a:spcPts val="2122"/>
              </a:lnSpc>
            </a:pPr>
            <a:r>
              <a:rPr lang="en-US" sz="1572" spc="94">
                <a:solidFill>
                  <a:srgbClr val="000000"/>
                </a:solidFill>
                <a:latin typeface="Gotham"/>
              </a:rPr>
              <a:t>   - Define project goals, requirements, and timelines.</a:t>
            </a:r>
          </a:p>
          <a:p>
            <a:pPr algn="l">
              <a:lnSpc>
                <a:spcPts val="2122"/>
              </a:lnSpc>
            </a:pPr>
          </a:p>
          <a:p>
            <a:pPr algn="l">
              <a:lnSpc>
                <a:spcPts val="2122"/>
              </a:lnSpc>
            </a:pPr>
            <a:r>
              <a:rPr lang="en-US" sz="1572" spc="94">
                <a:solidFill>
                  <a:srgbClr val="000000"/>
                </a:solidFill>
                <a:latin typeface="Gotham Bold"/>
              </a:rPr>
              <a:t>Team Formation:</a:t>
            </a:r>
          </a:p>
          <a:p>
            <a:pPr algn="l">
              <a:lnSpc>
                <a:spcPts val="2122"/>
              </a:lnSpc>
            </a:pPr>
            <a:r>
              <a:rPr lang="en-US" sz="1572" spc="94">
                <a:solidFill>
                  <a:srgbClr val="000000"/>
                </a:solidFill>
                <a:latin typeface="Gotham"/>
              </a:rPr>
              <a:t>   - Assemble a team with expertise in React native, Express js, Appwrite, Figma, Python</a:t>
            </a:r>
          </a:p>
          <a:p>
            <a:pPr algn="l">
              <a:lnSpc>
                <a:spcPts val="2122"/>
              </a:lnSpc>
            </a:pPr>
          </a:p>
          <a:p>
            <a:pPr algn="l">
              <a:lnSpc>
                <a:spcPts val="2122"/>
              </a:lnSpc>
            </a:pPr>
            <a:r>
              <a:rPr lang="en-US" sz="1572" spc="94">
                <a:solidFill>
                  <a:srgbClr val="000000"/>
                </a:solidFill>
                <a:latin typeface="Gotham Bold"/>
              </a:rPr>
              <a:t>Technology Setup:</a:t>
            </a:r>
          </a:p>
          <a:p>
            <a:pPr algn="l" marL="0" indent="0" lvl="0">
              <a:lnSpc>
                <a:spcPts val="2122"/>
              </a:lnSpc>
              <a:spcBef>
                <a:spcPct val="0"/>
              </a:spcBef>
            </a:pPr>
            <a:r>
              <a:rPr lang="en-US" sz="1572" spc="94">
                <a:solidFill>
                  <a:srgbClr val="000000"/>
                </a:solidFill>
                <a:latin typeface="Gotham"/>
              </a:rPr>
              <a:t>   - Configure React native, Express js, Appwrite, Figma, Python , Node.js , Node.express , Twilio (API) , Render</a:t>
            </a:r>
          </a:p>
        </p:txBody>
      </p:sp>
      <p:grpSp>
        <p:nvGrpSpPr>
          <p:cNvPr name="Group 12" id="12"/>
          <p:cNvGrpSpPr/>
          <p:nvPr/>
        </p:nvGrpSpPr>
        <p:grpSpPr>
          <a:xfrm rot="0">
            <a:off x="3372756" y="6556814"/>
            <a:ext cx="5636494" cy="3501300"/>
            <a:chOff x="0" y="0"/>
            <a:chExt cx="812800" cy="504898"/>
          </a:xfrm>
        </p:grpSpPr>
        <p:sp>
          <p:nvSpPr>
            <p:cNvPr name="Freeform 13" id="13"/>
            <p:cNvSpPr/>
            <p:nvPr/>
          </p:nvSpPr>
          <p:spPr>
            <a:xfrm flipH="false" flipV="false" rot="0">
              <a:off x="0" y="0"/>
              <a:ext cx="812800" cy="504898"/>
            </a:xfrm>
            <a:custGeom>
              <a:avLst/>
              <a:gdLst/>
              <a:ahLst/>
              <a:cxnLst/>
              <a:rect r="r" b="b" t="t" l="l"/>
              <a:pathLst>
                <a:path h="504898" w="812800">
                  <a:moveTo>
                    <a:pt x="0" y="0"/>
                  </a:moveTo>
                  <a:lnTo>
                    <a:pt x="812800" y="0"/>
                  </a:lnTo>
                  <a:lnTo>
                    <a:pt x="812800" y="504898"/>
                  </a:lnTo>
                  <a:lnTo>
                    <a:pt x="0" y="504898"/>
                  </a:lnTo>
                  <a:close/>
                </a:path>
              </a:pathLst>
            </a:custGeom>
            <a:solidFill>
              <a:srgbClr val="03E8B1"/>
            </a:solidFill>
            <a:ln w="19050" cap="sq">
              <a:solidFill>
                <a:srgbClr val="000000"/>
              </a:solidFill>
              <a:prstDash val="solid"/>
              <a:miter/>
            </a:ln>
          </p:spPr>
        </p:sp>
        <p:sp>
          <p:nvSpPr>
            <p:cNvPr name="TextBox 14" id="14"/>
            <p:cNvSpPr txBox="true"/>
            <p:nvPr/>
          </p:nvSpPr>
          <p:spPr>
            <a:xfrm>
              <a:off x="0" y="-38100"/>
              <a:ext cx="812800" cy="54299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516444" y="6725286"/>
            <a:ext cx="5492805" cy="1940624"/>
          </a:xfrm>
          <a:prstGeom prst="rect">
            <a:avLst/>
          </a:prstGeom>
        </p:spPr>
        <p:txBody>
          <a:bodyPr anchor="t" rtlCol="false" tIns="0" lIns="0" bIns="0" rIns="0">
            <a:spAutoFit/>
          </a:bodyPr>
          <a:lstStyle/>
          <a:p>
            <a:pPr algn="l">
              <a:lnSpc>
                <a:spcPts val="2200"/>
              </a:lnSpc>
            </a:pPr>
            <a:r>
              <a:rPr lang="en-US" sz="1629" spc="97">
                <a:solidFill>
                  <a:srgbClr val="000000"/>
                </a:solidFill>
                <a:latin typeface="Gotham Bold"/>
              </a:rPr>
              <a:t>API Integration:</a:t>
            </a:r>
          </a:p>
          <a:p>
            <a:pPr algn="l">
              <a:lnSpc>
                <a:spcPts val="2200"/>
              </a:lnSpc>
            </a:pPr>
            <a:r>
              <a:rPr lang="en-US" sz="1629" spc="97">
                <a:solidFill>
                  <a:srgbClr val="000000"/>
                </a:solidFill>
                <a:latin typeface="Gotham Bold"/>
              </a:rPr>
              <a:t>   </a:t>
            </a:r>
            <a:r>
              <a:rPr lang="en-US" sz="1629" spc="97">
                <a:solidFill>
                  <a:srgbClr val="000000"/>
                </a:solidFill>
                <a:latin typeface="Gotham"/>
              </a:rPr>
              <a:t>- Integrate external APIs for supplementary features.</a:t>
            </a:r>
          </a:p>
          <a:p>
            <a:pPr algn="l">
              <a:lnSpc>
                <a:spcPts val="2200"/>
              </a:lnSpc>
            </a:pPr>
          </a:p>
          <a:p>
            <a:pPr algn="l">
              <a:lnSpc>
                <a:spcPts val="2200"/>
              </a:lnSpc>
            </a:pPr>
            <a:r>
              <a:rPr lang="en-US" sz="1629" spc="97">
                <a:solidFill>
                  <a:srgbClr val="000000"/>
                </a:solidFill>
                <a:latin typeface="Gotham Bold"/>
              </a:rPr>
              <a:t>User Feedback and Iteration:</a:t>
            </a:r>
          </a:p>
          <a:p>
            <a:pPr algn="l" marL="0" indent="0" lvl="0">
              <a:lnSpc>
                <a:spcPts val="2200"/>
              </a:lnSpc>
              <a:spcBef>
                <a:spcPct val="0"/>
              </a:spcBef>
            </a:pPr>
            <a:r>
              <a:rPr lang="en-US" sz="1629" spc="97">
                <a:solidFill>
                  <a:srgbClr val="000000"/>
                </a:solidFill>
                <a:latin typeface="Gotham Bold"/>
              </a:rPr>
              <a:t>   </a:t>
            </a:r>
            <a:r>
              <a:rPr lang="en-US" sz="1629" spc="97">
                <a:solidFill>
                  <a:srgbClr val="000000"/>
                </a:solidFill>
                <a:latin typeface="Gotham"/>
              </a:rPr>
              <a:t>- Gather feedback and iterate based on user input.</a:t>
            </a:r>
          </a:p>
        </p:txBody>
      </p:sp>
      <p:grpSp>
        <p:nvGrpSpPr>
          <p:cNvPr name="Group 16" id="16"/>
          <p:cNvGrpSpPr/>
          <p:nvPr/>
        </p:nvGrpSpPr>
        <p:grpSpPr>
          <a:xfrm rot="0">
            <a:off x="9163050" y="2881086"/>
            <a:ext cx="5636494" cy="3501300"/>
            <a:chOff x="0" y="0"/>
            <a:chExt cx="812800" cy="504898"/>
          </a:xfrm>
        </p:grpSpPr>
        <p:sp>
          <p:nvSpPr>
            <p:cNvPr name="Freeform 17" id="17"/>
            <p:cNvSpPr/>
            <p:nvPr/>
          </p:nvSpPr>
          <p:spPr>
            <a:xfrm flipH="false" flipV="false" rot="0">
              <a:off x="0" y="0"/>
              <a:ext cx="812800" cy="504898"/>
            </a:xfrm>
            <a:custGeom>
              <a:avLst/>
              <a:gdLst/>
              <a:ahLst/>
              <a:cxnLst/>
              <a:rect r="r" b="b" t="t" l="l"/>
              <a:pathLst>
                <a:path h="504898" w="812800">
                  <a:moveTo>
                    <a:pt x="0" y="0"/>
                  </a:moveTo>
                  <a:lnTo>
                    <a:pt x="812800" y="0"/>
                  </a:lnTo>
                  <a:lnTo>
                    <a:pt x="812800" y="504898"/>
                  </a:lnTo>
                  <a:lnTo>
                    <a:pt x="0" y="504898"/>
                  </a:lnTo>
                  <a:close/>
                </a:path>
              </a:pathLst>
            </a:custGeom>
            <a:solidFill>
              <a:srgbClr val="03E8B1"/>
            </a:solidFill>
            <a:ln w="19050" cap="sq">
              <a:solidFill>
                <a:srgbClr val="000000"/>
              </a:solidFill>
              <a:prstDash val="solid"/>
              <a:miter/>
            </a:ln>
          </p:spPr>
        </p:sp>
        <p:sp>
          <p:nvSpPr>
            <p:cNvPr name="TextBox 18" id="18"/>
            <p:cNvSpPr txBox="true"/>
            <p:nvPr/>
          </p:nvSpPr>
          <p:spPr>
            <a:xfrm>
              <a:off x="0" y="-38100"/>
              <a:ext cx="812800" cy="54299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9346109" y="3014436"/>
            <a:ext cx="5373037" cy="3312414"/>
          </a:xfrm>
          <a:prstGeom prst="rect">
            <a:avLst/>
          </a:prstGeom>
        </p:spPr>
        <p:txBody>
          <a:bodyPr anchor="t" rtlCol="false" tIns="0" lIns="0" bIns="0" rIns="0">
            <a:spAutoFit/>
          </a:bodyPr>
          <a:lstStyle/>
          <a:p>
            <a:pPr algn="l">
              <a:lnSpc>
                <a:spcPts val="2187"/>
              </a:lnSpc>
            </a:pPr>
            <a:r>
              <a:rPr lang="en-US" sz="1620" spc="97">
                <a:solidFill>
                  <a:srgbClr val="000000"/>
                </a:solidFill>
                <a:latin typeface="Gotham Bold"/>
              </a:rPr>
              <a:t>UI/UX Design:</a:t>
            </a:r>
          </a:p>
          <a:p>
            <a:pPr algn="l">
              <a:lnSpc>
                <a:spcPts val="2187"/>
              </a:lnSpc>
            </a:pPr>
            <a:r>
              <a:rPr lang="en-US" sz="1620" spc="97">
                <a:solidFill>
                  <a:srgbClr val="000000"/>
                </a:solidFill>
                <a:latin typeface="Gotham Bold"/>
              </a:rPr>
              <a:t>   </a:t>
            </a:r>
            <a:r>
              <a:rPr lang="en-US" sz="1620" spc="97">
                <a:solidFill>
                  <a:srgbClr val="000000"/>
                </a:solidFill>
                <a:latin typeface="Gotham"/>
              </a:rPr>
              <a:t>- Design intuitive interfaces and prototype key screens.</a:t>
            </a:r>
          </a:p>
          <a:p>
            <a:pPr algn="l">
              <a:lnSpc>
                <a:spcPts val="2187"/>
              </a:lnSpc>
            </a:pPr>
          </a:p>
          <a:p>
            <a:pPr algn="l">
              <a:lnSpc>
                <a:spcPts val="2187"/>
              </a:lnSpc>
            </a:pPr>
            <a:r>
              <a:rPr lang="en-US" sz="1620" spc="97">
                <a:solidFill>
                  <a:srgbClr val="000000"/>
                </a:solidFill>
                <a:latin typeface="Gotham Bold"/>
              </a:rPr>
              <a:t>Core Development:</a:t>
            </a:r>
          </a:p>
          <a:p>
            <a:pPr algn="l">
              <a:lnSpc>
                <a:spcPts val="2187"/>
              </a:lnSpc>
            </a:pPr>
            <a:r>
              <a:rPr lang="en-US" sz="1620" spc="97">
                <a:solidFill>
                  <a:srgbClr val="000000"/>
                </a:solidFill>
                <a:latin typeface="Gotham Bold"/>
              </a:rPr>
              <a:t>  </a:t>
            </a:r>
            <a:r>
              <a:rPr lang="en-US" sz="1620" spc="97">
                <a:solidFill>
                  <a:srgbClr val="000000"/>
                </a:solidFill>
                <a:latin typeface="Gotham"/>
              </a:rPr>
              <a:t> - development of safety app including features as  Empowershield, Guardian angel,Angel review etc</a:t>
            </a:r>
          </a:p>
          <a:p>
            <a:pPr algn="l">
              <a:lnSpc>
                <a:spcPts val="2187"/>
              </a:lnSpc>
            </a:pPr>
          </a:p>
          <a:p>
            <a:pPr algn="l">
              <a:lnSpc>
                <a:spcPts val="2187"/>
              </a:lnSpc>
            </a:pPr>
          </a:p>
          <a:p>
            <a:pPr algn="l">
              <a:lnSpc>
                <a:spcPts val="2187"/>
              </a:lnSpc>
            </a:pPr>
          </a:p>
          <a:p>
            <a:pPr algn="l" marL="0" indent="0" lvl="0">
              <a:lnSpc>
                <a:spcPts val="2187"/>
              </a:lnSpc>
              <a:spcBef>
                <a:spcPct val="0"/>
              </a:spcBef>
            </a:pPr>
          </a:p>
        </p:txBody>
      </p:sp>
      <p:grpSp>
        <p:nvGrpSpPr>
          <p:cNvPr name="Group 20" id="20"/>
          <p:cNvGrpSpPr/>
          <p:nvPr/>
        </p:nvGrpSpPr>
        <p:grpSpPr>
          <a:xfrm rot="0">
            <a:off x="9195331" y="6556814"/>
            <a:ext cx="5636494" cy="3501300"/>
            <a:chOff x="0" y="0"/>
            <a:chExt cx="812800" cy="504898"/>
          </a:xfrm>
        </p:grpSpPr>
        <p:sp>
          <p:nvSpPr>
            <p:cNvPr name="Freeform 21" id="21"/>
            <p:cNvSpPr/>
            <p:nvPr/>
          </p:nvSpPr>
          <p:spPr>
            <a:xfrm flipH="false" flipV="false" rot="0">
              <a:off x="0" y="0"/>
              <a:ext cx="812800" cy="504898"/>
            </a:xfrm>
            <a:custGeom>
              <a:avLst/>
              <a:gdLst/>
              <a:ahLst/>
              <a:cxnLst/>
              <a:rect r="r" b="b" t="t" l="l"/>
              <a:pathLst>
                <a:path h="504898" w="812800">
                  <a:moveTo>
                    <a:pt x="0" y="0"/>
                  </a:moveTo>
                  <a:lnTo>
                    <a:pt x="812800" y="0"/>
                  </a:lnTo>
                  <a:lnTo>
                    <a:pt x="812800" y="504898"/>
                  </a:lnTo>
                  <a:lnTo>
                    <a:pt x="0" y="504898"/>
                  </a:lnTo>
                  <a:close/>
                </a:path>
              </a:pathLst>
            </a:custGeom>
            <a:solidFill>
              <a:srgbClr val="FDDE03"/>
            </a:solidFill>
            <a:ln w="19050" cap="sq">
              <a:solidFill>
                <a:srgbClr val="000000"/>
              </a:solidFill>
              <a:prstDash val="solid"/>
              <a:miter/>
            </a:ln>
          </p:spPr>
        </p:sp>
        <p:sp>
          <p:nvSpPr>
            <p:cNvPr name="TextBox 22" id="22"/>
            <p:cNvSpPr txBox="true"/>
            <p:nvPr/>
          </p:nvSpPr>
          <p:spPr>
            <a:xfrm>
              <a:off x="0" y="-38100"/>
              <a:ext cx="812800" cy="542998"/>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9336584" y="6725286"/>
            <a:ext cx="5373037" cy="1931289"/>
          </a:xfrm>
          <a:prstGeom prst="rect">
            <a:avLst/>
          </a:prstGeom>
        </p:spPr>
        <p:txBody>
          <a:bodyPr anchor="t" rtlCol="false" tIns="0" lIns="0" bIns="0" rIns="0">
            <a:spAutoFit/>
          </a:bodyPr>
          <a:lstStyle/>
          <a:p>
            <a:pPr algn="l">
              <a:lnSpc>
                <a:spcPts val="2187"/>
              </a:lnSpc>
            </a:pPr>
            <a:r>
              <a:rPr lang="en-US" sz="1620" spc="97">
                <a:solidFill>
                  <a:srgbClr val="000000"/>
                </a:solidFill>
                <a:latin typeface="Gotham Bold"/>
              </a:rPr>
              <a:t>Deployment and Release:</a:t>
            </a:r>
          </a:p>
          <a:p>
            <a:pPr algn="l">
              <a:lnSpc>
                <a:spcPts val="2187"/>
              </a:lnSpc>
            </a:pPr>
            <a:r>
              <a:rPr lang="en-US" sz="1620" spc="97">
                <a:solidFill>
                  <a:srgbClr val="000000"/>
                </a:solidFill>
                <a:latin typeface="Gotham Bold"/>
              </a:rPr>
              <a:t>   </a:t>
            </a:r>
            <a:r>
              <a:rPr lang="en-US" sz="1620" spc="97">
                <a:solidFill>
                  <a:srgbClr val="000000"/>
                </a:solidFill>
                <a:latin typeface="Gotham"/>
              </a:rPr>
              <a:t> - Prepare and release the app following platform guidelines.</a:t>
            </a:r>
          </a:p>
          <a:p>
            <a:pPr algn="l">
              <a:lnSpc>
                <a:spcPts val="2187"/>
              </a:lnSpc>
            </a:pPr>
          </a:p>
          <a:p>
            <a:pPr algn="l">
              <a:lnSpc>
                <a:spcPts val="2187"/>
              </a:lnSpc>
            </a:pPr>
            <a:r>
              <a:rPr lang="en-US" sz="1620" spc="97">
                <a:solidFill>
                  <a:srgbClr val="000000"/>
                </a:solidFill>
                <a:latin typeface="Gotham Bold"/>
              </a:rPr>
              <a:t>Maintenance:</a:t>
            </a:r>
          </a:p>
          <a:p>
            <a:pPr algn="l" marL="0" indent="0" lvl="0">
              <a:lnSpc>
                <a:spcPts val="2187"/>
              </a:lnSpc>
              <a:spcBef>
                <a:spcPct val="0"/>
              </a:spcBef>
            </a:pPr>
            <a:r>
              <a:rPr lang="en-US" sz="1620" spc="97">
                <a:solidFill>
                  <a:srgbClr val="000000"/>
                </a:solidFill>
                <a:latin typeface="Gotham Bold"/>
              </a:rPr>
              <a:t>   </a:t>
            </a:r>
            <a:r>
              <a:rPr lang="en-US" sz="1620" spc="97">
                <a:solidFill>
                  <a:srgbClr val="000000"/>
                </a:solidFill>
                <a:latin typeface="Gotham"/>
              </a:rPr>
              <a:t> - Monitor usage and provide regular updates and support.</a:t>
            </a:r>
          </a:p>
        </p:txBody>
      </p:sp>
    </p:spTree>
  </p:cSld>
  <p:clrMapOvr>
    <a:masterClrMapping/>
  </p:clrMapOvr>
  <p:transition spd="slow">
    <p:push dir="u"/>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grpSp>
        <p:nvGrpSpPr>
          <p:cNvPr name="Group 3" id="3"/>
          <p:cNvGrpSpPr/>
          <p:nvPr/>
        </p:nvGrpSpPr>
        <p:grpSpPr>
          <a:xfrm rot="0">
            <a:off x="760085" y="910652"/>
            <a:ext cx="5187241" cy="843957"/>
            <a:chOff x="0" y="0"/>
            <a:chExt cx="6916321" cy="1125276"/>
          </a:xfrm>
        </p:grpSpPr>
        <p:sp>
          <p:nvSpPr>
            <p:cNvPr name="Freeform 4" id="4"/>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3"/>
              <a:stretch>
                <a:fillRect l="0" t="0" r="0" b="0"/>
              </a:stretch>
            </a:blipFill>
          </p:spPr>
        </p:sp>
        <p:sp>
          <p:nvSpPr>
            <p:cNvPr name="TextBox 5" id="5"/>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6" id="6"/>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grpSp>
        <p:nvGrpSpPr>
          <p:cNvPr name="Group 7" id="7"/>
          <p:cNvGrpSpPr/>
          <p:nvPr/>
        </p:nvGrpSpPr>
        <p:grpSpPr>
          <a:xfrm rot="0">
            <a:off x="3253075" y="2884915"/>
            <a:ext cx="11781851" cy="6754041"/>
            <a:chOff x="0" y="0"/>
            <a:chExt cx="3103039" cy="1778842"/>
          </a:xfrm>
        </p:grpSpPr>
        <p:sp>
          <p:nvSpPr>
            <p:cNvPr name="Freeform 8" id="8"/>
            <p:cNvSpPr/>
            <p:nvPr/>
          </p:nvSpPr>
          <p:spPr>
            <a:xfrm flipH="false" flipV="false" rot="0">
              <a:off x="0" y="0"/>
              <a:ext cx="3103039" cy="1778842"/>
            </a:xfrm>
            <a:custGeom>
              <a:avLst/>
              <a:gdLst/>
              <a:ahLst/>
              <a:cxnLst/>
              <a:rect r="r" b="b" t="t" l="l"/>
              <a:pathLst>
                <a:path h="1778842" w="3103039">
                  <a:moveTo>
                    <a:pt x="0" y="0"/>
                  </a:moveTo>
                  <a:lnTo>
                    <a:pt x="3103039" y="0"/>
                  </a:lnTo>
                  <a:lnTo>
                    <a:pt x="3103039" y="1778842"/>
                  </a:lnTo>
                  <a:lnTo>
                    <a:pt x="0" y="1778842"/>
                  </a:lnTo>
                  <a:close/>
                </a:path>
              </a:pathLst>
            </a:custGeom>
            <a:solidFill>
              <a:srgbClr val="FDDE03"/>
            </a:solidFill>
            <a:ln w="38100" cap="sq">
              <a:solidFill>
                <a:srgbClr val="000000"/>
              </a:solidFill>
              <a:prstDash val="solid"/>
              <a:miter/>
            </a:ln>
          </p:spPr>
        </p:sp>
        <p:sp>
          <p:nvSpPr>
            <p:cNvPr name="TextBox 9" id="9"/>
            <p:cNvSpPr txBox="true"/>
            <p:nvPr/>
          </p:nvSpPr>
          <p:spPr>
            <a:xfrm>
              <a:off x="0" y="-38100"/>
              <a:ext cx="3103039" cy="1816942"/>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5333814" y="3129108"/>
            <a:ext cx="7620372" cy="6129192"/>
          </a:xfrm>
          <a:custGeom>
            <a:avLst/>
            <a:gdLst/>
            <a:ahLst/>
            <a:cxnLst/>
            <a:rect r="r" b="b" t="t" l="l"/>
            <a:pathLst>
              <a:path h="6129192" w="7620372">
                <a:moveTo>
                  <a:pt x="0" y="0"/>
                </a:moveTo>
                <a:lnTo>
                  <a:pt x="7620372" y="0"/>
                </a:lnTo>
                <a:lnTo>
                  <a:pt x="7620372" y="6129192"/>
                </a:lnTo>
                <a:lnTo>
                  <a:pt x="0" y="6129192"/>
                </a:lnTo>
                <a:lnTo>
                  <a:pt x="0" y="0"/>
                </a:lnTo>
                <a:close/>
              </a:path>
            </a:pathLst>
          </a:custGeom>
          <a:blipFill>
            <a:blip r:embed="rId4"/>
            <a:stretch>
              <a:fillRect l="0" t="0" r="-5773" b="0"/>
            </a:stretch>
          </a:blipFill>
        </p:spPr>
      </p:sp>
      <p:sp>
        <p:nvSpPr>
          <p:cNvPr name="TextBox 11" id="11"/>
          <p:cNvSpPr txBox="true"/>
          <p:nvPr/>
        </p:nvSpPr>
        <p:spPr>
          <a:xfrm rot="0">
            <a:off x="5624969" y="1585382"/>
            <a:ext cx="7038063" cy="1299533"/>
          </a:xfrm>
          <a:prstGeom prst="rect">
            <a:avLst/>
          </a:prstGeom>
        </p:spPr>
        <p:txBody>
          <a:bodyPr anchor="t" rtlCol="false" tIns="0" lIns="0" bIns="0" rIns="0">
            <a:spAutoFit/>
          </a:bodyPr>
          <a:lstStyle/>
          <a:p>
            <a:pPr algn="l">
              <a:lnSpc>
                <a:spcPts val="8684"/>
              </a:lnSpc>
            </a:pPr>
            <a:r>
              <a:rPr lang="en-US" sz="8514">
                <a:solidFill>
                  <a:srgbClr val="000000"/>
                </a:solidFill>
                <a:latin typeface="ITC Avant Garde Gothic Bold"/>
              </a:rPr>
              <a:t>FLOWCHART</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34457" t="-11695" r="-143633" b="-8548"/>
            </a:stretch>
          </a:blipFill>
        </p:spPr>
      </p:sp>
      <p:sp>
        <p:nvSpPr>
          <p:cNvPr name="Freeform 3" id="3"/>
          <p:cNvSpPr/>
          <p:nvPr/>
        </p:nvSpPr>
        <p:spPr>
          <a:xfrm flipH="false" flipV="false" rot="0">
            <a:off x="1028700" y="1028700"/>
            <a:ext cx="399943" cy="419788"/>
          </a:xfrm>
          <a:custGeom>
            <a:avLst/>
            <a:gdLst/>
            <a:ahLst/>
            <a:cxnLst/>
            <a:rect r="r" b="b" t="t" l="l"/>
            <a:pathLst>
              <a:path h="419788" w="399943">
                <a:moveTo>
                  <a:pt x="0" y="0"/>
                </a:moveTo>
                <a:lnTo>
                  <a:pt x="399943" y="0"/>
                </a:lnTo>
                <a:lnTo>
                  <a:pt x="399943" y="419788"/>
                </a:lnTo>
                <a:lnTo>
                  <a:pt x="0" y="4197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760085" y="910652"/>
            <a:ext cx="5187241" cy="843957"/>
            <a:chOff x="0" y="0"/>
            <a:chExt cx="6916321" cy="1125276"/>
          </a:xfrm>
        </p:grpSpPr>
        <p:sp>
          <p:nvSpPr>
            <p:cNvPr name="Freeform 5" id="5"/>
            <p:cNvSpPr/>
            <p:nvPr/>
          </p:nvSpPr>
          <p:spPr>
            <a:xfrm flipH="false" flipV="false" rot="0">
              <a:off x="0" y="0"/>
              <a:ext cx="1125276" cy="1125276"/>
            </a:xfrm>
            <a:custGeom>
              <a:avLst/>
              <a:gdLst/>
              <a:ahLst/>
              <a:cxnLst/>
              <a:rect r="r" b="b" t="t" l="l"/>
              <a:pathLst>
                <a:path h="1125276" w="1125276">
                  <a:moveTo>
                    <a:pt x="0" y="0"/>
                  </a:moveTo>
                  <a:lnTo>
                    <a:pt x="1125276" y="0"/>
                  </a:lnTo>
                  <a:lnTo>
                    <a:pt x="1125276" y="1125276"/>
                  </a:lnTo>
                  <a:lnTo>
                    <a:pt x="0" y="1125276"/>
                  </a:lnTo>
                  <a:lnTo>
                    <a:pt x="0" y="0"/>
                  </a:lnTo>
                  <a:close/>
                </a:path>
              </a:pathLst>
            </a:custGeom>
            <a:blipFill>
              <a:blip r:embed="rId5"/>
              <a:stretch>
                <a:fillRect l="0" t="0" r="0" b="0"/>
              </a:stretch>
            </a:blipFill>
          </p:spPr>
        </p:sp>
        <p:sp>
          <p:nvSpPr>
            <p:cNvPr name="TextBox 6" id="6"/>
            <p:cNvSpPr txBox="true"/>
            <p:nvPr/>
          </p:nvSpPr>
          <p:spPr>
            <a:xfrm rot="0">
              <a:off x="1249595" y="232582"/>
              <a:ext cx="279049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Bold"/>
                </a:rPr>
                <a:t>GUARDIAN</a:t>
              </a:r>
            </a:p>
          </p:txBody>
        </p:sp>
        <p:sp>
          <p:nvSpPr>
            <p:cNvPr name="TextBox 7" id="7"/>
            <p:cNvSpPr txBox="true"/>
            <p:nvPr/>
          </p:nvSpPr>
          <p:spPr>
            <a:xfrm rot="0">
              <a:off x="4040088" y="232582"/>
              <a:ext cx="2876233" cy="602962"/>
            </a:xfrm>
            <a:prstGeom prst="rect">
              <a:avLst/>
            </a:prstGeom>
          </p:spPr>
          <p:txBody>
            <a:bodyPr anchor="t" rtlCol="false" tIns="0" lIns="0" bIns="0" rIns="0">
              <a:spAutoFit/>
            </a:bodyPr>
            <a:lstStyle/>
            <a:p>
              <a:pPr algn="l" marL="0" indent="0" lvl="0">
                <a:lnSpc>
                  <a:spcPts val="3783"/>
                </a:lnSpc>
                <a:spcBef>
                  <a:spcPct val="0"/>
                </a:spcBef>
              </a:pPr>
              <a:r>
                <a:rPr lang="en-US" sz="2702">
                  <a:solidFill>
                    <a:srgbClr val="040505"/>
                  </a:solidFill>
                  <a:latin typeface="Gotham"/>
                </a:rPr>
                <a:t>ANGEL</a:t>
              </a:r>
            </a:p>
          </p:txBody>
        </p:sp>
      </p:grpSp>
      <p:sp>
        <p:nvSpPr>
          <p:cNvPr name="AutoShape 8" id="8"/>
          <p:cNvSpPr/>
          <p:nvPr/>
        </p:nvSpPr>
        <p:spPr>
          <a:xfrm>
            <a:off x="-368366" y="6307640"/>
            <a:ext cx="20682083" cy="0"/>
          </a:xfrm>
          <a:prstGeom prst="line">
            <a:avLst/>
          </a:prstGeom>
          <a:ln cap="flat" w="28575">
            <a:solidFill>
              <a:srgbClr val="2B2A2A"/>
            </a:solidFill>
            <a:prstDash val="solid"/>
            <a:headEnd type="none" len="sm" w="sm"/>
            <a:tailEnd type="none" len="sm" w="sm"/>
          </a:ln>
        </p:spPr>
      </p:sp>
      <p:grpSp>
        <p:nvGrpSpPr>
          <p:cNvPr name="Group 9" id="9"/>
          <p:cNvGrpSpPr/>
          <p:nvPr/>
        </p:nvGrpSpPr>
        <p:grpSpPr>
          <a:xfrm rot="0">
            <a:off x="7516237" y="6032890"/>
            <a:ext cx="517587" cy="502056"/>
            <a:chOff x="0" y="0"/>
            <a:chExt cx="837943" cy="812800"/>
          </a:xfrm>
        </p:grpSpPr>
        <p:sp>
          <p:nvSpPr>
            <p:cNvPr name="Freeform 10" id="10"/>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a:ln cap="sq">
              <a:noFill/>
              <a:prstDash val="solid"/>
              <a:miter/>
            </a:ln>
          </p:spPr>
        </p:sp>
        <p:sp>
          <p:nvSpPr>
            <p:cNvPr name="TextBox 11" id="11"/>
            <p:cNvSpPr txBox="true"/>
            <p:nvPr/>
          </p:nvSpPr>
          <p:spPr>
            <a:xfrm>
              <a:off x="196393" y="209550"/>
              <a:ext cx="445157" cy="41275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4657830" y="6042324"/>
            <a:ext cx="517587" cy="502056"/>
            <a:chOff x="0" y="0"/>
            <a:chExt cx="837943" cy="812800"/>
          </a:xfrm>
        </p:grpSpPr>
        <p:sp>
          <p:nvSpPr>
            <p:cNvPr name="Freeform 13" id="13"/>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p:spPr>
        </p:sp>
        <p:sp>
          <p:nvSpPr>
            <p:cNvPr name="TextBox 14" id="14"/>
            <p:cNvSpPr txBox="true"/>
            <p:nvPr/>
          </p:nvSpPr>
          <p:spPr>
            <a:xfrm>
              <a:off x="196393" y="209550"/>
              <a:ext cx="445157" cy="412750"/>
            </a:xfrm>
            <a:prstGeom prst="rect">
              <a:avLst/>
            </a:prstGeom>
          </p:spPr>
          <p:txBody>
            <a:bodyPr anchor="ctr" rtlCol="false" tIns="50800" lIns="50800" bIns="50800" rIns="50800"/>
            <a:lstStyle/>
            <a:p>
              <a:pPr algn="ctr">
                <a:lnSpc>
                  <a:spcPts val="2266"/>
                </a:lnSpc>
              </a:pPr>
            </a:p>
          </p:txBody>
        </p:sp>
      </p:grpSp>
      <p:grpSp>
        <p:nvGrpSpPr>
          <p:cNvPr name="Group 15" id="15"/>
          <p:cNvGrpSpPr/>
          <p:nvPr/>
        </p:nvGrpSpPr>
        <p:grpSpPr>
          <a:xfrm rot="0">
            <a:off x="1806618" y="6042324"/>
            <a:ext cx="517587" cy="502056"/>
            <a:chOff x="0" y="0"/>
            <a:chExt cx="837943" cy="812800"/>
          </a:xfrm>
        </p:grpSpPr>
        <p:sp>
          <p:nvSpPr>
            <p:cNvPr name="Freeform 16" id="16"/>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p:spPr>
        </p:sp>
        <p:sp>
          <p:nvSpPr>
            <p:cNvPr name="TextBox 17" id="17"/>
            <p:cNvSpPr txBox="true"/>
            <p:nvPr/>
          </p:nvSpPr>
          <p:spPr>
            <a:xfrm>
              <a:off x="196393" y="209550"/>
              <a:ext cx="445157" cy="412750"/>
            </a:xfrm>
            <a:prstGeom prst="rect">
              <a:avLst/>
            </a:prstGeom>
          </p:spPr>
          <p:txBody>
            <a:bodyPr anchor="ctr" rtlCol="false" tIns="50800" lIns="50800" bIns="50800" rIns="50800"/>
            <a:lstStyle/>
            <a:p>
              <a:pPr algn="ctr">
                <a:lnSpc>
                  <a:spcPts val="2266"/>
                </a:lnSpc>
              </a:pPr>
            </a:p>
          </p:txBody>
        </p:sp>
      </p:grpSp>
      <p:grpSp>
        <p:nvGrpSpPr>
          <p:cNvPr name="Group 18" id="18"/>
          <p:cNvGrpSpPr/>
          <p:nvPr/>
        </p:nvGrpSpPr>
        <p:grpSpPr>
          <a:xfrm rot="0">
            <a:off x="10370898" y="6042324"/>
            <a:ext cx="517587" cy="502056"/>
            <a:chOff x="0" y="0"/>
            <a:chExt cx="837943" cy="812800"/>
          </a:xfrm>
        </p:grpSpPr>
        <p:sp>
          <p:nvSpPr>
            <p:cNvPr name="Freeform 19" id="19"/>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a:ln cap="sq">
              <a:noFill/>
              <a:prstDash val="solid"/>
              <a:miter/>
            </a:ln>
          </p:spPr>
        </p:sp>
        <p:sp>
          <p:nvSpPr>
            <p:cNvPr name="TextBox 20" id="20"/>
            <p:cNvSpPr txBox="true"/>
            <p:nvPr/>
          </p:nvSpPr>
          <p:spPr>
            <a:xfrm>
              <a:off x="196393" y="209550"/>
              <a:ext cx="445157" cy="41275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21" id="21"/>
          <p:cNvGrpSpPr/>
          <p:nvPr/>
        </p:nvGrpSpPr>
        <p:grpSpPr>
          <a:xfrm rot="0">
            <a:off x="13225559" y="6032890"/>
            <a:ext cx="517587" cy="502056"/>
            <a:chOff x="0" y="0"/>
            <a:chExt cx="837943" cy="812800"/>
          </a:xfrm>
        </p:grpSpPr>
        <p:sp>
          <p:nvSpPr>
            <p:cNvPr name="Freeform 22" id="22"/>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a:ln cap="sq">
              <a:noFill/>
              <a:prstDash val="solid"/>
              <a:miter/>
            </a:ln>
          </p:spPr>
        </p:sp>
        <p:sp>
          <p:nvSpPr>
            <p:cNvPr name="TextBox 23" id="23"/>
            <p:cNvSpPr txBox="true"/>
            <p:nvPr/>
          </p:nvSpPr>
          <p:spPr>
            <a:xfrm>
              <a:off x="196393" y="209550"/>
              <a:ext cx="445157" cy="41275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24" id="24"/>
          <p:cNvGrpSpPr/>
          <p:nvPr/>
        </p:nvGrpSpPr>
        <p:grpSpPr>
          <a:xfrm rot="0">
            <a:off x="16076771" y="6091268"/>
            <a:ext cx="517587" cy="502056"/>
            <a:chOff x="0" y="0"/>
            <a:chExt cx="837943" cy="812800"/>
          </a:xfrm>
        </p:grpSpPr>
        <p:sp>
          <p:nvSpPr>
            <p:cNvPr name="Freeform 25" id="25"/>
            <p:cNvSpPr/>
            <p:nvPr/>
          </p:nvSpPr>
          <p:spPr>
            <a:xfrm flipH="false" flipV="false" rot="0">
              <a:off x="0" y="0"/>
              <a:ext cx="837943" cy="812800"/>
            </a:xfrm>
            <a:custGeom>
              <a:avLst/>
              <a:gdLst/>
              <a:ahLst/>
              <a:cxnLst/>
              <a:rect r="r" b="b" t="t" l="l"/>
              <a:pathLst>
                <a:path h="812800" w="837943">
                  <a:moveTo>
                    <a:pt x="418971" y="0"/>
                  </a:moveTo>
                  <a:lnTo>
                    <a:pt x="552287" y="277085"/>
                  </a:lnTo>
                  <a:lnTo>
                    <a:pt x="837943" y="406400"/>
                  </a:lnTo>
                  <a:lnTo>
                    <a:pt x="552287" y="535715"/>
                  </a:lnTo>
                  <a:lnTo>
                    <a:pt x="418971" y="812800"/>
                  </a:lnTo>
                  <a:lnTo>
                    <a:pt x="285656" y="535715"/>
                  </a:lnTo>
                  <a:lnTo>
                    <a:pt x="0" y="406400"/>
                  </a:lnTo>
                  <a:lnTo>
                    <a:pt x="285656" y="277085"/>
                  </a:lnTo>
                  <a:lnTo>
                    <a:pt x="418971" y="0"/>
                  </a:lnTo>
                  <a:close/>
                </a:path>
              </a:pathLst>
            </a:custGeom>
            <a:solidFill>
              <a:srgbClr val="2B2A2A"/>
            </a:solidFill>
            <a:ln cap="sq">
              <a:noFill/>
              <a:prstDash val="solid"/>
              <a:miter/>
            </a:ln>
          </p:spPr>
        </p:sp>
        <p:sp>
          <p:nvSpPr>
            <p:cNvPr name="TextBox 26" id="26"/>
            <p:cNvSpPr txBox="true"/>
            <p:nvPr/>
          </p:nvSpPr>
          <p:spPr>
            <a:xfrm>
              <a:off x="196393" y="209550"/>
              <a:ext cx="445157" cy="412750"/>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27" id="27"/>
          <p:cNvSpPr/>
          <p:nvPr/>
        </p:nvSpPr>
        <p:spPr>
          <a:xfrm flipH="false" flipV="false" rot="0">
            <a:off x="4080620" y="7048212"/>
            <a:ext cx="1623189" cy="1574485"/>
          </a:xfrm>
          <a:custGeom>
            <a:avLst/>
            <a:gdLst/>
            <a:ahLst/>
            <a:cxnLst/>
            <a:rect r="r" b="b" t="t" l="l"/>
            <a:pathLst>
              <a:path h="1574485" w="1623189">
                <a:moveTo>
                  <a:pt x="0" y="0"/>
                </a:moveTo>
                <a:lnTo>
                  <a:pt x="1623189" y="0"/>
                </a:lnTo>
                <a:lnTo>
                  <a:pt x="1623189" y="1574485"/>
                </a:lnTo>
                <a:lnTo>
                  <a:pt x="0" y="1574485"/>
                </a:lnTo>
                <a:lnTo>
                  <a:pt x="0" y="0"/>
                </a:lnTo>
                <a:close/>
              </a:path>
            </a:pathLst>
          </a:custGeom>
          <a:blipFill>
            <a:blip r:embed="rId6"/>
            <a:stretch>
              <a:fillRect l="0" t="-1546" r="0" b="-1546"/>
            </a:stretch>
          </a:blipFill>
        </p:spPr>
      </p:sp>
      <p:sp>
        <p:nvSpPr>
          <p:cNvPr name="Freeform 28" id="28"/>
          <p:cNvSpPr/>
          <p:nvPr/>
        </p:nvSpPr>
        <p:spPr>
          <a:xfrm flipH="false" flipV="false" rot="0">
            <a:off x="7057637" y="4030393"/>
            <a:ext cx="1434787" cy="1391736"/>
          </a:xfrm>
          <a:custGeom>
            <a:avLst/>
            <a:gdLst/>
            <a:ahLst/>
            <a:cxnLst/>
            <a:rect r="r" b="b" t="t" l="l"/>
            <a:pathLst>
              <a:path h="1391736" w="1434787">
                <a:moveTo>
                  <a:pt x="0" y="0"/>
                </a:moveTo>
                <a:lnTo>
                  <a:pt x="1434787" y="0"/>
                </a:lnTo>
                <a:lnTo>
                  <a:pt x="1434787" y="1391736"/>
                </a:lnTo>
                <a:lnTo>
                  <a:pt x="0" y="1391736"/>
                </a:lnTo>
                <a:lnTo>
                  <a:pt x="0" y="0"/>
                </a:lnTo>
                <a:close/>
              </a:path>
            </a:pathLst>
          </a:custGeom>
          <a:blipFill>
            <a:blip r:embed="rId7"/>
            <a:stretch>
              <a:fillRect l="0" t="-1546" r="0" b="-1546"/>
            </a:stretch>
          </a:blipFill>
        </p:spPr>
      </p:sp>
      <p:sp>
        <p:nvSpPr>
          <p:cNvPr name="Freeform 29" id="29"/>
          <p:cNvSpPr/>
          <p:nvPr/>
        </p:nvSpPr>
        <p:spPr>
          <a:xfrm flipH="false" flipV="false" rot="0">
            <a:off x="12727640" y="4030393"/>
            <a:ext cx="1513425" cy="1513425"/>
          </a:xfrm>
          <a:custGeom>
            <a:avLst/>
            <a:gdLst/>
            <a:ahLst/>
            <a:cxnLst/>
            <a:rect r="r" b="b" t="t" l="l"/>
            <a:pathLst>
              <a:path h="1513425" w="1513425">
                <a:moveTo>
                  <a:pt x="0" y="0"/>
                </a:moveTo>
                <a:lnTo>
                  <a:pt x="1513425" y="0"/>
                </a:lnTo>
                <a:lnTo>
                  <a:pt x="1513425" y="1513425"/>
                </a:lnTo>
                <a:lnTo>
                  <a:pt x="0" y="1513425"/>
                </a:lnTo>
                <a:lnTo>
                  <a:pt x="0" y="0"/>
                </a:lnTo>
                <a:close/>
              </a:path>
            </a:pathLst>
          </a:custGeom>
          <a:blipFill>
            <a:blip r:embed="rId8"/>
            <a:stretch>
              <a:fillRect l="0" t="0" r="0" b="0"/>
            </a:stretch>
          </a:blipFill>
        </p:spPr>
      </p:sp>
      <p:sp>
        <p:nvSpPr>
          <p:cNvPr name="Freeform 30" id="30"/>
          <p:cNvSpPr/>
          <p:nvPr/>
        </p:nvSpPr>
        <p:spPr>
          <a:xfrm flipH="false" flipV="false" rot="0">
            <a:off x="9737183" y="7029162"/>
            <a:ext cx="1785017" cy="1785017"/>
          </a:xfrm>
          <a:custGeom>
            <a:avLst/>
            <a:gdLst/>
            <a:ahLst/>
            <a:cxnLst/>
            <a:rect r="r" b="b" t="t" l="l"/>
            <a:pathLst>
              <a:path h="1785017" w="1785017">
                <a:moveTo>
                  <a:pt x="0" y="0"/>
                </a:moveTo>
                <a:lnTo>
                  <a:pt x="1785017" y="0"/>
                </a:lnTo>
                <a:lnTo>
                  <a:pt x="1785017" y="1785017"/>
                </a:lnTo>
                <a:lnTo>
                  <a:pt x="0" y="1785017"/>
                </a:lnTo>
                <a:lnTo>
                  <a:pt x="0" y="0"/>
                </a:lnTo>
                <a:close/>
              </a:path>
            </a:pathLst>
          </a:custGeom>
          <a:blipFill>
            <a:blip r:embed="rId9"/>
            <a:stretch>
              <a:fillRect l="0" t="0" r="0" b="0"/>
            </a:stretch>
          </a:blipFill>
        </p:spPr>
      </p:sp>
      <p:sp>
        <p:nvSpPr>
          <p:cNvPr name="Freeform 31" id="31"/>
          <p:cNvSpPr/>
          <p:nvPr/>
        </p:nvSpPr>
        <p:spPr>
          <a:xfrm flipH="false" flipV="false" rot="0">
            <a:off x="15204651" y="6695016"/>
            <a:ext cx="2280875" cy="2280875"/>
          </a:xfrm>
          <a:custGeom>
            <a:avLst/>
            <a:gdLst/>
            <a:ahLst/>
            <a:cxnLst/>
            <a:rect r="r" b="b" t="t" l="l"/>
            <a:pathLst>
              <a:path h="2280875" w="2280875">
                <a:moveTo>
                  <a:pt x="0" y="0"/>
                </a:moveTo>
                <a:lnTo>
                  <a:pt x="2280876" y="0"/>
                </a:lnTo>
                <a:lnTo>
                  <a:pt x="2280876" y="2280876"/>
                </a:lnTo>
                <a:lnTo>
                  <a:pt x="0" y="2280876"/>
                </a:lnTo>
                <a:lnTo>
                  <a:pt x="0" y="0"/>
                </a:lnTo>
                <a:close/>
              </a:path>
            </a:pathLst>
          </a:custGeom>
          <a:blipFill>
            <a:blip r:embed="rId10"/>
            <a:stretch>
              <a:fillRect l="0" t="0" r="0" b="0"/>
            </a:stretch>
          </a:blipFill>
        </p:spPr>
      </p:sp>
      <p:sp>
        <p:nvSpPr>
          <p:cNvPr name="Freeform 32" id="32"/>
          <p:cNvSpPr/>
          <p:nvPr/>
        </p:nvSpPr>
        <p:spPr>
          <a:xfrm flipH="false" flipV="false" rot="0">
            <a:off x="1260682" y="3812670"/>
            <a:ext cx="1609459" cy="1609459"/>
          </a:xfrm>
          <a:custGeom>
            <a:avLst/>
            <a:gdLst/>
            <a:ahLst/>
            <a:cxnLst/>
            <a:rect r="r" b="b" t="t" l="l"/>
            <a:pathLst>
              <a:path h="1609459" w="1609459">
                <a:moveTo>
                  <a:pt x="0" y="0"/>
                </a:moveTo>
                <a:lnTo>
                  <a:pt x="1609459" y="0"/>
                </a:lnTo>
                <a:lnTo>
                  <a:pt x="1609459" y="1609459"/>
                </a:lnTo>
                <a:lnTo>
                  <a:pt x="0" y="1609459"/>
                </a:lnTo>
                <a:lnTo>
                  <a:pt x="0" y="0"/>
                </a:lnTo>
                <a:close/>
              </a:path>
            </a:pathLst>
          </a:custGeom>
          <a:blipFill>
            <a:blip r:embed="rId11"/>
            <a:stretch>
              <a:fillRect l="0" t="0" r="0" b="0"/>
            </a:stretch>
          </a:blipFill>
        </p:spPr>
      </p:sp>
      <p:sp>
        <p:nvSpPr>
          <p:cNvPr name="TextBox 33" id="33"/>
          <p:cNvSpPr txBox="true"/>
          <p:nvPr/>
        </p:nvSpPr>
        <p:spPr>
          <a:xfrm rot="0">
            <a:off x="1058484" y="2368909"/>
            <a:ext cx="16436568" cy="1299533"/>
          </a:xfrm>
          <a:prstGeom prst="rect">
            <a:avLst/>
          </a:prstGeom>
        </p:spPr>
        <p:txBody>
          <a:bodyPr anchor="t" rtlCol="false" tIns="0" lIns="0" bIns="0" rIns="0">
            <a:spAutoFit/>
          </a:bodyPr>
          <a:lstStyle/>
          <a:p>
            <a:pPr algn="ctr">
              <a:lnSpc>
                <a:spcPts val="8684"/>
              </a:lnSpc>
            </a:pPr>
            <a:r>
              <a:rPr lang="en-US" sz="8514">
                <a:solidFill>
                  <a:srgbClr val="10002B"/>
                </a:solidFill>
                <a:latin typeface="ITC Avant Garde Gothic Bold"/>
              </a:rPr>
              <a:t>TECHSTACK</a:t>
            </a:r>
          </a:p>
        </p:txBody>
      </p:sp>
      <p:sp>
        <p:nvSpPr>
          <p:cNvPr name="TextBox 34" id="34"/>
          <p:cNvSpPr txBox="true"/>
          <p:nvPr/>
        </p:nvSpPr>
        <p:spPr>
          <a:xfrm rot="0">
            <a:off x="4196112" y="6640949"/>
            <a:ext cx="1498172" cy="418348"/>
          </a:xfrm>
          <a:prstGeom prst="rect">
            <a:avLst/>
          </a:prstGeom>
        </p:spPr>
        <p:txBody>
          <a:bodyPr anchor="t" rtlCol="false" tIns="0" lIns="0" bIns="0" rIns="0">
            <a:spAutoFit/>
          </a:bodyPr>
          <a:lstStyle/>
          <a:p>
            <a:pPr algn="l">
              <a:lnSpc>
                <a:spcPts val="3185"/>
              </a:lnSpc>
            </a:pPr>
            <a:r>
              <a:rPr lang="en-US" sz="3093">
                <a:solidFill>
                  <a:srgbClr val="2B2A2A"/>
                </a:solidFill>
                <a:latin typeface="Gotham Bold"/>
              </a:rPr>
              <a:t>Python</a:t>
            </a:r>
          </a:p>
        </p:txBody>
      </p:sp>
      <p:sp>
        <p:nvSpPr>
          <p:cNvPr name="TextBox 35" id="35"/>
          <p:cNvSpPr txBox="true"/>
          <p:nvPr/>
        </p:nvSpPr>
        <p:spPr>
          <a:xfrm rot="0">
            <a:off x="6870233" y="5534293"/>
            <a:ext cx="1962817" cy="462207"/>
          </a:xfrm>
          <a:prstGeom prst="rect">
            <a:avLst/>
          </a:prstGeom>
        </p:spPr>
        <p:txBody>
          <a:bodyPr anchor="t" rtlCol="false" tIns="0" lIns="0" bIns="0" rIns="0">
            <a:spAutoFit/>
          </a:bodyPr>
          <a:lstStyle/>
          <a:p>
            <a:pPr algn="l">
              <a:lnSpc>
                <a:spcPts val="3419"/>
              </a:lnSpc>
            </a:pPr>
            <a:r>
              <a:rPr lang="en-US" sz="3320">
                <a:solidFill>
                  <a:srgbClr val="2B2A2A"/>
                </a:solidFill>
                <a:latin typeface="Gotham Bold"/>
              </a:rPr>
              <a:t>Firebase</a:t>
            </a:r>
          </a:p>
        </p:txBody>
      </p:sp>
      <p:sp>
        <p:nvSpPr>
          <p:cNvPr name="TextBox 36" id="36"/>
          <p:cNvSpPr txBox="true"/>
          <p:nvPr/>
        </p:nvSpPr>
        <p:spPr>
          <a:xfrm rot="0">
            <a:off x="1142438" y="5581918"/>
            <a:ext cx="1962817" cy="462207"/>
          </a:xfrm>
          <a:prstGeom prst="rect">
            <a:avLst/>
          </a:prstGeom>
        </p:spPr>
        <p:txBody>
          <a:bodyPr anchor="t" rtlCol="false" tIns="0" lIns="0" bIns="0" rIns="0">
            <a:spAutoFit/>
          </a:bodyPr>
          <a:lstStyle/>
          <a:p>
            <a:pPr algn="l">
              <a:lnSpc>
                <a:spcPts val="3419"/>
              </a:lnSpc>
            </a:pPr>
            <a:r>
              <a:rPr lang="en-US" sz="3320">
                <a:solidFill>
                  <a:srgbClr val="2B2A2A"/>
                </a:solidFill>
                <a:latin typeface="Gotham Bold"/>
              </a:rPr>
              <a:t>Node JS</a:t>
            </a:r>
          </a:p>
        </p:txBody>
      </p:sp>
      <p:sp>
        <p:nvSpPr>
          <p:cNvPr name="TextBox 37" id="37"/>
          <p:cNvSpPr txBox="true"/>
          <p:nvPr/>
        </p:nvSpPr>
        <p:spPr>
          <a:xfrm rot="0">
            <a:off x="9718133" y="6668138"/>
            <a:ext cx="1823117" cy="402559"/>
          </a:xfrm>
          <a:prstGeom prst="rect">
            <a:avLst/>
          </a:prstGeom>
        </p:spPr>
        <p:txBody>
          <a:bodyPr anchor="t" rtlCol="false" tIns="0" lIns="0" bIns="0" rIns="0">
            <a:spAutoFit/>
          </a:bodyPr>
          <a:lstStyle/>
          <a:p>
            <a:pPr algn="l">
              <a:lnSpc>
                <a:spcPts val="3089"/>
              </a:lnSpc>
            </a:pPr>
            <a:r>
              <a:rPr lang="en-US" sz="2999">
                <a:solidFill>
                  <a:srgbClr val="2B2A2A"/>
                </a:solidFill>
                <a:latin typeface="Gotham Bold"/>
              </a:rPr>
              <a:t>Appwrite</a:t>
            </a:r>
          </a:p>
        </p:txBody>
      </p:sp>
      <p:sp>
        <p:nvSpPr>
          <p:cNvPr name="TextBox 38" id="38"/>
          <p:cNvSpPr txBox="true"/>
          <p:nvPr/>
        </p:nvSpPr>
        <p:spPr>
          <a:xfrm rot="0">
            <a:off x="12351611" y="5643458"/>
            <a:ext cx="2370339" cy="395799"/>
          </a:xfrm>
          <a:prstGeom prst="rect">
            <a:avLst/>
          </a:prstGeom>
        </p:spPr>
        <p:txBody>
          <a:bodyPr anchor="t" rtlCol="false" tIns="0" lIns="0" bIns="0" rIns="0">
            <a:spAutoFit/>
          </a:bodyPr>
          <a:lstStyle/>
          <a:p>
            <a:pPr algn="l">
              <a:lnSpc>
                <a:spcPts val="2978"/>
              </a:lnSpc>
            </a:pPr>
            <a:r>
              <a:rPr lang="en-US" sz="2891">
                <a:solidFill>
                  <a:srgbClr val="2B2A2A"/>
                </a:solidFill>
                <a:latin typeface="Gotham Bold"/>
              </a:rPr>
              <a:t>React native</a:t>
            </a:r>
          </a:p>
        </p:txBody>
      </p:sp>
      <p:sp>
        <p:nvSpPr>
          <p:cNvPr name="TextBox 39" id="39"/>
          <p:cNvSpPr txBox="true"/>
          <p:nvPr/>
        </p:nvSpPr>
        <p:spPr>
          <a:xfrm rot="0">
            <a:off x="15764390" y="6674897"/>
            <a:ext cx="1237597" cy="395799"/>
          </a:xfrm>
          <a:prstGeom prst="rect">
            <a:avLst/>
          </a:prstGeom>
        </p:spPr>
        <p:txBody>
          <a:bodyPr anchor="t" rtlCol="false" tIns="0" lIns="0" bIns="0" rIns="0">
            <a:spAutoFit/>
          </a:bodyPr>
          <a:lstStyle/>
          <a:p>
            <a:pPr algn="l">
              <a:lnSpc>
                <a:spcPts val="2978"/>
              </a:lnSpc>
            </a:pPr>
            <a:r>
              <a:rPr lang="en-US" sz="2891">
                <a:solidFill>
                  <a:srgbClr val="2B2A2A"/>
                </a:solidFill>
                <a:latin typeface="Gotham Bold"/>
              </a:rPr>
              <a:t>Twilio</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DAGE0RKv3OU</dc:identifier>
  <dcterms:modified xsi:type="dcterms:W3CDTF">2011-08-01T06:04:30Z</dcterms:modified>
  <cp:revision>1</cp:revision>
  <dc:title>Guardian angel</dc:title>
</cp:coreProperties>
</file>