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Heebo" pitchFamily="2" charset="-79"/>
      <p:regular r:id="rId14"/>
      <p:bold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E9BdS+LB8kJ98bS8EFjhsqn3J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b011a1f37_0_593"/>
          <p:cNvSpPr/>
          <p:nvPr/>
        </p:nvSpPr>
        <p:spPr>
          <a:xfrm>
            <a:off x="-125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3b011a1f37_0_593"/>
          <p:cNvSpPr txBox="1">
            <a:spLocks noGrp="1"/>
          </p:cNvSpPr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g33b011a1f37_0_593"/>
          <p:cNvSpPr txBox="1">
            <a:spLocks noGrp="1"/>
          </p:cNvSpPr>
          <p:nvPr>
            <p:ph type="subTitle" idx="1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33b011a1f37_0_59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011a1f37_0_6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3b011a1f37_0_598"/>
          <p:cNvSpPr/>
          <p:nvPr/>
        </p:nvSpPr>
        <p:spPr>
          <a:xfrm>
            <a:off x="0" y="64132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3b011a1f37_0_598"/>
          <p:cNvSpPr/>
          <p:nvPr/>
        </p:nvSpPr>
        <p:spPr>
          <a:xfrm>
            <a:off x="0" y="0"/>
            <a:ext cx="9144250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3b011a1f37_0_598"/>
          <p:cNvSpPr txBox="1">
            <a:spLocks noGrp="1"/>
          </p:cNvSpPr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g33b011a1f37_0_5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3b011a1f37_0_603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33b011a1f37_0_603"/>
          <p:cNvSpPr/>
          <p:nvPr/>
        </p:nvSpPr>
        <p:spPr>
          <a:xfrm>
            <a:off x="0" y="58833"/>
            <a:ext cx="4313625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3b011a1f37_0_603"/>
          <p:cNvSpPr/>
          <p:nvPr/>
        </p:nvSpPr>
        <p:spPr>
          <a:xfrm>
            <a:off x="-125" y="0"/>
            <a:ext cx="4316900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3b011a1f37_0_603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33b011a1f37_0_603"/>
          <p:cNvSpPr txBox="1">
            <a:spLocks noGrp="1"/>
          </p:cNvSpPr>
          <p:nvPr>
            <p:ph type="body" idx="1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33b011a1f37_0_60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3b011a1f37_0_610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33b011a1f37_0_610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33b011a1f37_0_610"/>
          <p:cNvSpPr txBox="1">
            <a:spLocks noGrp="1"/>
          </p:cNvSpPr>
          <p:nvPr>
            <p:ph type="body" idx="1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33b011a1f37_0_610"/>
          <p:cNvSpPr txBox="1">
            <a:spLocks noGrp="1"/>
          </p:cNvSpPr>
          <p:nvPr>
            <p:ph type="body" idx="2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33b011a1f37_0_6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b011a1f37_0_620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3b011a1f37_0_620"/>
          <p:cNvSpPr txBox="1">
            <a:spLocks noGrp="1"/>
          </p:cNvSpPr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3b011a1f37_0_620"/>
          <p:cNvSpPr txBox="1">
            <a:spLocks noGrp="1"/>
          </p:cNvSpPr>
          <p:nvPr>
            <p:ph type="body" idx="1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33b011a1f37_0_6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b011a1f37_0_625"/>
          <p:cNvSpPr txBox="1">
            <a:spLocks noGrp="1"/>
          </p:cNvSpPr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g33b011a1f37_0_6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b011a1f37_0_628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33b011a1f37_0_628"/>
          <p:cNvSpPr txBox="1">
            <a:spLocks noGrp="1"/>
          </p:cNvSpPr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33b011a1f37_0_628"/>
          <p:cNvSpPr txBox="1">
            <a:spLocks noGrp="1"/>
          </p:cNvSpPr>
          <p:nvPr>
            <p:ph type="subTitle" idx="1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3b011a1f37_0_628"/>
          <p:cNvSpPr txBox="1">
            <a:spLocks noGrp="1"/>
          </p:cNvSpPr>
          <p:nvPr>
            <p:ph type="body" idx="2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33b011a1f37_0_6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011a1f37_0_634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3b011a1f37_0_634"/>
          <p:cNvSpPr txBox="1">
            <a:spLocks noGrp="1"/>
          </p:cNvSpPr>
          <p:nvPr>
            <p:ph type="body" idx="1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33b011a1f37_0_6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3b011a1f37_0_638"/>
          <p:cNvSpPr txBox="1">
            <a:spLocks noGrp="1"/>
          </p:cNvSpPr>
          <p:nvPr>
            <p:ph type="title" hasCustomPrompt="1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3b011a1f37_0_638"/>
          <p:cNvSpPr txBox="1">
            <a:spLocks noGrp="1"/>
          </p:cNvSpPr>
          <p:nvPr>
            <p:ph type="body" idx="1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33b011a1f37_0_6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b011a1f37_0_58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33b011a1f37_0_58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33b011a1f37_0_5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ctrTitle"/>
          </p:nvPr>
        </p:nvSpPr>
        <p:spPr>
          <a:xfrm>
            <a:off x="3048000" y="304800"/>
            <a:ext cx="38862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SHRI MAHAVIR VIDYAMANDIR TRUST</a:t>
            </a:r>
            <a:endParaRPr sz="1800" b="1"/>
          </a:p>
        </p:txBody>
      </p:sp>
      <p:sp>
        <p:nvSpPr>
          <p:cNvPr id="65" name="Google Shape;65;p1"/>
          <p:cNvSpPr txBox="1"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</a:rPr>
              <a:t>Bachelor of Computer Application (S.Y.B.C.A.)</a:t>
            </a:r>
            <a:br>
              <a:rPr lang="en-US" sz="2400" b="0" dirty="0">
                <a:solidFill>
                  <a:schemeClr val="dk1"/>
                </a:solidFill>
              </a:rPr>
            </a:br>
            <a:r>
              <a:rPr lang="en-US" sz="2400" b="1" dirty="0">
                <a:solidFill>
                  <a:schemeClr val="dk1"/>
                </a:solidFill>
              </a:rPr>
              <a:t>Semester - IV</a:t>
            </a:r>
            <a:endParaRPr sz="2400" b="0" dirty="0">
              <a:solidFill>
                <a:schemeClr val="dk1"/>
              </a:solidFill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133600" y="838200"/>
            <a:ext cx="6324600" cy="457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VIMAL TORMAL PODDAR BCA COLLEGE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" descr="C:\Users\Hp\Downloads\Untitled_design-removebg-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38100"/>
            <a:ext cx="1600200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 txBox="1"/>
          <p:nvPr/>
        </p:nvSpPr>
        <p:spPr>
          <a:xfrm>
            <a:off x="1181100" y="3124200"/>
            <a:ext cx="6781800" cy="18288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Seminar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On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u="sng" dirty="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SAP Server</a:t>
            </a:r>
            <a:endParaRPr sz="3200" b="0" i="0" u="sng" strike="noStrike" cap="none" dirty="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951850" y="5327009"/>
            <a:ext cx="3240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2339 : </a:t>
            </a:r>
            <a:r>
              <a:rPr lang="en-US" sz="24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Urvisha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Chauhan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4876-02D7-966F-1DFB-4C976F90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90" y="2691046"/>
            <a:ext cx="8520600" cy="1710000"/>
          </a:xfrm>
        </p:spPr>
        <p:txBody>
          <a:bodyPr/>
          <a:lstStyle/>
          <a:p>
            <a:pPr algn="ctr"/>
            <a:r>
              <a:rPr lang="en-US" dirty="0"/>
              <a:t>THANK 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32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4185-6163-DC98-6790-04EBFFC0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BFE3-71A1-4525-41DA-A0F68A5D3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2007600"/>
            <a:ext cx="5283757" cy="41016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Resource Planning (ERP) Software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finance, HR, sales, and supply chain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400,000+ companies globally</a:t>
            </a:r>
          </a:p>
          <a:p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5C90-10A1-BC95-4E57-25364C4F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Learn SAP?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E4CD-E84C-0405-CF0C-5DFE019DA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High Demand: SAP professionals are needed in various industries</a:t>
            </a:r>
          </a:p>
          <a:p>
            <a:endParaRPr lang="en-US" sz="1600" dirty="0"/>
          </a:p>
          <a:p>
            <a:r>
              <a:rPr lang="en-US" sz="1600" dirty="0"/>
              <a:t>Industry Standard: Widely used across sectors</a:t>
            </a:r>
          </a:p>
          <a:p>
            <a:endParaRPr lang="en-US" sz="1600" dirty="0"/>
          </a:p>
          <a:p>
            <a:r>
              <a:rPr lang="en-US" sz="1600" dirty="0"/>
              <a:t>Career Growth: Opportunities as SAP Consultant, Analyst, Developer</a:t>
            </a:r>
          </a:p>
          <a:p>
            <a:endParaRPr lang="en-IN" sz="1600" dirty="0"/>
          </a:p>
        </p:txBody>
      </p:sp>
      <p:pic>
        <p:nvPicPr>
          <p:cNvPr id="5" name="Google Shape;80;p14" descr="preencoded.png">
            <a:extLst>
              <a:ext uri="{FF2B5EF4-FFF2-40B4-BE49-F238E27FC236}">
                <a16:creationId xmlns:a16="http://schemas.microsoft.com/office/drawing/2014/main" id="{66A85FDC-1D12-E281-0055-BBAF16C475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50201" y="2007600"/>
            <a:ext cx="3531765" cy="410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2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F53B-2437-3741-60C3-695BCB15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cap="none" dirty="0">
                <a:solidFill>
                  <a:srgbClr val="F2F0F4"/>
                </a:solidFill>
                <a:latin typeface="Montserrat"/>
                <a:ea typeface="Montserrat"/>
                <a:cs typeface="Montserrat"/>
                <a:sym typeface="Montserrat"/>
              </a:rPr>
              <a:t>SAP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0EAD8-ED7F-5E6C-2A3A-9B45EDAA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8708" y="1832632"/>
            <a:ext cx="5014624" cy="410160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b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Presentation Layer</a:t>
            </a: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endParaRPr lang="en-US" sz="1600" dirty="0">
              <a:solidFill>
                <a:schemeClr val="accent3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</a:p>
          <a:p>
            <a:pPr marL="146050" indent="0">
              <a:buNone/>
            </a:pP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Application Layer</a:t>
            </a: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endParaRPr lang="en-US" sz="1600" dirty="0">
              <a:solidFill>
                <a:schemeClr val="accent3">
                  <a:lumMod val="10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46050" indent="0">
              <a:buNone/>
            </a:pP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Montserrat"/>
                <a:sym typeface="Montserrat"/>
              </a:rPr>
              <a:t>		</a:t>
            </a:r>
          </a:p>
          <a:p>
            <a:pPr marL="146050" indent="0">
              <a:buNone/>
            </a:pP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  <a:latin typeface="Montserrat"/>
              <a:sym typeface="Montserrat"/>
            </a:endParaRPr>
          </a:p>
          <a:p>
            <a:pPr marL="146050" indent="0">
              <a:buNone/>
            </a:pP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Montserrat"/>
                <a:sym typeface="Montserrat"/>
              </a:rPr>
              <a:t>		</a:t>
            </a:r>
            <a:r>
              <a:rPr lang="en-US" sz="160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Database Layer</a:t>
            </a: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146050" indent="0">
              <a:buNone/>
            </a:pPr>
            <a:endParaRPr lang="en-US" sz="160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endParaRPr lang="en-IN" sz="16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5" name="Google Shape;115;p16" descr="preencoded.png">
            <a:extLst>
              <a:ext uri="{FF2B5EF4-FFF2-40B4-BE49-F238E27FC236}">
                <a16:creationId xmlns:a16="http://schemas.microsoft.com/office/drawing/2014/main" id="{A47A32F9-8E9C-EA95-CC34-DD1EE53385E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37392" y="1974881"/>
            <a:ext cx="1740994" cy="1281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0;p16" descr="preencoded.png">
            <a:extLst>
              <a:ext uri="{FF2B5EF4-FFF2-40B4-BE49-F238E27FC236}">
                <a16:creationId xmlns:a16="http://schemas.microsoft.com/office/drawing/2014/main" id="{BE3A2C64-DBA1-788A-F1B6-BFF7662E52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534" y="3320334"/>
            <a:ext cx="3538473" cy="124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5;p16" descr="preencoded.png">
            <a:extLst>
              <a:ext uri="{FF2B5EF4-FFF2-40B4-BE49-F238E27FC236}">
                <a16:creationId xmlns:a16="http://schemas.microsoft.com/office/drawing/2014/main" id="{C7297534-70F6-B646-EACA-1E449E1A10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404" y="4627283"/>
            <a:ext cx="5314447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6;p16" descr="preencoded.png">
            <a:extLst>
              <a:ext uri="{FF2B5EF4-FFF2-40B4-BE49-F238E27FC236}">
                <a16:creationId xmlns:a16="http://schemas.microsoft.com/office/drawing/2014/main" id="{D35B01BA-6A22-085F-6723-D60F468FFA5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0987" y="2667663"/>
            <a:ext cx="318968" cy="39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1;p16" descr="preencoded.png">
            <a:extLst>
              <a:ext uri="{FF2B5EF4-FFF2-40B4-BE49-F238E27FC236}">
                <a16:creationId xmlns:a16="http://schemas.microsoft.com/office/drawing/2014/main" id="{8C029BAD-909D-AA80-7186-35D8111829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0143" y="3775302"/>
            <a:ext cx="318968" cy="398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6;p16" descr="preencoded.png">
            <a:extLst>
              <a:ext uri="{FF2B5EF4-FFF2-40B4-BE49-F238E27FC236}">
                <a16:creationId xmlns:a16="http://schemas.microsoft.com/office/drawing/2014/main" id="{17FDFB58-EF7C-B445-A16B-BA1368408BA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60987" y="5215610"/>
            <a:ext cx="318968" cy="398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258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4619-5A27-5BB0-69B7-D13F0C17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SAP ERP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EE552-B963-0721-D910-FFFE22A6B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7600"/>
            <a:ext cx="5837430" cy="410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ERP manages finance, HR, sales, and production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SAP ERP automates tasks and integrates data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Provides real-time insights for decision-making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04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7C63-674F-B5E7-4667-5B831D5C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15B0-C440-C0A1-FE29-5A042D88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SAP Modules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CCB94-64DE-BD8F-7983-447C2AF9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7600"/>
            <a:ext cx="2926450" cy="4101600"/>
          </a:xfrm>
        </p:spPr>
        <p:txBody>
          <a:bodyPr>
            <a:normAutofit/>
          </a:bodyPr>
          <a:lstStyle/>
          <a:p>
            <a:r>
              <a:rPr lang="en-US" sz="22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Financial &amp; Controlling</a:t>
            </a:r>
            <a:br>
              <a:rPr lang="en-US" sz="22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lang="en-US" sz="22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146050" indent="0">
              <a:buNone/>
            </a:pPr>
            <a:r>
              <a:rPr lang="en-US" sz="1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SAP FI (Financial Accounting) – Manages transactions and financial reports.</a:t>
            </a:r>
            <a:endParaRPr lang="en-US" sz="16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146050" indent="0">
              <a:buNone/>
            </a:pPr>
            <a:r>
              <a:rPr lang="en-US" sz="17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SAP CO (Controlling) – Cost management and internal reporting.</a:t>
            </a:r>
            <a:endParaRPr lang="en-US" sz="17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endParaRPr lang="en-IN" sz="2200" dirty="0">
              <a:solidFill>
                <a:schemeClr val="accent3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F70575E-52B2-D571-6B97-0747AB6E5A64}"/>
              </a:ext>
            </a:extLst>
          </p:cNvPr>
          <p:cNvSpPr txBox="1">
            <a:spLocks/>
          </p:cNvSpPr>
          <p:nvPr/>
        </p:nvSpPr>
        <p:spPr>
          <a:xfrm>
            <a:off x="5812087" y="2007600"/>
            <a:ext cx="292645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r>
              <a:rPr lang="en-US" sz="22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Human Resources &amp; Technical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endParaRPr lang="en-US" sz="2200" dirty="0">
              <a:solidFill>
                <a:schemeClr val="accent3">
                  <a:lumMod val="10000"/>
                </a:schemeClr>
              </a:solidFill>
              <a:latin typeface="Montserrat"/>
              <a:sym typeface="Montserrat"/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r>
              <a:rPr lang="en-US" sz="1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SAP HCM (Human Capital Management) – HR management and payroll.</a:t>
            </a:r>
            <a:endParaRPr lang="en-US" sz="16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endParaRPr lang="en-US" sz="1700" b="0" i="0" u="none" strike="noStrike" cap="none" dirty="0">
              <a:solidFill>
                <a:srgbClr val="DCD7E5"/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r>
              <a:rPr lang="en-US" sz="1600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</a:t>
            </a:r>
            <a:r>
              <a:rPr lang="en-US" sz="1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SAP ABAP (Programming) – Custom development and automation.</a:t>
            </a:r>
            <a:endParaRPr lang="en-US" sz="16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endParaRPr lang="en-US" sz="22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60D2E4-1DC6-F8EF-4872-BA1135AADF60}"/>
              </a:ext>
            </a:extLst>
          </p:cNvPr>
          <p:cNvSpPr txBox="1">
            <a:spLocks/>
          </p:cNvSpPr>
          <p:nvPr/>
        </p:nvSpPr>
        <p:spPr>
          <a:xfrm>
            <a:off x="2979402" y="2007600"/>
            <a:ext cx="2926450" cy="4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r>
              <a:rPr lang="en-US" sz="22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Supply Chain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endParaRPr lang="en-US" sz="2200" dirty="0">
              <a:solidFill>
                <a:schemeClr val="accent3">
                  <a:lumMod val="10000"/>
                </a:schemeClr>
              </a:solidFill>
              <a:latin typeface="Montserrat"/>
              <a:sym typeface="Montserrat"/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endParaRPr lang="en-US" sz="1600" b="0" i="0" u="none" strike="noStrike" cap="none" dirty="0">
              <a:solidFill>
                <a:schemeClr val="accent3">
                  <a:lumMod val="10000"/>
                </a:schemeClr>
              </a:solidFill>
              <a:latin typeface="Heebo"/>
              <a:ea typeface="Heebo"/>
              <a:cs typeface="Heebo"/>
              <a:sym typeface="Heebo"/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r>
              <a:rPr lang="en-US" sz="16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SAP MM (Material Management) – Inventory and procurement management.</a:t>
            </a: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endParaRPr lang="en-US" sz="16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0" indent="0">
              <a:lnSpc>
                <a:spcPct val="125000"/>
              </a:lnSpc>
              <a:buClr>
                <a:srgbClr val="F2F0F4"/>
              </a:buClr>
              <a:buSzPts val="2200"/>
              <a:buNone/>
            </a:pPr>
            <a:r>
              <a:rPr lang="en-US" sz="1700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- </a:t>
            </a:r>
            <a:r>
              <a:rPr lang="en-US" sz="1700" b="0" i="0" u="none" strike="noStrike" cap="none" dirty="0">
                <a:solidFill>
                  <a:schemeClr val="accent3">
                    <a:lumMod val="10000"/>
                  </a:schemeClr>
                </a:solidFill>
                <a:latin typeface="Heebo"/>
                <a:ea typeface="Heebo"/>
                <a:cs typeface="Heebo"/>
                <a:sym typeface="Heebo"/>
              </a:rPr>
              <a:t>SAP SD (Sales &amp; Distribution) – Sales processing, pricing, and invoicing.</a:t>
            </a:r>
            <a:endParaRPr lang="en-US" sz="17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0F4"/>
              </a:buClr>
              <a:buSzPts val="2200"/>
              <a:buFont typeface="Montserrat"/>
              <a:buNone/>
            </a:pPr>
            <a:endParaRPr lang="en-US" sz="2200" b="0" i="0" u="none" strike="noStrike" cap="none" dirty="0">
              <a:solidFill>
                <a:schemeClr val="accent3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0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B8748-81D0-151E-03A5-FC1EF488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Benefits of SAP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C9697-EE01-F56C-B3C3-DEBF85EB8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Saves Time: Automates tasks</a:t>
            </a: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Increases Efficiency: Reduces errors and manual work</a:t>
            </a: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Provides Real-Time Insights: Supports better decision-making</a:t>
            </a: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Ensures Security: Protects business data</a:t>
            </a:r>
          </a:p>
          <a:p>
            <a:endParaRPr lang="en-IN" sz="2200" dirty="0">
              <a:solidFill>
                <a:schemeClr val="accent3">
                  <a:lumMod val="10000"/>
                </a:schemeClr>
              </a:solidFill>
            </a:endParaRPr>
          </a:p>
        </p:txBody>
      </p:sp>
      <p:pic>
        <p:nvPicPr>
          <p:cNvPr id="1030" name="Picture 6" descr="Best SAP Server Hosting - SAP Hosting Services | Cloudware">
            <a:extLst>
              <a:ext uri="{FF2B5EF4-FFF2-40B4-BE49-F238E27FC236}">
                <a16:creationId xmlns:a16="http://schemas.microsoft.com/office/drawing/2014/main" id="{E65388C0-EF5D-F5FE-6BAA-08DC4026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02" y="2401640"/>
            <a:ext cx="3707560" cy="370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9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B8C0-F7E7-893D-6B86-1E483AF5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with SAP?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FBF7-F23C-8298-BE27-E6E4FF6D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7600"/>
            <a:ext cx="5174700" cy="4101600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Enroll in SAP Courses (Udemy, Coursera, SAP Learning Hub)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Practice using SAP trial versions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Join SAP communities and forums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Obtain SAP Certification</a:t>
            </a:r>
          </a:p>
          <a:p>
            <a:endParaRPr lang="en-IN" sz="2200" dirty="0">
              <a:solidFill>
                <a:schemeClr val="accent3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7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83D-E4F3-C830-B0AA-CF6EB0D3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Career Opportunities in SAP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2DE97-53DC-CD9F-1B4D-4C231006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SAP S/4HANA: Faster and more advanced ERP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Cloud-Based SAP: Increasing cloud adoption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AI &amp; Automation: Smarter business processes</a:t>
            </a:r>
          </a:p>
          <a:p>
            <a:endParaRPr lang="en-US" sz="2200" dirty="0">
              <a:solidFill>
                <a:schemeClr val="accent3">
                  <a:lumMod val="10000"/>
                </a:schemeClr>
              </a:solidFill>
            </a:endParaRPr>
          </a:p>
          <a:p>
            <a:r>
              <a:rPr lang="en-US" sz="2200" dirty="0">
                <a:solidFill>
                  <a:schemeClr val="accent3">
                    <a:lumMod val="10000"/>
                  </a:schemeClr>
                </a:solidFill>
              </a:rPr>
              <a:t>IoT Integration: Connecting smart devices</a:t>
            </a:r>
          </a:p>
          <a:p>
            <a:endParaRPr lang="en-IN" sz="2200" dirty="0">
              <a:solidFill>
                <a:schemeClr val="accent3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292270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87</TotalTime>
  <Words>337</Words>
  <Application>Microsoft Office PowerPoint</Application>
  <PresentationFormat>On-screen Show (4:3)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Merriweather</vt:lpstr>
      <vt:lpstr>Heebo</vt:lpstr>
      <vt:lpstr>Algerian</vt:lpstr>
      <vt:lpstr>Roboto</vt:lpstr>
      <vt:lpstr>Montserrat</vt:lpstr>
      <vt:lpstr>Arial</vt:lpstr>
      <vt:lpstr>Times New Roman</vt:lpstr>
      <vt:lpstr>Paradigm</vt:lpstr>
      <vt:lpstr>SHRI MAHAVIR VIDYAMANDIR TRUST</vt:lpstr>
      <vt:lpstr>What is SAP?</vt:lpstr>
      <vt:lpstr>Why Learn SAP?</vt:lpstr>
      <vt:lpstr>SAP Architecture</vt:lpstr>
      <vt:lpstr>Understanding SAP ERP</vt:lpstr>
      <vt:lpstr>Core SAP Modules Overview</vt:lpstr>
      <vt:lpstr>Key Benefits of SAP</vt:lpstr>
      <vt:lpstr>How to Get Started with SAP?</vt:lpstr>
      <vt:lpstr>Career Opportunities in SAP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CHAUHAN URVISHA</cp:lastModifiedBy>
  <cp:revision>4</cp:revision>
  <dcterms:created xsi:type="dcterms:W3CDTF">2025-03-22T02:35:31Z</dcterms:created>
  <dcterms:modified xsi:type="dcterms:W3CDTF">2025-03-26T04:23:28Z</dcterms:modified>
</cp:coreProperties>
</file>