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59" r:id="rId6"/>
    <p:sldId id="260" r:id="rId7"/>
    <p:sldId id="263" r:id="rId8"/>
    <p:sldId id="261" r:id="rId9"/>
    <p:sldId id="262" r:id="rId10"/>
    <p:sldId id="266" r:id="rId11"/>
    <p:sldId id="273" r:id="rId12"/>
    <p:sldId id="274" r:id="rId13"/>
    <p:sldId id="276" r:id="rId14"/>
    <p:sldId id="275"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4" d="100"/>
          <a:sy n="84"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343387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C9130A-D57C-47DE-928A-37E729FBCAC2}" type="datetimeFigureOut">
              <a:rPr lang="en-IN" smtClean="0"/>
              <a:t>07-02-2019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131791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63747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4558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1862419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609088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1948146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370279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278862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322946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141502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9130A-D57C-47DE-928A-37E729FBCAC2}" type="datetimeFigureOut">
              <a:rPr lang="en-IN" smtClean="0"/>
              <a:t>07-02-2019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144487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9130A-D57C-47DE-928A-37E729FBCAC2}" type="datetimeFigureOut">
              <a:rPr lang="en-IN" smtClean="0"/>
              <a:t>07-02-2019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344574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55926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80289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FC9130A-D57C-47DE-928A-37E729FBCAC2}" type="datetimeFigureOut">
              <a:rPr lang="en-IN" smtClean="0"/>
              <a:t>07-02-2019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158056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C9130A-D57C-47DE-928A-37E729FBCAC2}" type="datetimeFigureOut">
              <a:rPr lang="en-IN" smtClean="0"/>
              <a:t>07-02-2019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40530-34B9-4583-B5D7-1143A315955A}" type="slidenum">
              <a:rPr lang="en-IN" smtClean="0"/>
              <a:t>‹#›</a:t>
            </a:fld>
            <a:endParaRPr lang="en-IN"/>
          </a:p>
        </p:txBody>
      </p:sp>
    </p:spTree>
    <p:extLst>
      <p:ext uri="{BB962C8B-B14F-4D97-AF65-F5344CB8AC3E}">
        <p14:creationId xmlns:p14="http://schemas.microsoft.com/office/powerpoint/2010/main" val="334401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C9130A-D57C-47DE-928A-37E729FBCAC2}" type="datetimeFigureOut">
              <a:rPr lang="en-IN" smtClean="0"/>
              <a:t>07-02-2019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A40530-34B9-4583-B5D7-1143A315955A}" type="slidenum">
              <a:rPr lang="en-IN" smtClean="0"/>
              <a:t>‹#›</a:t>
            </a:fld>
            <a:endParaRPr lang="en-IN"/>
          </a:p>
        </p:txBody>
      </p:sp>
    </p:spTree>
    <p:extLst>
      <p:ext uri="{BB962C8B-B14F-4D97-AF65-F5344CB8AC3E}">
        <p14:creationId xmlns:p14="http://schemas.microsoft.com/office/powerpoint/2010/main" val="248670326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9A85C9-87A9-4383-A40F-F7AF2F128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329269"/>
          </a:xfrm>
          <a:prstGeom prst="rect">
            <a:avLst/>
          </a:prstGeom>
          <a:noFill/>
          <a:effectLst>
            <a:outerShdw blurRad="50800" dist="50800" dir="5400000" algn="ctr" rotWithShape="0">
              <a:srgbClr val="000000"/>
            </a:outerShdw>
            <a:reflection endPos="65000" dist="50800" dir="5400000" sy="-100000" algn="bl" rotWithShape="0"/>
          </a:effectLst>
        </p:spPr>
      </p:pic>
      <p:sp>
        <p:nvSpPr>
          <p:cNvPr id="2" name="Title 1">
            <a:extLst>
              <a:ext uri="{FF2B5EF4-FFF2-40B4-BE49-F238E27FC236}">
                <a16:creationId xmlns:a16="http://schemas.microsoft.com/office/drawing/2014/main" id="{40902F3E-1F36-4DBD-A6FD-D3C83BBD540B}"/>
              </a:ext>
            </a:extLst>
          </p:cNvPr>
          <p:cNvSpPr>
            <a:spLocks noGrp="1"/>
          </p:cNvSpPr>
          <p:nvPr>
            <p:ph type="ctrTitle"/>
          </p:nvPr>
        </p:nvSpPr>
        <p:spPr>
          <a:xfrm>
            <a:off x="1232452" y="1630017"/>
            <a:ext cx="9144000" cy="2387600"/>
          </a:xfrm>
        </p:spPr>
        <p:txBody>
          <a:bodyPr/>
          <a:lstStyle/>
          <a:p>
            <a:pPr algn="ctr"/>
            <a:r>
              <a:rPr lang="en-IN" sz="4800" dirty="0"/>
              <a:t>MOVIE RECOMMENDATION SYSTEM</a:t>
            </a:r>
          </a:p>
        </p:txBody>
      </p:sp>
      <p:sp>
        <p:nvSpPr>
          <p:cNvPr id="3" name="Subtitle 2">
            <a:extLst>
              <a:ext uri="{FF2B5EF4-FFF2-40B4-BE49-F238E27FC236}">
                <a16:creationId xmlns:a16="http://schemas.microsoft.com/office/drawing/2014/main" id="{8D0EBF4C-876D-45BA-BE7A-398C652324BA}"/>
              </a:ext>
            </a:extLst>
          </p:cNvPr>
          <p:cNvSpPr>
            <a:spLocks noGrp="1"/>
          </p:cNvSpPr>
          <p:nvPr>
            <p:ph type="subTitle" idx="1"/>
          </p:nvPr>
        </p:nvSpPr>
        <p:spPr>
          <a:xfrm>
            <a:off x="106017" y="5202238"/>
            <a:ext cx="2994992" cy="1655762"/>
          </a:xfrm>
        </p:spPr>
        <p:txBody>
          <a:bodyPr>
            <a:normAutofit/>
          </a:bodyPr>
          <a:lstStyle/>
          <a:p>
            <a:pPr algn="l"/>
            <a:r>
              <a:rPr lang="en-IN" dirty="0"/>
              <a:t>PRESENTED BY:</a:t>
            </a:r>
          </a:p>
          <a:p>
            <a:pPr algn="l"/>
            <a:r>
              <a:rPr lang="en-IN" dirty="0"/>
              <a:t>MANAVI AGRAWAL</a:t>
            </a:r>
          </a:p>
          <a:p>
            <a:pPr algn="l"/>
            <a:r>
              <a:rPr lang="en-IN" dirty="0" err="1"/>
              <a:t>URVi</a:t>
            </a:r>
            <a:r>
              <a:rPr lang="en-IN" dirty="0"/>
              <a:t> PAREKH</a:t>
            </a:r>
          </a:p>
        </p:txBody>
      </p:sp>
    </p:spTree>
    <p:extLst>
      <p:ext uri="{BB962C8B-B14F-4D97-AF65-F5344CB8AC3E}">
        <p14:creationId xmlns:p14="http://schemas.microsoft.com/office/powerpoint/2010/main" val="869120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Data Collection</a:t>
            </a:r>
          </a:p>
          <a:p>
            <a:pPr lvl="1">
              <a:buFont typeface="Wingdings" panose="05000000000000000000" pitchFamily="2" charset="2"/>
              <a:buChar char="§"/>
            </a:pPr>
            <a:r>
              <a:rPr lang="en-IN" sz="2000" dirty="0"/>
              <a:t>Source : IMDB WEB LINKS</a:t>
            </a:r>
          </a:p>
          <a:p>
            <a:pPr lvl="1">
              <a:buFont typeface="Wingdings" panose="05000000000000000000" pitchFamily="2" charset="2"/>
              <a:buChar char="§"/>
            </a:pPr>
            <a:endParaRPr lang="en-IN" sz="2000" dirty="0"/>
          </a:p>
          <a:p>
            <a:pPr lvl="1">
              <a:buFont typeface="Wingdings" panose="05000000000000000000" pitchFamily="2" charset="2"/>
              <a:buChar char="§"/>
            </a:pPr>
            <a:r>
              <a:rPr lang="en-IN" sz="2000" dirty="0"/>
              <a:t>Method : Web Scraping</a:t>
            </a:r>
          </a:p>
          <a:p>
            <a:pPr lvl="1">
              <a:buFont typeface="Wingdings" panose="05000000000000000000" pitchFamily="2" charset="2"/>
              <a:buChar char="§"/>
            </a:pPr>
            <a:endParaRPr lang="en-IN" sz="2000" dirty="0"/>
          </a:p>
          <a:p>
            <a:pPr lvl="1">
              <a:buFont typeface="Wingdings" panose="05000000000000000000" pitchFamily="2" charset="2"/>
              <a:buChar char="§"/>
            </a:pPr>
            <a:r>
              <a:rPr lang="en-IN" sz="2000" dirty="0"/>
              <a:t>Data Size : Around 2000 rows</a:t>
            </a:r>
          </a:p>
          <a:p>
            <a:pPr lvl="1">
              <a:buFont typeface="Wingdings" panose="05000000000000000000" pitchFamily="2" charset="2"/>
              <a:buChar char="§"/>
            </a:pPr>
            <a:endParaRPr lang="en-IN" sz="2000" dirty="0"/>
          </a:p>
          <a:p>
            <a:pPr lvl="1">
              <a:buFont typeface="Wingdings" panose="05000000000000000000" pitchFamily="2" charset="2"/>
              <a:buChar char="§"/>
            </a:pPr>
            <a:r>
              <a:rPr lang="en-IN" sz="2000" dirty="0"/>
              <a:t>Features : Title , Year , Genre , Director , Actor , Ratings , Votes</a:t>
            </a:r>
          </a:p>
          <a:p>
            <a:pPr lvl="1">
              <a:buFont typeface="Wingdings" panose="05000000000000000000" pitchFamily="2" charset="2"/>
              <a:buChar char="§"/>
            </a:pPr>
            <a:endParaRPr lang="en-IN" sz="2000" dirty="0"/>
          </a:p>
          <a:p>
            <a:pPr lvl="1">
              <a:buFont typeface="Wingdings" panose="05000000000000000000" pitchFamily="2" charset="2"/>
              <a:buChar char="§"/>
            </a:pPr>
            <a:r>
              <a:rPr lang="en-IN" sz="2000" dirty="0"/>
              <a:t>Data Stored : SQLite Database</a:t>
            </a:r>
          </a:p>
          <a:p>
            <a:pPr lvl="1">
              <a:buFont typeface="Wingdings" panose="05000000000000000000" pitchFamily="2" charset="2"/>
              <a:buChar char="§"/>
            </a:pPr>
            <a:endParaRPr lang="en-IN" sz="2000" dirty="0"/>
          </a:p>
          <a:p>
            <a:pPr lvl="1">
              <a:buFont typeface="Wingdings" panose="05000000000000000000" pitchFamily="2" charset="2"/>
              <a:buChar char="§"/>
            </a:pPr>
            <a:r>
              <a:rPr lang="en-IN" sz="2000" dirty="0"/>
              <a:t>Characteristics : The data collected consists of variation of movies like Bollywood , Hollywood , Chinese , TV Shows etc  </a:t>
            </a:r>
          </a:p>
          <a:p>
            <a:pPr lvl="1">
              <a:buFont typeface="Wingdings" panose="05000000000000000000" pitchFamily="2" charset="2"/>
              <a:buChar char="q"/>
            </a:pPr>
            <a:endParaRPr lang="en-IN" sz="2000" dirty="0"/>
          </a:p>
        </p:txBody>
      </p:sp>
    </p:spTree>
    <p:extLst>
      <p:ext uri="{BB962C8B-B14F-4D97-AF65-F5344CB8AC3E}">
        <p14:creationId xmlns:p14="http://schemas.microsoft.com/office/powerpoint/2010/main" val="140339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Exploratory Data Analysis</a:t>
            </a:r>
          </a:p>
          <a:p>
            <a:pPr>
              <a:buFont typeface="Wingdings" panose="05000000000000000000" pitchFamily="2" charset="2"/>
              <a:buChar char="q"/>
            </a:pPr>
            <a:endParaRPr lang="en-IN" sz="2800" b="1" dirty="0"/>
          </a:p>
          <a:p>
            <a:pPr>
              <a:buFont typeface="Wingdings" panose="05000000000000000000" pitchFamily="2" charset="2"/>
              <a:buChar char="q"/>
            </a:pPr>
            <a:endParaRPr lang="en-IN" sz="2800" b="1" dirty="0"/>
          </a:p>
          <a:p>
            <a:pPr lvl="1">
              <a:buFont typeface="Wingdings" panose="05000000000000000000" pitchFamily="2" charset="2"/>
              <a:buChar char="q"/>
            </a:pPr>
            <a:endParaRPr lang="en-IN" sz="2000" dirty="0"/>
          </a:p>
        </p:txBody>
      </p:sp>
      <p:pic>
        <p:nvPicPr>
          <p:cNvPr id="5" name="Picture 4">
            <a:extLst>
              <a:ext uri="{FF2B5EF4-FFF2-40B4-BE49-F238E27FC236}">
                <a16:creationId xmlns:a16="http://schemas.microsoft.com/office/drawing/2014/main" id="{D724C79A-A608-4E3D-9567-FE85FB5C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809" y="1855305"/>
            <a:ext cx="7566991" cy="5002695"/>
          </a:xfrm>
          <a:prstGeom prst="rect">
            <a:avLst/>
          </a:prstGeom>
        </p:spPr>
      </p:pic>
    </p:spTree>
    <p:extLst>
      <p:ext uri="{BB962C8B-B14F-4D97-AF65-F5344CB8AC3E}">
        <p14:creationId xmlns:p14="http://schemas.microsoft.com/office/powerpoint/2010/main" val="200858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Exploratory Data Analysis</a:t>
            </a:r>
          </a:p>
          <a:p>
            <a:pPr>
              <a:buFont typeface="Wingdings" panose="05000000000000000000" pitchFamily="2" charset="2"/>
              <a:buChar char="q"/>
            </a:pPr>
            <a:endParaRPr lang="en-IN" sz="2800" b="1" dirty="0"/>
          </a:p>
          <a:p>
            <a:pPr>
              <a:buFont typeface="Wingdings" panose="05000000000000000000" pitchFamily="2" charset="2"/>
              <a:buChar char="q"/>
            </a:pPr>
            <a:endParaRPr lang="en-IN" sz="2800" b="1" dirty="0"/>
          </a:p>
          <a:p>
            <a:pPr lvl="1">
              <a:buFont typeface="Wingdings" panose="05000000000000000000" pitchFamily="2" charset="2"/>
              <a:buChar char="q"/>
            </a:pPr>
            <a:endParaRPr lang="en-IN" sz="2000" dirty="0"/>
          </a:p>
        </p:txBody>
      </p:sp>
      <p:pic>
        <p:nvPicPr>
          <p:cNvPr id="6" name="Picture 5">
            <a:extLst>
              <a:ext uri="{FF2B5EF4-FFF2-40B4-BE49-F238E27FC236}">
                <a16:creationId xmlns:a16="http://schemas.microsoft.com/office/drawing/2014/main" id="{4F115CD6-22D0-4DF8-BDA5-EDAA6B8C0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04" y="2122968"/>
            <a:ext cx="6679096" cy="4627374"/>
          </a:xfrm>
          <a:prstGeom prst="rect">
            <a:avLst/>
          </a:prstGeom>
        </p:spPr>
      </p:pic>
    </p:spTree>
    <p:extLst>
      <p:ext uri="{BB962C8B-B14F-4D97-AF65-F5344CB8AC3E}">
        <p14:creationId xmlns:p14="http://schemas.microsoft.com/office/powerpoint/2010/main" val="39762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Exploratory Data Analysis</a:t>
            </a:r>
          </a:p>
          <a:p>
            <a:pPr>
              <a:buFont typeface="Wingdings" panose="05000000000000000000" pitchFamily="2" charset="2"/>
              <a:buChar char="q"/>
            </a:pPr>
            <a:endParaRPr lang="en-IN" sz="2800" b="1" dirty="0"/>
          </a:p>
          <a:p>
            <a:pPr>
              <a:buFont typeface="Wingdings" panose="05000000000000000000" pitchFamily="2" charset="2"/>
              <a:buChar char="q"/>
            </a:pPr>
            <a:endParaRPr lang="en-IN" sz="2800" b="1" dirty="0"/>
          </a:p>
          <a:p>
            <a:pPr lvl="1">
              <a:buFont typeface="Wingdings" panose="05000000000000000000" pitchFamily="2" charset="2"/>
              <a:buChar char="q"/>
            </a:pPr>
            <a:endParaRPr lang="en-IN" sz="2000" dirty="0"/>
          </a:p>
        </p:txBody>
      </p:sp>
      <p:pic>
        <p:nvPicPr>
          <p:cNvPr id="6" name="Picture 5">
            <a:extLst>
              <a:ext uri="{FF2B5EF4-FFF2-40B4-BE49-F238E27FC236}">
                <a16:creationId xmlns:a16="http://schemas.microsoft.com/office/drawing/2014/main" id="{45419EF4-39D6-4CDB-A590-5F839144E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243" y="1987827"/>
            <a:ext cx="7845287" cy="4868754"/>
          </a:xfrm>
          <a:prstGeom prst="rect">
            <a:avLst/>
          </a:prstGeom>
        </p:spPr>
      </p:pic>
    </p:spTree>
    <p:extLst>
      <p:ext uri="{BB962C8B-B14F-4D97-AF65-F5344CB8AC3E}">
        <p14:creationId xmlns:p14="http://schemas.microsoft.com/office/powerpoint/2010/main" val="399797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Exploratory Data Analysis</a:t>
            </a:r>
          </a:p>
          <a:p>
            <a:pPr>
              <a:buFont typeface="Wingdings" panose="05000000000000000000" pitchFamily="2" charset="2"/>
              <a:buChar char="q"/>
            </a:pPr>
            <a:endParaRPr lang="en-IN" sz="2800" b="1" dirty="0"/>
          </a:p>
          <a:p>
            <a:pPr>
              <a:buFont typeface="Wingdings" panose="05000000000000000000" pitchFamily="2" charset="2"/>
              <a:buChar char="q"/>
            </a:pPr>
            <a:endParaRPr lang="en-IN" sz="2800" b="1" dirty="0"/>
          </a:p>
          <a:p>
            <a:pPr lvl="1">
              <a:buFont typeface="Wingdings" panose="05000000000000000000" pitchFamily="2" charset="2"/>
              <a:buChar char="q"/>
            </a:pPr>
            <a:endParaRPr lang="en-IN" sz="2000" dirty="0"/>
          </a:p>
        </p:txBody>
      </p:sp>
      <p:pic>
        <p:nvPicPr>
          <p:cNvPr id="5" name="Picture 4">
            <a:extLst>
              <a:ext uri="{FF2B5EF4-FFF2-40B4-BE49-F238E27FC236}">
                <a16:creationId xmlns:a16="http://schemas.microsoft.com/office/drawing/2014/main" id="{3C4E30C3-8FF7-427A-B57B-BC9FD359F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515" y="2007490"/>
            <a:ext cx="6968763" cy="4796247"/>
          </a:xfrm>
          <a:prstGeom prst="rect">
            <a:avLst/>
          </a:prstGeom>
        </p:spPr>
      </p:pic>
    </p:spTree>
    <p:extLst>
      <p:ext uri="{BB962C8B-B14F-4D97-AF65-F5344CB8AC3E}">
        <p14:creationId xmlns:p14="http://schemas.microsoft.com/office/powerpoint/2010/main" val="32463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3000" b="1" dirty="0"/>
              <a:t>Model Building</a:t>
            </a:r>
          </a:p>
          <a:p>
            <a:pPr marL="1428750" lvl="2" indent="-514350">
              <a:buFont typeface="+mj-lt"/>
              <a:buAutoNum type="arabicPeriod"/>
            </a:pPr>
            <a:r>
              <a:rPr lang="en-IN" sz="2000" b="1" dirty="0"/>
              <a:t>First Approach :</a:t>
            </a:r>
          </a:p>
          <a:p>
            <a:pPr lvl="3">
              <a:buFont typeface="Arial" panose="020B0604020202020204" pitchFamily="34" charset="0"/>
              <a:buChar char="•"/>
            </a:pPr>
            <a:r>
              <a:rPr lang="en-IN" sz="2000" dirty="0"/>
              <a:t>Popularity Based Approach : In this approach on the basis of rating and votes the weighted average score is calculated and on that basis we get our most popular movies or we can get worst movies.</a:t>
            </a:r>
          </a:p>
          <a:p>
            <a:pPr lvl="3">
              <a:buFont typeface="Arial" panose="020B0604020202020204" pitchFamily="34" charset="0"/>
              <a:buChar char="•"/>
            </a:pPr>
            <a:endParaRPr lang="en-IN" sz="2000" dirty="0"/>
          </a:p>
          <a:p>
            <a:pPr marL="1371600" lvl="2" indent="-457200">
              <a:buFont typeface="+mj-lt"/>
              <a:buAutoNum type="arabicPeriod"/>
            </a:pPr>
            <a:r>
              <a:rPr lang="en-IN" sz="2200" dirty="0"/>
              <a:t>Second Approach :</a:t>
            </a:r>
          </a:p>
          <a:p>
            <a:pPr lvl="3">
              <a:buFont typeface="Arial" panose="020B0604020202020204" pitchFamily="34" charset="0"/>
              <a:buChar char="•"/>
            </a:pPr>
            <a:r>
              <a:rPr lang="en-IN" sz="2000" dirty="0"/>
              <a:t>Content Based Approach : In this approach on the basis of genre , director and actor the similar kind of movies are suggested to users.</a:t>
            </a:r>
          </a:p>
          <a:p>
            <a:pPr lvl="3">
              <a:buFont typeface="Arial" panose="020B0604020202020204" pitchFamily="34" charset="0"/>
              <a:buChar char="•"/>
            </a:pPr>
            <a:endParaRPr lang="en-IN" sz="2000" dirty="0"/>
          </a:p>
          <a:p>
            <a:pPr lvl="3">
              <a:buFont typeface="Arial" panose="020B0604020202020204" pitchFamily="34" charset="0"/>
              <a:buChar char="•"/>
            </a:pPr>
            <a:endParaRPr lang="en-IN" sz="2000" dirty="0"/>
          </a:p>
          <a:p>
            <a:pPr lvl="3">
              <a:buFont typeface="Arial" panose="020B0604020202020204" pitchFamily="34" charset="0"/>
              <a:buChar char="•"/>
            </a:pPr>
            <a:endParaRPr lang="en-IN" sz="2000" dirty="0"/>
          </a:p>
          <a:p>
            <a:pPr marL="914400" lvl="2" indent="0">
              <a:buNone/>
            </a:pPr>
            <a:endParaRPr lang="en-IN" sz="2000" b="1" dirty="0"/>
          </a:p>
          <a:p>
            <a:pPr lvl="2">
              <a:buFont typeface="Wingdings" panose="05000000000000000000" pitchFamily="2" charset="2"/>
              <a:buChar char="q"/>
            </a:pPr>
            <a:endParaRPr lang="en-IN" sz="1800" dirty="0"/>
          </a:p>
        </p:txBody>
      </p:sp>
    </p:spTree>
    <p:extLst>
      <p:ext uri="{BB962C8B-B14F-4D97-AF65-F5344CB8AC3E}">
        <p14:creationId xmlns:p14="http://schemas.microsoft.com/office/powerpoint/2010/main" val="311390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Deployment</a:t>
            </a:r>
          </a:p>
          <a:p>
            <a:pPr marL="914400" lvl="1" indent="-457200">
              <a:buFont typeface="+mj-lt"/>
              <a:buAutoNum type="arabicPeriod"/>
            </a:pPr>
            <a:r>
              <a:rPr lang="en-IN" sz="2000" dirty="0"/>
              <a:t>We have deployed the recommender system in Dash </a:t>
            </a:r>
            <a:r>
              <a:rPr lang="en-IN" sz="2000" dirty="0" err="1"/>
              <a:t>Ploty</a:t>
            </a:r>
            <a:r>
              <a:rPr lang="en-IN" sz="2000" dirty="0"/>
              <a:t>.</a:t>
            </a:r>
          </a:p>
          <a:p>
            <a:pPr marL="914400" lvl="1" indent="-457200">
              <a:buFont typeface="+mj-lt"/>
              <a:buAutoNum type="arabicPeriod"/>
            </a:pPr>
            <a:endParaRPr lang="en-IN" sz="2000" dirty="0"/>
          </a:p>
          <a:p>
            <a:pPr marL="914400" lvl="1" indent="-457200">
              <a:buFont typeface="+mj-lt"/>
              <a:buAutoNum type="arabicPeriod"/>
            </a:pPr>
            <a:r>
              <a:rPr lang="en-IN" sz="2000" dirty="0"/>
              <a:t>It is divided into 3 Parts </a:t>
            </a:r>
            <a:r>
              <a:rPr lang="en-IN" sz="2000" b="1" dirty="0"/>
              <a:t>:</a:t>
            </a:r>
          </a:p>
          <a:p>
            <a:pPr marL="457200" lvl="1" indent="0">
              <a:buNone/>
            </a:pPr>
            <a:endParaRPr lang="en-IN" sz="2000" b="1" dirty="0"/>
          </a:p>
          <a:p>
            <a:pPr lvl="2" indent="-285750">
              <a:buFont typeface="Arial" panose="020B0604020202020204" pitchFamily="34" charset="0"/>
              <a:buChar char="•"/>
            </a:pPr>
            <a:r>
              <a:rPr lang="en-IN" sz="1800" dirty="0"/>
              <a:t>Section 1 : </a:t>
            </a:r>
            <a:r>
              <a:rPr lang="en-IN" sz="1800" b="1" dirty="0"/>
              <a:t>Search Movies </a:t>
            </a:r>
            <a:r>
              <a:rPr lang="en-IN" sz="1800" dirty="0"/>
              <a:t>, Enter The Movie Name and gets its details and also view the similar kind of movies related to that movie on the basis of genre , director , actor.</a:t>
            </a:r>
          </a:p>
          <a:p>
            <a:pPr lvl="2" indent="-285750">
              <a:buFont typeface="Arial" panose="020B0604020202020204" pitchFamily="34" charset="0"/>
              <a:buChar char="•"/>
            </a:pPr>
            <a:endParaRPr lang="en-IN" sz="1800" dirty="0"/>
          </a:p>
          <a:p>
            <a:pPr lvl="2" indent="-285750">
              <a:buFont typeface="Arial" panose="020B0604020202020204" pitchFamily="34" charset="0"/>
              <a:buChar char="•"/>
            </a:pPr>
            <a:r>
              <a:rPr lang="en-IN" sz="1800" dirty="0"/>
              <a:t>Section 2 : </a:t>
            </a:r>
            <a:r>
              <a:rPr lang="en-IN" sz="1800" b="1" dirty="0"/>
              <a:t>Upcoming Movies </a:t>
            </a:r>
            <a:r>
              <a:rPr lang="en-IN" sz="1800" dirty="0"/>
              <a:t>, The upcoming movies are displayed and you can view trailers of it.</a:t>
            </a:r>
          </a:p>
          <a:p>
            <a:pPr lvl="2" indent="-285750">
              <a:buFont typeface="Arial" panose="020B0604020202020204" pitchFamily="34" charset="0"/>
              <a:buChar char="•"/>
            </a:pPr>
            <a:endParaRPr lang="en-IN" sz="1800" dirty="0"/>
          </a:p>
          <a:p>
            <a:pPr lvl="2" indent="-285750">
              <a:buFont typeface="Arial" panose="020B0604020202020204" pitchFamily="34" charset="0"/>
              <a:buChar char="•"/>
            </a:pPr>
            <a:r>
              <a:rPr lang="en-IN" sz="1800" dirty="0"/>
              <a:t>Section 3 : </a:t>
            </a:r>
            <a:r>
              <a:rPr lang="en-IN" sz="1800" b="1" dirty="0"/>
              <a:t>Popular Movies </a:t>
            </a:r>
            <a:r>
              <a:rPr lang="en-IN" sz="1800" dirty="0"/>
              <a:t>, The 10 most popular movies with their score is present in bar graph form.</a:t>
            </a:r>
          </a:p>
          <a:p>
            <a:pPr lvl="1">
              <a:buFont typeface="Arial" panose="020B0604020202020204" pitchFamily="34" charset="0"/>
              <a:buChar char="•"/>
            </a:pPr>
            <a:endParaRPr lang="en-IN" sz="2000" b="1" dirty="0"/>
          </a:p>
          <a:p>
            <a:pPr lvl="3">
              <a:buFont typeface="Arial" panose="020B0604020202020204" pitchFamily="34" charset="0"/>
              <a:buChar char="•"/>
            </a:pPr>
            <a:endParaRPr lang="en-IN" sz="2000" dirty="0"/>
          </a:p>
          <a:p>
            <a:pPr lvl="3">
              <a:buFont typeface="Arial" panose="020B0604020202020204" pitchFamily="34" charset="0"/>
              <a:buChar char="•"/>
            </a:pPr>
            <a:endParaRPr lang="en-IN" sz="2000" dirty="0"/>
          </a:p>
          <a:p>
            <a:pPr marL="914400" lvl="2" indent="0">
              <a:buNone/>
            </a:pPr>
            <a:endParaRPr lang="en-IN" sz="2000" b="1" dirty="0"/>
          </a:p>
          <a:p>
            <a:pPr lvl="2">
              <a:buFont typeface="Wingdings" panose="05000000000000000000" pitchFamily="2" charset="2"/>
              <a:buChar char="q"/>
            </a:pPr>
            <a:endParaRPr lang="en-IN" sz="1800" dirty="0"/>
          </a:p>
        </p:txBody>
      </p:sp>
    </p:spTree>
    <p:extLst>
      <p:ext uri="{BB962C8B-B14F-4D97-AF65-F5344CB8AC3E}">
        <p14:creationId xmlns:p14="http://schemas.microsoft.com/office/powerpoint/2010/main" val="242316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Project Overview</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a:buFont typeface="Wingdings" panose="05000000000000000000" pitchFamily="2" charset="2"/>
              <a:buChar char="q"/>
            </a:pPr>
            <a:r>
              <a:rPr lang="en-IN" sz="2800" b="1" dirty="0"/>
              <a:t>Deployment</a:t>
            </a:r>
          </a:p>
          <a:p>
            <a:pPr lvl="1">
              <a:buFont typeface="Arial" panose="020B0604020202020204" pitchFamily="34" charset="0"/>
              <a:buChar char="•"/>
            </a:pPr>
            <a:endParaRPr lang="en-IN" sz="2000" b="1" dirty="0"/>
          </a:p>
          <a:p>
            <a:pPr lvl="3">
              <a:buFont typeface="Arial" panose="020B0604020202020204" pitchFamily="34" charset="0"/>
              <a:buChar char="•"/>
            </a:pPr>
            <a:endParaRPr lang="en-IN" sz="2000" dirty="0"/>
          </a:p>
          <a:p>
            <a:pPr lvl="3">
              <a:buFont typeface="Arial" panose="020B0604020202020204" pitchFamily="34" charset="0"/>
              <a:buChar char="•"/>
            </a:pPr>
            <a:endParaRPr lang="en-IN" sz="2000" dirty="0"/>
          </a:p>
          <a:p>
            <a:pPr marL="914400" lvl="2" indent="0">
              <a:buNone/>
            </a:pPr>
            <a:endParaRPr lang="en-IN" sz="2000" b="1" dirty="0"/>
          </a:p>
          <a:p>
            <a:pPr lvl="2">
              <a:buFont typeface="Wingdings" panose="05000000000000000000" pitchFamily="2" charset="2"/>
              <a:buChar char="q"/>
            </a:pPr>
            <a:endParaRPr lang="en-IN" sz="1800" dirty="0"/>
          </a:p>
        </p:txBody>
      </p:sp>
      <p:pic>
        <p:nvPicPr>
          <p:cNvPr id="8" name="Picture 7">
            <a:extLst>
              <a:ext uri="{FF2B5EF4-FFF2-40B4-BE49-F238E27FC236}">
                <a16:creationId xmlns:a16="http://schemas.microsoft.com/office/drawing/2014/main" id="{1E79BEC7-5FBA-48B5-8009-E7414689D266}"/>
              </a:ext>
            </a:extLst>
          </p:cNvPr>
          <p:cNvPicPr>
            <a:picLocks noChangeAspect="1"/>
          </p:cNvPicPr>
          <p:nvPr/>
        </p:nvPicPr>
        <p:blipFill>
          <a:blip r:embed="rId2"/>
          <a:stretch>
            <a:fillRect/>
          </a:stretch>
        </p:blipFill>
        <p:spPr>
          <a:xfrm>
            <a:off x="0" y="1829640"/>
            <a:ext cx="5738191" cy="4928969"/>
          </a:xfrm>
          <a:prstGeom prst="rect">
            <a:avLst/>
          </a:prstGeom>
        </p:spPr>
      </p:pic>
      <p:pic>
        <p:nvPicPr>
          <p:cNvPr id="9" name="Picture 8">
            <a:extLst>
              <a:ext uri="{FF2B5EF4-FFF2-40B4-BE49-F238E27FC236}">
                <a16:creationId xmlns:a16="http://schemas.microsoft.com/office/drawing/2014/main" id="{3584CA9E-AE20-4E8C-9D1F-D594CD5DADB5}"/>
              </a:ext>
            </a:extLst>
          </p:cNvPr>
          <p:cNvPicPr>
            <a:picLocks noChangeAspect="1"/>
          </p:cNvPicPr>
          <p:nvPr/>
        </p:nvPicPr>
        <p:blipFill>
          <a:blip r:embed="rId3"/>
          <a:stretch>
            <a:fillRect/>
          </a:stretch>
        </p:blipFill>
        <p:spPr>
          <a:xfrm>
            <a:off x="5738190" y="1829640"/>
            <a:ext cx="6453807" cy="4928969"/>
          </a:xfrm>
          <a:prstGeom prst="rect">
            <a:avLst/>
          </a:prstGeom>
        </p:spPr>
      </p:pic>
    </p:spTree>
    <p:extLst>
      <p:ext uri="{BB962C8B-B14F-4D97-AF65-F5344CB8AC3E}">
        <p14:creationId xmlns:p14="http://schemas.microsoft.com/office/powerpoint/2010/main" val="52405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Future Work</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marL="457200" indent="-457200">
              <a:buFont typeface="+mj-lt"/>
              <a:buAutoNum type="arabicPeriod"/>
            </a:pPr>
            <a:r>
              <a:rPr lang="en-IN" dirty="0"/>
              <a:t>This can be made more user specific by creating the user profile.</a:t>
            </a:r>
          </a:p>
          <a:p>
            <a:pPr marL="457200" indent="-457200">
              <a:buFont typeface="+mj-lt"/>
              <a:buAutoNum type="arabicPeriod"/>
            </a:pPr>
            <a:endParaRPr lang="en-IN" dirty="0"/>
          </a:p>
          <a:p>
            <a:pPr marL="457200" indent="-457200">
              <a:buFont typeface="+mj-lt"/>
              <a:buAutoNum type="arabicPeriod"/>
            </a:pPr>
            <a:r>
              <a:rPr lang="en-IN" dirty="0"/>
              <a:t>There can be collaboration of content based and collaborative based approach and be more efficient.</a:t>
            </a:r>
          </a:p>
          <a:p>
            <a:pPr marL="457200" indent="-457200">
              <a:buFont typeface="+mj-lt"/>
              <a:buAutoNum type="arabicPeriod"/>
            </a:pPr>
            <a:endParaRPr lang="en-IN" dirty="0"/>
          </a:p>
          <a:p>
            <a:pPr marL="457200" indent="-457200">
              <a:buFont typeface="+mj-lt"/>
              <a:buAutoNum type="arabicPeriod"/>
            </a:pPr>
            <a:r>
              <a:rPr lang="en-IN" dirty="0"/>
              <a:t>The user log can be stored and useful insights can be derived from it.</a:t>
            </a:r>
          </a:p>
          <a:p>
            <a:pPr marL="457200" indent="-457200">
              <a:buFont typeface="+mj-lt"/>
              <a:buAutoNum type="arabicPeriod"/>
            </a:pPr>
            <a:endParaRPr lang="en-IN" dirty="0"/>
          </a:p>
          <a:p>
            <a:pPr marL="457200" indent="-457200">
              <a:buFont typeface="+mj-lt"/>
              <a:buAutoNum type="arabicPeriod"/>
            </a:pPr>
            <a:r>
              <a:rPr lang="en-IN" dirty="0"/>
              <a:t>More interactive User Interface can be built.</a:t>
            </a:r>
          </a:p>
          <a:p>
            <a:pPr marL="457200" indent="-457200">
              <a:buFont typeface="+mj-lt"/>
              <a:buAutoNum type="arabicPeriod"/>
            </a:pPr>
            <a:endParaRPr lang="en-IN" dirty="0"/>
          </a:p>
          <a:p>
            <a:pPr marL="457200" indent="-457200">
              <a:buFont typeface="+mj-lt"/>
              <a:buAutoNum type="arabicPeriod"/>
            </a:pPr>
            <a:r>
              <a:rPr lang="en-IN" dirty="0"/>
              <a:t>We can consider more features like plot description into account while building the recommended systems</a:t>
            </a:r>
          </a:p>
          <a:p>
            <a:pPr marL="457200" indent="-457200">
              <a:buFont typeface="+mj-lt"/>
              <a:buAutoNum type="arabicPeriod"/>
            </a:pPr>
            <a:endParaRPr lang="en-IN" dirty="0"/>
          </a:p>
          <a:p>
            <a:pPr lvl="1">
              <a:buFont typeface="Arial" panose="020B0604020202020204" pitchFamily="34" charset="0"/>
              <a:buChar char="•"/>
            </a:pPr>
            <a:endParaRPr lang="en-IN" sz="2000" b="1" dirty="0"/>
          </a:p>
          <a:p>
            <a:pPr lvl="3">
              <a:buFont typeface="Arial" panose="020B0604020202020204" pitchFamily="34" charset="0"/>
              <a:buChar char="•"/>
            </a:pPr>
            <a:endParaRPr lang="en-IN" sz="2000" dirty="0"/>
          </a:p>
          <a:p>
            <a:pPr lvl="3">
              <a:buFont typeface="Arial" panose="020B0604020202020204" pitchFamily="34" charset="0"/>
              <a:buChar char="•"/>
            </a:pPr>
            <a:endParaRPr lang="en-IN" sz="2000" dirty="0"/>
          </a:p>
          <a:p>
            <a:pPr marL="914400" lvl="2" indent="0">
              <a:buNone/>
            </a:pPr>
            <a:endParaRPr lang="en-IN" sz="2000" b="1" dirty="0"/>
          </a:p>
          <a:p>
            <a:pPr lvl="2">
              <a:buFont typeface="Wingdings" panose="05000000000000000000" pitchFamily="2" charset="2"/>
              <a:buChar char="q"/>
            </a:pPr>
            <a:endParaRPr lang="en-IN" sz="1800" dirty="0"/>
          </a:p>
        </p:txBody>
      </p:sp>
    </p:spTree>
    <p:extLst>
      <p:ext uri="{BB962C8B-B14F-4D97-AF65-F5344CB8AC3E}">
        <p14:creationId xmlns:p14="http://schemas.microsoft.com/office/powerpoint/2010/main" val="292541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45C3-0E33-4611-A547-24EA3AEE906B}"/>
              </a:ext>
            </a:extLst>
          </p:cNvPr>
          <p:cNvSpPr>
            <a:spLocks noGrp="1"/>
          </p:cNvSpPr>
          <p:nvPr>
            <p:ph type="title"/>
          </p:nvPr>
        </p:nvSpPr>
        <p:spPr>
          <a:xfrm>
            <a:off x="1" y="0"/>
            <a:ext cx="8946542" cy="971550"/>
          </a:xfrm>
        </p:spPr>
        <p:txBody>
          <a:bodyPr/>
          <a:lstStyle/>
          <a:p>
            <a:r>
              <a:rPr lang="en-IN" dirty="0"/>
              <a:t>Conclusion</a:t>
            </a:r>
          </a:p>
        </p:txBody>
      </p:sp>
      <p:sp>
        <p:nvSpPr>
          <p:cNvPr id="3" name="Content Placeholder 2">
            <a:extLst>
              <a:ext uri="{FF2B5EF4-FFF2-40B4-BE49-F238E27FC236}">
                <a16:creationId xmlns:a16="http://schemas.microsoft.com/office/drawing/2014/main" id="{32F34768-A216-4021-BAD9-2ECB2B773508}"/>
              </a:ext>
            </a:extLst>
          </p:cNvPr>
          <p:cNvSpPr>
            <a:spLocks noGrp="1"/>
          </p:cNvSpPr>
          <p:nvPr>
            <p:ph idx="1"/>
          </p:nvPr>
        </p:nvSpPr>
        <p:spPr>
          <a:xfrm>
            <a:off x="2" y="1204779"/>
            <a:ext cx="12191998" cy="5911638"/>
          </a:xfrm>
        </p:spPr>
        <p:txBody>
          <a:bodyPr>
            <a:normAutofit/>
          </a:bodyPr>
          <a:lstStyle/>
          <a:p>
            <a:pPr marL="114300" indent="0" algn="ctr">
              <a:buNone/>
            </a:pPr>
            <a:endParaRPr lang="en-IN" sz="2600" b="1" dirty="0"/>
          </a:p>
          <a:p>
            <a:pPr marL="114300" indent="0" algn="ctr">
              <a:buNone/>
            </a:pPr>
            <a:endParaRPr lang="en-IN" sz="2600" b="1" dirty="0"/>
          </a:p>
          <a:p>
            <a:pPr marL="114300" indent="0" algn="ctr">
              <a:buNone/>
            </a:pPr>
            <a:endParaRPr lang="en-IN" sz="2600" b="1" dirty="0"/>
          </a:p>
          <a:p>
            <a:pPr marL="114300" indent="0" algn="ctr">
              <a:buNone/>
            </a:pPr>
            <a:endParaRPr lang="en-IN" sz="2600" b="1" dirty="0"/>
          </a:p>
          <a:p>
            <a:pPr marL="114300" indent="0" algn="ctr">
              <a:buNone/>
            </a:pPr>
            <a:r>
              <a:rPr lang="en-IN" sz="2600" b="1" dirty="0"/>
              <a:t>To conclude , Its basic recommended system which recommends popular movies and similar kind of movies.</a:t>
            </a:r>
          </a:p>
          <a:p>
            <a:pPr marL="114300" indent="0">
              <a:buNone/>
            </a:pPr>
            <a:endParaRPr lang="en-IN" sz="2600" dirty="0"/>
          </a:p>
          <a:p>
            <a:pPr lvl="3">
              <a:buFont typeface="Arial" panose="020B0604020202020204" pitchFamily="34" charset="0"/>
              <a:buChar char="•"/>
            </a:pPr>
            <a:endParaRPr lang="en-IN" sz="2000" dirty="0"/>
          </a:p>
          <a:p>
            <a:pPr marL="914400" lvl="2" indent="0">
              <a:buNone/>
            </a:pPr>
            <a:endParaRPr lang="en-IN" sz="2000" b="1" dirty="0"/>
          </a:p>
          <a:p>
            <a:pPr lvl="2">
              <a:buFont typeface="Wingdings" panose="05000000000000000000" pitchFamily="2" charset="2"/>
              <a:buChar char="q"/>
            </a:pPr>
            <a:endParaRPr lang="en-IN" sz="1800" dirty="0"/>
          </a:p>
        </p:txBody>
      </p:sp>
    </p:spTree>
    <p:extLst>
      <p:ext uri="{BB962C8B-B14F-4D97-AF65-F5344CB8AC3E}">
        <p14:creationId xmlns:p14="http://schemas.microsoft.com/office/powerpoint/2010/main" val="208909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5D2C-7007-4BF7-A7F6-067D42FFE371}"/>
              </a:ext>
            </a:extLst>
          </p:cNvPr>
          <p:cNvSpPr>
            <a:spLocks noGrp="1"/>
          </p:cNvSpPr>
          <p:nvPr>
            <p:ph type="title"/>
          </p:nvPr>
        </p:nvSpPr>
        <p:spPr>
          <a:xfrm>
            <a:off x="0" y="58185"/>
            <a:ext cx="9601196" cy="1303867"/>
          </a:xfrm>
        </p:spPr>
        <p:txBody>
          <a:bodyPr/>
          <a:lstStyle/>
          <a:p>
            <a:r>
              <a:rPr lang="en-IN" dirty="0"/>
              <a:t>CONTENTS</a:t>
            </a:r>
          </a:p>
        </p:txBody>
      </p:sp>
      <p:sp>
        <p:nvSpPr>
          <p:cNvPr id="3" name="Content Placeholder 2">
            <a:extLst>
              <a:ext uri="{FF2B5EF4-FFF2-40B4-BE49-F238E27FC236}">
                <a16:creationId xmlns:a16="http://schemas.microsoft.com/office/drawing/2014/main" id="{47DF6542-C280-42C5-8C5E-A2D52464C535}"/>
              </a:ext>
            </a:extLst>
          </p:cNvPr>
          <p:cNvSpPr>
            <a:spLocks noGrp="1"/>
          </p:cNvSpPr>
          <p:nvPr>
            <p:ph idx="1"/>
          </p:nvPr>
        </p:nvSpPr>
        <p:spPr>
          <a:xfrm>
            <a:off x="0" y="1150375"/>
            <a:ext cx="12056012" cy="5649439"/>
          </a:xfrm>
        </p:spPr>
        <p:txBody>
          <a:bodyPr/>
          <a:lstStyle/>
          <a:p>
            <a:pPr>
              <a:buFont typeface="Wingdings" panose="05000000000000000000" pitchFamily="2" charset="2"/>
              <a:buChar char="q"/>
            </a:pPr>
            <a:r>
              <a:rPr lang="en-IN" dirty="0"/>
              <a:t>Introduction</a:t>
            </a:r>
          </a:p>
          <a:p>
            <a:pPr>
              <a:buFont typeface="Wingdings" panose="05000000000000000000" pitchFamily="2" charset="2"/>
              <a:buChar char="q"/>
            </a:pPr>
            <a:endParaRPr lang="en-IN" dirty="0"/>
          </a:p>
          <a:p>
            <a:pPr>
              <a:buFont typeface="Wingdings" panose="05000000000000000000" pitchFamily="2" charset="2"/>
              <a:buChar char="q"/>
            </a:pPr>
            <a:r>
              <a:rPr lang="en-IN" dirty="0"/>
              <a:t>Business Use-Cases</a:t>
            </a:r>
          </a:p>
          <a:p>
            <a:pPr>
              <a:buFont typeface="Wingdings" panose="05000000000000000000" pitchFamily="2" charset="2"/>
              <a:buChar char="q"/>
            </a:pPr>
            <a:endParaRPr lang="en-IN" dirty="0"/>
          </a:p>
          <a:p>
            <a:pPr>
              <a:buFont typeface="Wingdings" panose="05000000000000000000" pitchFamily="2" charset="2"/>
              <a:buChar char="q"/>
            </a:pPr>
            <a:r>
              <a:rPr lang="en-IN" dirty="0"/>
              <a:t>Scope</a:t>
            </a:r>
          </a:p>
          <a:p>
            <a:pPr>
              <a:buFont typeface="Wingdings" panose="05000000000000000000" pitchFamily="2" charset="2"/>
              <a:buChar char="q"/>
            </a:pPr>
            <a:endParaRPr lang="en-IN" dirty="0"/>
          </a:p>
          <a:p>
            <a:pPr>
              <a:buFont typeface="Wingdings" panose="05000000000000000000" pitchFamily="2" charset="2"/>
              <a:buChar char="q"/>
            </a:pPr>
            <a:r>
              <a:rPr lang="en-IN" dirty="0"/>
              <a:t>Business Benefits And End-User</a:t>
            </a:r>
          </a:p>
          <a:p>
            <a:pPr>
              <a:buFont typeface="Wingdings" panose="05000000000000000000" pitchFamily="2" charset="2"/>
              <a:buChar char="q"/>
            </a:pPr>
            <a:endParaRPr lang="en-IN" dirty="0"/>
          </a:p>
          <a:p>
            <a:pPr>
              <a:buFont typeface="Wingdings" panose="05000000000000000000" pitchFamily="2" charset="2"/>
              <a:buChar char="q"/>
            </a:pPr>
            <a:r>
              <a:rPr lang="en-IN" dirty="0"/>
              <a:t>Project Overview and Deployment</a:t>
            </a:r>
          </a:p>
          <a:p>
            <a:pPr>
              <a:buFont typeface="Wingdings" panose="05000000000000000000" pitchFamily="2" charset="2"/>
              <a:buChar char="q"/>
            </a:pPr>
            <a:endParaRPr lang="en-IN" dirty="0"/>
          </a:p>
          <a:p>
            <a:pPr>
              <a:buFont typeface="Wingdings" panose="05000000000000000000" pitchFamily="2" charset="2"/>
              <a:buChar char="q"/>
            </a:pPr>
            <a:r>
              <a:rPr lang="en-IN" dirty="0"/>
              <a:t>Future Work</a:t>
            </a:r>
          </a:p>
          <a:p>
            <a:pPr>
              <a:buFont typeface="Wingdings" panose="05000000000000000000" pitchFamily="2" charset="2"/>
              <a:buChar char="q"/>
            </a:pPr>
            <a:endParaRPr lang="en-IN" dirty="0"/>
          </a:p>
          <a:p>
            <a:pPr>
              <a:buFont typeface="Wingdings" panose="05000000000000000000" pitchFamily="2" charset="2"/>
              <a:buChar char="q"/>
            </a:pPr>
            <a:r>
              <a:rPr lang="en-IN" dirty="0"/>
              <a:t>Conclusion</a:t>
            </a:r>
          </a:p>
          <a:p>
            <a:endParaRPr lang="en-IN" dirty="0"/>
          </a:p>
        </p:txBody>
      </p:sp>
    </p:spTree>
    <p:extLst>
      <p:ext uri="{BB962C8B-B14F-4D97-AF65-F5344CB8AC3E}">
        <p14:creationId xmlns:p14="http://schemas.microsoft.com/office/powerpoint/2010/main" val="35948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9A85C9-87A9-4383-A40F-F7AF2F128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329269"/>
          </a:xfrm>
          <a:prstGeom prst="rect">
            <a:avLst/>
          </a:prstGeom>
          <a:noFill/>
          <a:effectLst>
            <a:outerShdw blurRad="50800" dist="50800" dir="5400000" algn="ctr" rotWithShape="0">
              <a:srgbClr val="000000"/>
            </a:outerShdw>
            <a:reflection endPos="65000" dist="50800" dir="5400000" sy="-100000" algn="bl" rotWithShape="0"/>
          </a:effectLst>
        </p:spPr>
      </p:pic>
      <p:sp>
        <p:nvSpPr>
          <p:cNvPr id="2" name="Title 1">
            <a:extLst>
              <a:ext uri="{FF2B5EF4-FFF2-40B4-BE49-F238E27FC236}">
                <a16:creationId xmlns:a16="http://schemas.microsoft.com/office/drawing/2014/main" id="{40902F3E-1F36-4DBD-A6FD-D3C83BBD540B}"/>
              </a:ext>
            </a:extLst>
          </p:cNvPr>
          <p:cNvSpPr>
            <a:spLocks noGrp="1"/>
          </p:cNvSpPr>
          <p:nvPr>
            <p:ph type="ctrTitle"/>
          </p:nvPr>
        </p:nvSpPr>
        <p:spPr>
          <a:xfrm>
            <a:off x="1232452" y="1630017"/>
            <a:ext cx="9144000" cy="2387600"/>
          </a:xfrm>
        </p:spPr>
        <p:txBody>
          <a:bodyPr/>
          <a:lstStyle/>
          <a:p>
            <a:pPr algn="ctr"/>
            <a:r>
              <a:rPr lang="en-IN" sz="4800" dirty="0"/>
              <a:t>Thank You</a:t>
            </a:r>
          </a:p>
        </p:txBody>
      </p:sp>
    </p:spTree>
    <p:extLst>
      <p:ext uri="{BB962C8B-B14F-4D97-AF65-F5344CB8AC3E}">
        <p14:creationId xmlns:p14="http://schemas.microsoft.com/office/powerpoint/2010/main" val="387413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E1AF-D26D-4527-983A-1B8AAFFBAC03}"/>
              </a:ext>
            </a:extLst>
          </p:cNvPr>
          <p:cNvSpPr>
            <a:spLocks noGrp="1"/>
          </p:cNvSpPr>
          <p:nvPr>
            <p:ph type="title"/>
          </p:nvPr>
        </p:nvSpPr>
        <p:spPr>
          <a:xfrm>
            <a:off x="0" y="153677"/>
            <a:ext cx="9404723" cy="911848"/>
          </a:xfrm>
        </p:spPr>
        <p:txBody>
          <a:bodyPr/>
          <a:lstStyle/>
          <a:p>
            <a:r>
              <a:rPr lang="en-IN" dirty="0"/>
              <a:t>Introduction</a:t>
            </a:r>
          </a:p>
        </p:txBody>
      </p:sp>
      <p:sp>
        <p:nvSpPr>
          <p:cNvPr id="3" name="Content Placeholder 2">
            <a:extLst>
              <a:ext uri="{FF2B5EF4-FFF2-40B4-BE49-F238E27FC236}">
                <a16:creationId xmlns:a16="http://schemas.microsoft.com/office/drawing/2014/main" id="{BD51FED7-9394-412C-85F7-8634DA2C7ADB}"/>
              </a:ext>
            </a:extLst>
          </p:cNvPr>
          <p:cNvSpPr>
            <a:spLocks noGrp="1"/>
          </p:cNvSpPr>
          <p:nvPr>
            <p:ph idx="1"/>
          </p:nvPr>
        </p:nvSpPr>
        <p:spPr>
          <a:xfrm>
            <a:off x="0" y="1065525"/>
            <a:ext cx="12192000" cy="5792475"/>
          </a:xfrm>
        </p:spPr>
        <p:txBody>
          <a:bodyPr/>
          <a:lstStyle/>
          <a:p>
            <a:r>
              <a:rPr lang="en-IN" dirty="0"/>
              <a:t>In Today’s world Machine Learning and Artificial Intelligence plays a great role in our day-to-day lives.</a:t>
            </a:r>
          </a:p>
          <a:p>
            <a:endParaRPr lang="en-IN" dirty="0"/>
          </a:p>
          <a:p>
            <a:r>
              <a:rPr lang="en-IN" dirty="0"/>
              <a:t>In n number of examples of Machine Learning and Artificial Intelligence examples Recommender System  plays an important role now-a-days.</a:t>
            </a:r>
          </a:p>
          <a:p>
            <a:endParaRPr lang="en-IN" dirty="0"/>
          </a:p>
          <a:p>
            <a:r>
              <a:rPr lang="en-IN" dirty="0"/>
              <a:t>Recommender System are divided into two major parts :</a:t>
            </a:r>
          </a:p>
          <a:p>
            <a:pPr lvl="4"/>
            <a:r>
              <a:rPr lang="en-IN" dirty="0"/>
              <a:t>Content Based Approach</a:t>
            </a:r>
          </a:p>
          <a:p>
            <a:pPr lvl="4"/>
            <a:r>
              <a:rPr lang="en-IN" dirty="0"/>
              <a:t>Collaborative Based  Approach</a:t>
            </a:r>
          </a:p>
          <a:p>
            <a:pPr lvl="4"/>
            <a:endParaRPr lang="en-IN" dirty="0"/>
          </a:p>
          <a:p>
            <a:r>
              <a:rPr lang="en-IN" dirty="0"/>
              <a:t>Examples : Movie Recommendation System ,  Job Recommendation System , Product-Based Recommendation System and many more.</a:t>
            </a:r>
          </a:p>
        </p:txBody>
      </p:sp>
    </p:spTree>
    <p:extLst>
      <p:ext uri="{BB962C8B-B14F-4D97-AF65-F5344CB8AC3E}">
        <p14:creationId xmlns:p14="http://schemas.microsoft.com/office/powerpoint/2010/main" val="425306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173-7B11-49A5-9BC6-B65B428179F9}"/>
              </a:ext>
            </a:extLst>
          </p:cNvPr>
          <p:cNvSpPr>
            <a:spLocks noGrp="1"/>
          </p:cNvSpPr>
          <p:nvPr>
            <p:ph type="title"/>
          </p:nvPr>
        </p:nvSpPr>
        <p:spPr>
          <a:xfrm>
            <a:off x="0" y="0"/>
            <a:ext cx="10389703" cy="1111348"/>
          </a:xfrm>
        </p:spPr>
        <p:txBody>
          <a:bodyPr/>
          <a:lstStyle/>
          <a:p>
            <a:r>
              <a:rPr lang="en-IN" dirty="0"/>
              <a:t>Project Pipeline</a:t>
            </a:r>
          </a:p>
        </p:txBody>
      </p:sp>
      <p:sp>
        <p:nvSpPr>
          <p:cNvPr id="3" name="Content Placeholder 2">
            <a:extLst>
              <a:ext uri="{FF2B5EF4-FFF2-40B4-BE49-F238E27FC236}">
                <a16:creationId xmlns:a16="http://schemas.microsoft.com/office/drawing/2014/main" id="{DEBB99C5-EFDA-436D-8F77-F74C1D576B6A}"/>
              </a:ext>
            </a:extLst>
          </p:cNvPr>
          <p:cNvSpPr>
            <a:spLocks noGrp="1"/>
          </p:cNvSpPr>
          <p:nvPr>
            <p:ph idx="1"/>
          </p:nvPr>
        </p:nvSpPr>
        <p:spPr>
          <a:xfrm>
            <a:off x="0" y="1111348"/>
            <a:ext cx="12192000" cy="5746652"/>
          </a:xfrm>
        </p:spPr>
        <p:txBody>
          <a:bodyPr>
            <a:normAutofit/>
          </a:bodyPr>
          <a:lstStyle/>
          <a:p>
            <a:pPr marL="457200" lvl="1" indent="0">
              <a:buNone/>
            </a:pPr>
            <a:endParaRPr lang="en-IN" dirty="0"/>
          </a:p>
          <a:p>
            <a:pPr marL="457200" lvl="1" indent="0">
              <a:buNone/>
            </a:pPr>
            <a:endParaRPr lang="en-IN" dirty="0"/>
          </a:p>
          <a:p>
            <a:pPr marL="457200" lvl="1" indent="0">
              <a:buNone/>
            </a:pPr>
            <a:endParaRPr lang="en-IN" dirty="0"/>
          </a:p>
        </p:txBody>
      </p:sp>
      <p:pic>
        <p:nvPicPr>
          <p:cNvPr id="4" name="Picture 3">
            <a:extLst>
              <a:ext uri="{FF2B5EF4-FFF2-40B4-BE49-F238E27FC236}">
                <a16:creationId xmlns:a16="http://schemas.microsoft.com/office/drawing/2014/main" id="{530ECCF6-C6C9-4A5C-98FA-541231B6AB8D}"/>
              </a:ext>
            </a:extLst>
          </p:cNvPr>
          <p:cNvPicPr/>
          <p:nvPr/>
        </p:nvPicPr>
        <p:blipFill>
          <a:blip r:embed="rId2"/>
          <a:stretch>
            <a:fillRect/>
          </a:stretch>
        </p:blipFill>
        <p:spPr>
          <a:xfrm>
            <a:off x="0" y="1205948"/>
            <a:ext cx="12192000" cy="5652052"/>
          </a:xfrm>
          <a:prstGeom prst="rect">
            <a:avLst/>
          </a:prstGeom>
        </p:spPr>
      </p:pic>
    </p:spTree>
    <p:extLst>
      <p:ext uri="{BB962C8B-B14F-4D97-AF65-F5344CB8AC3E}">
        <p14:creationId xmlns:p14="http://schemas.microsoft.com/office/powerpoint/2010/main" val="197415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173-7B11-49A5-9BC6-B65B428179F9}"/>
              </a:ext>
            </a:extLst>
          </p:cNvPr>
          <p:cNvSpPr>
            <a:spLocks noGrp="1"/>
          </p:cNvSpPr>
          <p:nvPr>
            <p:ph type="title"/>
          </p:nvPr>
        </p:nvSpPr>
        <p:spPr>
          <a:xfrm>
            <a:off x="1" y="0"/>
            <a:ext cx="6096000" cy="1111348"/>
          </a:xfrm>
        </p:spPr>
        <p:txBody>
          <a:bodyPr/>
          <a:lstStyle/>
          <a:p>
            <a:r>
              <a:rPr lang="en-IN" dirty="0"/>
              <a:t>Business Cases </a:t>
            </a:r>
          </a:p>
        </p:txBody>
      </p:sp>
      <p:sp>
        <p:nvSpPr>
          <p:cNvPr id="3" name="Content Placeholder 2">
            <a:extLst>
              <a:ext uri="{FF2B5EF4-FFF2-40B4-BE49-F238E27FC236}">
                <a16:creationId xmlns:a16="http://schemas.microsoft.com/office/drawing/2014/main" id="{DEBB99C5-EFDA-436D-8F77-F74C1D576B6A}"/>
              </a:ext>
            </a:extLst>
          </p:cNvPr>
          <p:cNvSpPr>
            <a:spLocks noGrp="1"/>
          </p:cNvSpPr>
          <p:nvPr>
            <p:ph idx="1"/>
          </p:nvPr>
        </p:nvSpPr>
        <p:spPr>
          <a:xfrm>
            <a:off x="0" y="1111348"/>
            <a:ext cx="12192000" cy="5746652"/>
          </a:xfrm>
        </p:spPr>
        <p:txBody>
          <a:bodyPr>
            <a:normAutofit/>
          </a:bodyPr>
          <a:lstStyle/>
          <a:p>
            <a:pPr marL="0" indent="0" algn="ctr">
              <a:buNone/>
            </a:pPr>
            <a:r>
              <a:rPr lang="en-IN" sz="3600" b="1" dirty="0"/>
              <a:t>NETFLIX Use-Case</a:t>
            </a:r>
          </a:p>
          <a:p>
            <a:r>
              <a:rPr lang="en-IN" dirty="0"/>
              <a:t>They recommend on the basis of :</a:t>
            </a:r>
          </a:p>
          <a:p>
            <a:pPr lvl="1" fontAlgn="base">
              <a:buFont typeface="Wingdings" panose="05000000000000000000" pitchFamily="2" charset="2"/>
              <a:buChar char="q"/>
            </a:pPr>
            <a:r>
              <a:rPr lang="en-IN" dirty="0"/>
              <a:t>The interactions with the service (such as viewing history and how we rated other titles),</a:t>
            </a:r>
          </a:p>
          <a:p>
            <a:pPr lvl="1" fontAlgn="base">
              <a:buFont typeface="Wingdings" panose="05000000000000000000" pitchFamily="2" charset="2"/>
              <a:buChar char="q"/>
            </a:pPr>
            <a:r>
              <a:rPr lang="en-IN" dirty="0"/>
              <a:t>other members with similar tastes and preferences on service,</a:t>
            </a:r>
          </a:p>
          <a:p>
            <a:pPr lvl="1" fontAlgn="base">
              <a:buFont typeface="Wingdings" panose="05000000000000000000" pitchFamily="2" charset="2"/>
              <a:buChar char="q"/>
            </a:pPr>
            <a:r>
              <a:rPr lang="en-IN" dirty="0"/>
              <a:t>information about the titles, such as their genre, categories, actors, release year, etc.</a:t>
            </a:r>
          </a:p>
          <a:p>
            <a:pPr lvl="1" fontAlgn="base"/>
            <a:endParaRPr lang="en-IN" dirty="0"/>
          </a:p>
          <a:p>
            <a:pPr fontAlgn="base"/>
            <a:endParaRPr lang="en-IN" dirty="0"/>
          </a:p>
          <a:p>
            <a:pPr fontAlgn="base"/>
            <a:r>
              <a:rPr lang="en-IN" dirty="0"/>
              <a:t>Also They catch the Information like :</a:t>
            </a:r>
          </a:p>
          <a:p>
            <a:pPr lvl="1" fontAlgn="base">
              <a:buFont typeface="Wingdings" panose="05000000000000000000" pitchFamily="2" charset="2"/>
              <a:buChar char="q"/>
            </a:pPr>
            <a:r>
              <a:rPr lang="en-IN" dirty="0"/>
              <a:t>the time of day we watch,</a:t>
            </a:r>
          </a:p>
          <a:p>
            <a:pPr lvl="1" fontAlgn="base">
              <a:buFont typeface="Wingdings" panose="05000000000000000000" pitchFamily="2" charset="2"/>
              <a:buChar char="q"/>
            </a:pPr>
            <a:r>
              <a:rPr lang="en-IN" dirty="0"/>
              <a:t>the devices we are watching Netflix on, and</a:t>
            </a:r>
          </a:p>
          <a:p>
            <a:pPr lvl="1" fontAlgn="base">
              <a:buFont typeface="Wingdings" panose="05000000000000000000" pitchFamily="2" charset="2"/>
              <a:buChar char="q"/>
            </a:pPr>
            <a:r>
              <a:rPr lang="en-IN" dirty="0"/>
              <a:t>how long we watch.</a:t>
            </a:r>
          </a:p>
          <a:p>
            <a:pPr lvl="1" fontAlgn="base"/>
            <a:endParaRPr lang="en-IN" dirty="0"/>
          </a:p>
          <a:p>
            <a:pPr marL="457200" lvl="1" indent="0" fontAlgn="base">
              <a:buNone/>
            </a:pPr>
            <a:endParaRPr lang="en-IN" dirty="0"/>
          </a:p>
          <a:p>
            <a:pPr lvl="1"/>
            <a:endParaRPr lang="en-IN" dirty="0"/>
          </a:p>
          <a:p>
            <a:pPr marL="0" indent="0" algn="ctr">
              <a:buNone/>
            </a:pPr>
            <a:endParaRPr lang="en-IN" sz="3600" b="1" dirty="0"/>
          </a:p>
          <a:p>
            <a:pPr marL="0" indent="0">
              <a:buNone/>
            </a:pPr>
            <a:endParaRPr lang="en-IN" sz="1600" dirty="0"/>
          </a:p>
        </p:txBody>
      </p:sp>
    </p:spTree>
    <p:extLst>
      <p:ext uri="{BB962C8B-B14F-4D97-AF65-F5344CB8AC3E}">
        <p14:creationId xmlns:p14="http://schemas.microsoft.com/office/powerpoint/2010/main" val="76133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173-7B11-49A5-9BC6-B65B428179F9}"/>
              </a:ext>
            </a:extLst>
          </p:cNvPr>
          <p:cNvSpPr>
            <a:spLocks noGrp="1"/>
          </p:cNvSpPr>
          <p:nvPr>
            <p:ph type="title"/>
          </p:nvPr>
        </p:nvSpPr>
        <p:spPr>
          <a:xfrm>
            <a:off x="1" y="0"/>
            <a:ext cx="6096000" cy="1111348"/>
          </a:xfrm>
        </p:spPr>
        <p:txBody>
          <a:bodyPr/>
          <a:lstStyle/>
          <a:p>
            <a:r>
              <a:rPr lang="en-IN" dirty="0"/>
              <a:t>Business Cases </a:t>
            </a:r>
          </a:p>
        </p:txBody>
      </p:sp>
      <p:sp>
        <p:nvSpPr>
          <p:cNvPr id="3" name="Content Placeholder 2">
            <a:extLst>
              <a:ext uri="{FF2B5EF4-FFF2-40B4-BE49-F238E27FC236}">
                <a16:creationId xmlns:a16="http://schemas.microsoft.com/office/drawing/2014/main" id="{DEBB99C5-EFDA-436D-8F77-F74C1D576B6A}"/>
              </a:ext>
            </a:extLst>
          </p:cNvPr>
          <p:cNvSpPr>
            <a:spLocks noGrp="1"/>
          </p:cNvSpPr>
          <p:nvPr>
            <p:ph idx="1"/>
          </p:nvPr>
        </p:nvSpPr>
        <p:spPr>
          <a:xfrm>
            <a:off x="0" y="1111348"/>
            <a:ext cx="12192000" cy="5746652"/>
          </a:xfrm>
        </p:spPr>
        <p:txBody>
          <a:bodyPr>
            <a:normAutofit/>
          </a:bodyPr>
          <a:lstStyle/>
          <a:p>
            <a:pPr marL="0" indent="0" algn="ctr">
              <a:buNone/>
            </a:pPr>
            <a:r>
              <a:rPr lang="en-IN" sz="3600" b="1" dirty="0"/>
              <a:t>NETFLIX Use-Case</a:t>
            </a:r>
          </a:p>
          <a:p>
            <a:pPr lvl="1" fontAlgn="base"/>
            <a:r>
              <a:rPr lang="en-IN" dirty="0"/>
              <a:t>When we create our account into Netflix , they ask us  to select few titles and know our interested movie.</a:t>
            </a:r>
          </a:p>
          <a:p>
            <a:pPr marL="457200" lvl="1" indent="0" fontAlgn="base">
              <a:buNone/>
            </a:pPr>
            <a:endParaRPr lang="en-IN" dirty="0"/>
          </a:p>
          <a:p>
            <a:pPr lvl="1" fontAlgn="base"/>
            <a:r>
              <a:rPr lang="en-IN" dirty="0"/>
              <a:t>If we don't select titles then they randomly just show us titles on the page. </a:t>
            </a:r>
          </a:p>
          <a:p>
            <a:pPr marL="457200" lvl="1" indent="0" fontAlgn="base">
              <a:buNone/>
            </a:pPr>
            <a:endParaRPr lang="en-IN" dirty="0"/>
          </a:p>
          <a:p>
            <a:pPr lvl="1" fontAlgn="base"/>
            <a:r>
              <a:rPr lang="en-IN" dirty="0"/>
              <a:t>And once we start watching movies and rating them they get the data and is inputted into their algorithms.</a:t>
            </a:r>
          </a:p>
          <a:p>
            <a:pPr lvl="1" fontAlgn="base"/>
            <a:endParaRPr lang="en-IN" dirty="0"/>
          </a:p>
          <a:p>
            <a:pPr lvl="1" fontAlgn="base"/>
            <a:r>
              <a:rPr lang="en-IN" dirty="0"/>
              <a:t>In addition to this they rank their title rows on the basis of 3 level personalization :</a:t>
            </a:r>
          </a:p>
          <a:p>
            <a:pPr lvl="2" fontAlgn="base"/>
            <a:r>
              <a:rPr lang="en-IN" dirty="0"/>
              <a:t>the choice of row (e.g. Continue Watching, Trending Now, Award-Winning Comedies, etc.)</a:t>
            </a:r>
          </a:p>
          <a:p>
            <a:pPr lvl="2" fontAlgn="base"/>
            <a:r>
              <a:rPr lang="en-IN" dirty="0"/>
              <a:t>which titles appear in the row, and</a:t>
            </a:r>
          </a:p>
          <a:p>
            <a:pPr lvl="2" fontAlgn="base"/>
            <a:r>
              <a:rPr lang="en-IN" dirty="0"/>
              <a:t>the ranking of those titles.</a:t>
            </a:r>
          </a:p>
          <a:p>
            <a:pPr lvl="2" fontAlgn="base"/>
            <a:endParaRPr lang="en-IN" dirty="0"/>
          </a:p>
          <a:p>
            <a:pPr marL="914400" lvl="2" indent="0" fontAlgn="base">
              <a:buNone/>
            </a:pPr>
            <a:endParaRPr lang="en-IN" dirty="0"/>
          </a:p>
          <a:p>
            <a:pPr lvl="2" fontAlgn="base"/>
            <a:endParaRPr lang="en-IN" dirty="0"/>
          </a:p>
          <a:p>
            <a:pPr lvl="1" fontAlgn="base"/>
            <a:endParaRPr lang="en-IN" dirty="0"/>
          </a:p>
          <a:p>
            <a:pPr lvl="1" fontAlgn="base"/>
            <a:endParaRPr lang="en-IN" dirty="0"/>
          </a:p>
          <a:p>
            <a:pPr lvl="1" fontAlgn="base"/>
            <a:endParaRPr lang="en-IN" dirty="0"/>
          </a:p>
          <a:p>
            <a:pPr lvl="1" fontAlgn="base"/>
            <a:endParaRPr lang="en-IN" dirty="0"/>
          </a:p>
          <a:p>
            <a:pPr marL="457200" lvl="1" indent="0" fontAlgn="base">
              <a:buNone/>
            </a:pPr>
            <a:endParaRPr lang="en-IN" dirty="0"/>
          </a:p>
          <a:p>
            <a:pPr lvl="1"/>
            <a:endParaRPr lang="en-IN" dirty="0"/>
          </a:p>
          <a:p>
            <a:pPr marL="0" indent="0" algn="ctr">
              <a:buNone/>
            </a:pPr>
            <a:endParaRPr lang="en-IN" sz="3600" b="1" dirty="0"/>
          </a:p>
          <a:p>
            <a:pPr marL="0" indent="0">
              <a:buNone/>
            </a:pPr>
            <a:endParaRPr lang="en-IN" sz="1600" dirty="0"/>
          </a:p>
        </p:txBody>
      </p:sp>
    </p:spTree>
    <p:extLst>
      <p:ext uri="{BB962C8B-B14F-4D97-AF65-F5344CB8AC3E}">
        <p14:creationId xmlns:p14="http://schemas.microsoft.com/office/powerpoint/2010/main" val="50524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173-7B11-49A5-9BC6-B65B428179F9}"/>
              </a:ext>
            </a:extLst>
          </p:cNvPr>
          <p:cNvSpPr>
            <a:spLocks noGrp="1"/>
          </p:cNvSpPr>
          <p:nvPr>
            <p:ph type="title"/>
          </p:nvPr>
        </p:nvSpPr>
        <p:spPr>
          <a:xfrm>
            <a:off x="1" y="0"/>
            <a:ext cx="6096000" cy="1111348"/>
          </a:xfrm>
        </p:spPr>
        <p:txBody>
          <a:bodyPr/>
          <a:lstStyle/>
          <a:p>
            <a:r>
              <a:rPr lang="en-IN" dirty="0"/>
              <a:t>Business Cases </a:t>
            </a:r>
          </a:p>
        </p:txBody>
      </p:sp>
      <p:sp>
        <p:nvSpPr>
          <p:cNvPr id="3" name="Content Placeholder 2">
            <a:extLst>
              <a:ext uri="{FF2B5EF4-FFF2-40B4-BE49-F238E27FC236}">
                <a16:creationId xmlns:a16="http://schemas.microsoft.com/office/drawing/2014/main" id="{DEBB99C5-EFDA-436D-8F77-F74C1D576B6A}"/>
              </a:ext>
            </a:extLst>
          </p:cNvPr>
          <p:cNvSpPr>
            <a:spLocks noGrp="1"/>
          </p:cNvSpPr>
          <p:nvPr>
            <p:ph idx="1"/>
          </p:nvPr>
        </p:nvSpPr>
        <p:spPr>
          <a:xfrm>
            <a:off x="0" y="1111348"/>
            <a:ext cx="12192000" cy="5746652"/>
          </a:xfrm>
        </p:spPr>
        <p:txBody>
          <a:bodyPr>
            <a:normAutofit/>
          </a:bodyPr>
          <a:lstStyle/>
          <a:p>
            <a:pPr marL="0" indent="0" algn="ctr">
              <a:buNone/>
            </a:pPr>
            <a:r>
              <a:rPr lang="en-IN" sz="3600" b="1" dirty="0"/>
              <a:t>NETFLIX Use-Case</a:t>
            </a:r>
          </a:p>
          <a:p>
            <a:pPr fontAlgn="base"/>
            <a:r>
              <a:rPr lang="en-IN" dirty="0"/>
              <a:t>The most strongly recommended rows go to the top. The most strongly recommended titles start on the left of each row and go right -- unless you have selected Arabic or Hebrew as your language, in which case it will go right to left.</a:t>
            </a:r>
          </a:p>
          <a:p>
            <a:pPr fontAlgn="base"/>
            <a:endParaRPr lang="en-IN" dirty="0"/>
          </a:p>
          <a:p>
            <a:pPr fontAlgn="base"/>
            <a:r>
              <a:rPr lang="en-IN" dirty="0"/>
              <a:t>They don’t consider demographic information like age and gender.</a:t>
            </a:r>
          </a:p>
          <a:p>
            <a:pPr fontAlgn="base"/>
            <a:endParaRPr lang="en-IN" dirty="0"/>
          </a:p>
          <a:p>
            <a:pPr fontAlgn="base"/>
            <a:r>
              <a:rPr lang="en-IN" dirty="0"/>
              <a:t>They take feedback from the user from time to time and on the basis of that they try to improve their system.</a:t>
            </a:r>
          </a:p>
          <a:p>
            <a:pPr lvl="1" fontAlgn="base"/>
            <a:endParaRPr lang="en-IN" dirty="0"/>
          </a:p>
          <a:p>
            <a:pPr lvl="1" fontAlgn="base"/>
            <a:endParaRPr lang="en-IN" dirty="0"/>
          </a:p>
          <a:p>
            <a:pPr marL="457200" lvl="1" indent="0" fontAlgn="base">
              <a:buNone/>
            </a:pPr>
            <a:endParaRPr lang="en-IN" dirty="0"/>
          </a:p>
          <a:p>
            <a:pPr lvl="1"/>
            <a:endParaRPr lang="en-IN" dirty="0"/>
          </a:p>
          <a:p>
            <a:pPr marL="0" indent="0" algn="ctr">
              <a:buNone/>
            </a:pPr>
            <a:endParaRPr lang="en-IN" sz="3600" b="1" dirty="0"/>
          </a:p>
          <a:p>
            <a:pPr marL="0" indent="0">
              <a:buNone/>
            </a:pPr>
            <a:endParaRPr lang="en-IN" sz="1600" dirty="0"/>
          </a:p>
        </p:txBody>
      </p:sp>
    </p:spTree>
    <p:extLst>
      <p:ext uri="{BB962C8B-B14F-4D97-AF65-F5344CB8AC3E}">
        <p14:creationId xmlns:p14="http://schemas.microsoft.com/office/powerpoint/2010/main" val="29420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173-7B11-49A5-9BC6-B65B428179F9}"/>
              </a:ext>
            </a:extLst>
          </p:cNvPr>
          <p:cNvSpPr>
            <a:spLocks noGrp="1"/>
          </p:cNvSpPr>
          <p:nvPr>
            <p:ph type="title"/>
          </p:nvPr>
        </p:nvSpPr>
        <p:spPr>
          <a:xfrm>
            <a:off x="1" y="0"/>
            <a:ext cx="6096000" cy="1111348"/>
          </a:xfrm>
        </p:spPr>
        <p:txBody>
          <a:bodyPr/>
          <a:lstStyle/>
          <a:p>
            <a:r>
              <a:rPr lang="en-IN" dirty="0"/>
              <a:t>Scope</a:t>
            </a:r>
          </a:p>
        </p:txBody>
      </p:sp>
      <p:sp>
        <p:nvSpPr>
          <p:cNvPr id="3" name="Content Placeholder 2">
            <a:extLst>
              <a:ext uri="{FF2B5EF4-FFF2-40B4-BE49-F238E27FC236}">
                <a16:creationId xmlns:a16="http://schemas.microsoft.com/office/drawing/2014/main" id="{DEBB99C5-EFDA-436D-8F77-F74C1D576B6A}"/>
              </a:ext>
            </a:extLst>
          </p:cNvPr>
          <p:cNvSpPr>
            <a:spLocks noGrp="1"/>
          </p:cNvSpPr>
          <p:nvPr>
            <p:ph idx="1"/>
          </p:nvPr>
        </p:nvSpPr>
        <p:spPr>
          <a:xfrm>
            <a:off x="0" y="1111348"/>
            <a:ext cx="12192000" cy="5746652"/>
          </a:xfrm>
        </p:spPr>
        <p:txBody>
          <a:bodyPr>
            <a:normAutofit/>
          </a:bodyPr>
          <a:lstStyle/>
          <a:p>
            <a:pPr marL="0" indent="0">
              <a:buNone/>
            </a:pPr>
            <a:r>
              <a:rPr lang="en-IN" sz="2400" b="1" dirty="0"/>
              <a:t>Simple Movie Recommender System</a:t>
            </a:r>
            <a:endParaRPr lang="en-IN" sz="2800" b="1" dirty="0"/>
          </a:p>
          <a:p>
            <a:r>
              <a:rPr lang="en-IN" dirty="0"/>
              <a:t>Project Definition : We have tried to build the recommender System by using popularity based approach and content based approach.</a:t>
            </a:r>
          </a:p>
          <a:p>
            <a:endParaRPr lang="en-IN" dirty="0"/>
          </a:p>
          <a:p>
            <a:r>
              <a:rPr lang="en-IN" dirty="0"/>
              <a:t>Data Collected : Scraped from IMDB website.</a:t>
            </a:r>
          </a:p>
          <a:p>
            <a:endParaRPr lang="en-IN" dirty="0"/>
          </a:p>
          <a:p>
            <a:r>
              <a:rPr lang="en-IN" dirty="0"/>
              <a:t>Front-end :  Dash</a:t>
            </a:r>
          </a:p>
          <a:p>
            <a:endParaRPr lang="en-IN" dirty="0"/>
          </a:p>
          <a:p>
            <a:r>
              <a:rPr lang="en-IN" dirty="0"/>
              <a:t>Back-end : SQLITE Database</a:t>
            </a:r>
          </a:p>
          <a:p>
            <a:endParaRPr lang="en-IN" dirty="0"/>
          </a:p>
          <a:p>
            <a:r>
              <a:rPr lang="en-IN" dirty="0"/>
              <a:t>Developed : Anaconda : Spyder</a:t>
            </a:r>
          </a:p>
          <a:p>
            <a:pPr lvl="1" fontAlgn="base"/>
            <a:endParaRPr lang="en-IN" dirty="0"/>
          </a:p>
          <a:p>
            <a:pPr marL="457200" lvl="1" indent="0" fontAlgn="base">
              <a:buNone/>
            </a:pPr>
            <a:endParaRPr lang="en-IN" dirty="0"/>
          </a:p>
          <a:p>
            <a:pPr lvl="1"/>
            <a:endParaRPr lang="en-IN" dirty="0"/>
          </a:p>
          <a:p>
            <a:pPr marL="0" indent="0" algn="ctr">
              <a:buNone/>
            </a:pPr>
            <a:endParaRPr lang="en-IN" sz="3600" b="1" dirty="0"/>
          </a:p>
          <a:p>
            <a:pPr marL="0" indent="0">
              <a:buNone/>
            </a:pPr>
            <a:endParaRPr lang="en-IN" sz="1600" dirty="0"/>
          </a:p>
        </p:txBody>
      </p:sp>
    </p:spTree>
    <p:extLst>
      <p:ext uri="{BB962C8B-B14F-4D97-AF65-F5344CB8AC3E}">
        <p14:creationId xmlns:p14="http://schemas.microsoft.com/office/powerpoint/2010/main" val="307991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F173-7B11-49A5-9BC6-B65B428179F9}"/>
              </a:ext>
            </a:extLst>
          </p:cNvPr>
          <p:cNvSpPr>
            <a:spLocks noGrp="1"/>
          </p:cNvSpPr>
          <p:nvPr>
            <p:ph type="title"/>
          </p:nvPr>
        </p:nvSpPr>
        <p:spPr>
          <a:xfrm>
            <a:off x="0" y="0"/>
            <a:ext cx="10389703" cy="1111348"/>
          </a:xfrm>
        </p:spPr>
        <p:txBody>
          <a:bodyPr/>
          <a:lstStyle/>
          <a:p>
            <a:r>
              <a:rPr lang="en-IN" dirty="0"/>
              <a:t>Business Benefits &amp; End-User</a:t>
            </a:r>
          </a:p>
        </p:txBody>
      </p:sp>
      <p:sp>
        <p:nvSpPr>
          <p:cNvPr id="3" name="Content Placeholder 2">
            <a:extLst>
              <a:ext uri="{FF2B5EF4-FFF2-40B4-BE49-F238E27FC236}">
                <a16:creationId xmlns:a16="http://schemas.microsoft.com/office/drawing/2014/main" id="{DEBB99C5-EFDA-436D-8F77-F74C1D576B6A}"/>
              </a:ext>
            </a:extLst>
          </p:cNvPr>
          <p:cNvSpPr>
            <a:spLocks noGrp="1"/>
          </p:cNvSpPr>
          <p:nvPr>
            <p:ph idx="1"/>
          </p:nvPr>
        </p:nvSpPr>
        <p:spPr>
          <a:xfrm>
            <a:off x="0" y="1111348"/>
            <a:ext cx="12192000" cy="5746652"/>
          </a:xfrm>
        </p:spPr>
        <p:txBody>
          <a:bodyPr>
            <a:normAutofit/>
          </a:bodyPr>
          <a:lstStyle/>
          <a:p>
            <a:pPr lvl="1">
              <a:buFont typeface="Wingdings" panose="05000000000000000000" pitchFamily="2" charset="2"/>
              <a:buChar char="q"/>
            </a:pPr>
            <a:r>
              <a:rPr lang="en-IN" sz="2000" dirty="0"/>
              <a:t>Business Benefits</a:t>
            </a:r>
          </a:p>
          <a:p>
            <a:pPr lvl="1">
              <a:buFont typeface="Wingdings" panose="05000000000000000000" pitchFamily="2" charset="2"/>
              <a:buChar char="q"/>
            </a:pPr>
            <a:endParaRPr lang="en-IN" sz="2000" dirty="0"/>
          </a:p>
          <a:p>
            <a:pPr lvl="1">
              <a:buFont typeface="Wingdings" panose="05000000000000000000" pitchFamily="2" charset="2"/>
              <a:buChar char="§"/>
            </a:pPr>
            <a:r>
              <a:rPr lang="en-IN" sz="2000" dirty="0"/>
              <a:t>It is a basic recommendation system which can easily be adapted by any site/application which is related to the moves/series.</a:t>
            </a:r>
          </a:p>
          <a:p>
            <a:pPr marL="457200" lvl="1" indent="0">
              <a:buNone/>
            </a:pPr>
            <a:endParaRPr lang="en-IN" sz="2000" dirty="0"/>
          </a:p>
          <a:p>
            <a:pPr lvl="1">
              <a:buFont typeface="Wingdings" panose="05000000000000000000" pitchFamily="2" charset="2"/>
              <a:buChar char="§"/>
            </a:pPr>
            <a:r>
              <a:rPr lang="en-IN" sz="2000" dirty="0"/>
              <a:t>It gives personalized experience to the user which in tends increase the user’s interest towards the application.</a:t>
            </a:r>
          </a:p>
          <a:p>
            <a:pPr marL="457200" lvl="1" indent="0">
              <a:buNone/>
            </a:pPr>
            <a:endParaRPr lang="en-IN" sz="2000" dirty="0"/>
          </a:p>
          <a:p>
            <a:pPr lvl="1">
              <a:buFont typeface="Wingdings" panose="05000000000000000000" pitchFamily="2" charset="2"/>
              <a:buChar char="§"/>
            </a:pPr>
            <a:r>
              <a:rPr lang="en-IN" sz="2000" dirty="0"/>
              <a:t>Personalized experience attracts more users thus increasing the revenue of the company.</a:t>
            </a:r>
          </a:p>
          <a:p>
            <a:pPr marL="457200" lvl="1" indent="0">
              <a:buNone/>
            </a:pPr>
            <a:endParaRPr lang="en-IN" dirty="0"/>
          </a:p>
          <a:p>
            <a:pPr lvl="1">
              <a:buFont typeface="Wingdings" panose="05000000000000000000" pitchFamily="2" charset="2"/>
              <a:buChar char="q"/>
            </a:pPr>
            <a:r>
              <a:rPr lang="en-IN" dirty="0"/>
              <a:t>End-User</a:t>
            </a:r>
          </a:p>
          <a:p>
            <a:pPr marL="457200" lvl="1" indent="0">
              <a:buNone/>
            </a:pPr>
            <a:endParaRPr lang="en-IN" dirty="0"/>
          </a:p>
          <a:p>
            <a:pPr lvl="1">
              <a:buFont typeface="Wingdings" panose="05000000000000000000" pitchFamily="2" charset="2"/>
              <a:buChar char="§"/>
            </a:pPr>
            <a:r>
              <a:rPr lang="en-IN" dirty="0"/>
              <a:t>General Purpose use. Anyone can use it.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1841022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569</TotalTime>
  <Words>837</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Ion</vt:lpstr>
      <vt:lpstr>MOVIE RECOMMENDATION SYSTEM</vt:lpstr>
      <vt:lpstr>CONTENTS</vt:lpstr>
      <vt:lpstr>Introduction</vt:lpstr>
      <vt:lpstr>Project Pipeline</vt:lpstr>
      <vt:lpstr>Business Cases </vt:lpstr>
      <vt:lpstr>Business Cases </vt:lpstr>
      <vt:lpstr>Business Cases </vt:lpstr>
      <vt:lpstr>Scope</vt:lpstr>
      <vt:lpstr>Business Benefits &amp; End-User</vt:lpstr>
      <vt:lpstr>Project Overview</vt:lpstr>
      <vt:lpstr>Project Overview</vt:lpstr>
      <vt:lpstr>Project Overview</vt:lpstr>
      <vt:lpstr>Project Overview</vt:lpstr>
      <vt:lpstr>Project Overview</vt:lpstr>
      <vt:lpstr>Project Overview</vt:lpstr>
      <vt:lpstr>Project Overview</vt:lpstr>
      <vt:lpstr>Project Overview</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URVI PAREKH</dc:creator>
  <cp:lastModifiedBy>URVI PAREKH</cp:lastModifiedBy>
  <cp:revision>28</cp:revision>
  <dcterms:created xsi:type="dcterms:W3CDTF">2019-02-05T16:36:34Z</dcterms:created>
  <dcterms:modified xsi:type="dcterms:W3CDTF">2019-02-07T07:26:32Z</dcterms:modified>
</cp:coreProperties>
</file>