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Hepta Slab Medium"/>
      <p:regular r:id="rId26"/>
      <p:bold r:id="rId27"/>
    </p:embeddedFont>
    <p:embeddedFont>
      <p:font typeface="Maven Pro"/>
      <p:regular r:id="rId28"/>
      <p:bold r:id="rId29"/>
    </p:embeddedFont>
    <p:embeddedFont>
      <p:font typeface="Barlow Medium"/>
      <p:regular r:id="rId30"/>
      <p:bold r:id="rId31"/>
      <p:italic r:id="rId32"/>
      <p:boldItalic r:id="rId33"/>
    </p:embeddedFont>
    <p:embeddedFont>
      <p:font typeface="Barlow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ptaSlabMedium-regular.fntdata"/><Relationship Id="rId25" Type="http://schemas.openxmlformats.org/officeDocument/2006/relationships/font" Target="fonts/Nunito-boldItalic.fntdata"/><Relationship Id="rId28" Type="http://schemas.openxmlformats.org/officeDocument/2006/relationships/font" Target="fonts/MavenPro-regular.fntdata"/><Relationship Id="rId27" Type="http://schemas.openxmlformats.org/officeDocument/2006/relationships/font" Target="fonts/HeptaSlab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Medium-bold.fntdata"/><Relationship Id="rId30" Type="http://schemas.openxmlformats.org/officeDocument/2006/relationships/font" Target="fonts/BarlowMedium-regular.fntdata"/><Relationship Id="rId11" Type="http://schemas.openxmlformats.org/officeDocument/2006/relationships/slide" Target="slides/slide6.xml"/><Relationship Id="rId33" Type="http://schemas.openxmlformats.org/officeDocument/2006/relationships/font" Target="fonts/BarlowMedium-boldItalic.fntdata"/><Relationship Id="rId10" Type="http://schemas.openxmlformats.org/officeDocument/2006/relationships/slide" Target="slides/slide5.xml"/><Relationship Id="rId32" Type="http://schemas.openxmlformats.org/officeDocument/2006/relationships/font" Target="fonts/BarlowMedium-italic.fntdata"/><Relationship Id="rId13" Type="http://schemas.openxmlformats.org/officeDocument/2006/relationships/slide" Target="slides/slide8.xml"/><Relationship Id="rId35" Type="http://schemas.openxmlformats.org/officeDocument/2006/relationships/font" Target="fonts/BarlowLight-bold.fntdata"/><Relationship Id="rId12" Type="http://schemas.openxmlformats.org/officeDocument/2006/relationships/slide" Target="slides/slide7.xml"/><Relationship Id="rId34" Type="http://schemas.openxmlformats.org/officeDocument/2006/relationships/font" Target="fonts/BarlowLight-regular.fntdata"/><Relationship Id="rId15" Type="http://schemas.openxmlformats.org/officeDocument/2006/relationships/slide" Target="slides/slide10.xml"/><Relationship Id="rId37" Type="http://schemas.openxmlformats.org/officeDocument/2006/relationships/font" Target="fonts/BarlowLight-boldItalic.fntdata"/><Relationship Id="rId14" Type="http://schemas.openxmlformats.org/officeDocument/2006/relationships/slide" Target="slides/slide9.xml"/><Relationship Id="rId36" Type="http://schemas.openxmlformats.org/officeDocument/2006/relationships/font" Target="fonts/BarlowLigh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b0d535a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1b0d535a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1b0d535a74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1b0d535a74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1ab7e1d2e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1ab7e1d2e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1ab7e1d2e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1ab7e1d2e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1ab0d7441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1ab0d7441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1ab7e1d2e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1ab7e1d2e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1ab0d74411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1ab0d74411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1ab0d7441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1ab0d7441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1b0d535a74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1b0d535a74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1b0d535a74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1b0d535a74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1abe5250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1abe5250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1b0d535a74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1b0d535a74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1b0d535a74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1b0d535a74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1ab0d74411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1ab0d74411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1ab0d74411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1ab0d74411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1ab7e1d2e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1ab7e1d2e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SECTION_HEADER_1">
    <p:spTree>
      <p:nvGrpSpPr>
        <p:cNvPr id="273" name="Shape 273"/>
        <p:cNvGrpSpPr/>
        <p:nvPr/>
      </p:nvGrpSpPr>
      <p:grpSpPr>
        <a:xfrm>
          <a:off x="0" y="0"/>
          <a:ext cx="0" cy="0"/>
          <a:chOff x="0" y="0"/>
          <a:chExt cx="0" cy="0"/>
        </a:xfrm>
      </p:grpSpPr>
      <p:sp>
        <p:nvSpPr>
          <p:cNvPr id="274" name="Google Shape;274;p13"/>
          <p:cNvSpPr txBox="1"/>
          <p:nvPr>
            <p:ph type="title"/>
          </p:nvPr>
        </p:nvSpPr>
        <p:spPr>
          <a:xfrm>
            <a:off x="632850" y="1124700"/>
            <a:ext cx="7878300" cy="17415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5" name="Google Shape;275;p13"/>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rm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76" name="Google Shape;276;p13"/>
          <p:cNvSpPr txBox="1"/>
          <p:nvPr>
            <p:ph idx="2" type="subTitle"/>
          </p:nvPr>
        </p:nvSpPr>
        <p:spPr>
          <a:xfrm>
            <a:off x="2857500" y="2902000"/>
            <a:ext cx="3765600" cy="9348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100"/>
              <a:buNone/>
              <a:defRPr>
                <a:latin typeface="Barlow Light"/>
                <a:ea typeface="Barlow Light"/>
                <a:cs typeface="Barlow Light"/>
                <a:sym typeface="Barlow Light"/>
              </a:defRPr>
            </a:lvl2pPr>
            <a:lvl3pPr lvl="2">
              <a:spcBef>
                <a:spcPts val="0"/>
              </a:spcBef>
              <a:spcAft>
                <a:spcPts val="0"/>
              </a:spcAft>
              <a:buSzPts val="1100"/>
              <a:buNone/>
              <a:defRPr>
                <a:latin typeface="Barlow Light"/>
                <a:ea typeface="Barlow Light"/>
                <a:cs typeface="Barlow Light"/>
                <a:sym typeface="Barlow Light"/>
              </a:defRPr>
            </a:lvl3pPr>
            <a:lvl4pPr lvl="3">
              <a:spcBef>
                <a:spcPts val="0"/>
              </a:spcBef>
              <a:spcAft>
                <a:spcPts val="0"/>
              </a:spcAft>
              <a:buSzPts val="1100"/>
              <a:buNone/>
              <a:defRPr>
                <a:latin typeface="Barlow Light"/>
                <a:ea typeface="Barlow Light"/>
                <a:cs typeface="Barlow Light"/>
                <a:sym typeface="Barlow Light"/>
              </a:defRPr>
            </a:lvl4pPr>
            <a:lvl5pPr lvl="4">
              <a:spcBef>
                <a:spcPts val="0"/>
              </a:spcBef>
              <a:spcAft>
                <a:spcPts val="0"/>
              </a:spcAft>
              <a:buSzPts val="1100"/>
              <a:buNone/>
              <a:defRPr>
                <a:latin typeface="Barlow Light"/>
                <a:ea typeface="Barlow Light"/>
                <a:cs typeface="Barlow Light"/>
                <a:sym typeface="Barlow Light"/>
              </a:defRPr>
            </a:lvl5pPr>
            <a:lvl6pPr lvl="5">
              <a:spcBef>
                <a:spcPts val="0"/>
              </a:spcBef>
              <a:spcAft>
                <a:spcPts val="0"/>
              </a:spcAft>
              <a:buSzPts val="1100"/>
              <a:buNone/>
              <a:defRPr>
                <a:latin typeface="Barlow Light"/>
                <a:ea typeface="Barlow Light"/>
                <a:cs typeface="Barlow Light"/>
                <a:sym typeface="Barlow Light"/>
              </a:defRPr>
            </a:lvl6pPr>
            <a:lvl7pPr lvl="6">
              <a:spcBef>
                <a:spcPts val="0"/>
              </a:spcBef>
              <a:spcAft>
                <a:spcPts val="0"/>
              </a:spcAft>
              <a:buSzPts val="1100"/>
              <a:buNone/>
              <a:defRPr>
                <a:latin typeface="Barlow Light"/>
                <a:ea typeface="Barlow Light"/>
                <a:cs typeface="Barlow Light"/>
                <a:sym typeface="Barlow Light"/>
              </a:defRPr>
            </a:lvl7pPr>
            <a:lvl8pPr lvl="7">
              <a:spcBef>
                <a:spcPts val="0"/>
              </a:spcBef>
              <a:spcAft>
                <a:spcPts val="0"/>
              </a:spcAft>
              <a:buSzPts val="1100"/>
              <a:buNone/>
              <a:defRPr>
                <a:latin typeface="Barlow Light"/>
                <a:ea typeface="Barlow Light"/>
                <a:cs typeface="Barlow Light"/>
                <a:sym typeface="Barlow Light"/>
              </a:defRPr>
            </a:lvl8pPr>
            <a:lvl9pPr lvl="8">
              <a:spcBef>
                <a:spcPts val="0"/>
              </a:spcBef>
              <a:spcAft>
                <a:spcPts val="0"/>
              </a:spcAft>
              <a:buSzPts val="1100"/>
              <a:buNone/>
              <a:defRPr>
                <a:latin typeface="Barlow Light"/>
                <a:ea typeface="Barlow Light"/>
                <a:cs typeface="Barlow Light"/>
                <a:sym typeface="Barlow Light"/>
              </a:defRPr>
            </a:lvl9pPr>
          </a:lstStyle>
          <a:p/>
        </p:txBody>
      </p:sp>
      <p:sp>
        <p:nvSpPr>
          <p:cNvPr id="277" name="Google Shape;277;p13"/>
          <p:cNvSpPr txBox="1"/>
          <p:nvPr>
            <p:ph idx="12" type="sldNum"/>
          </p:nvPr>
        </p:nvSpPr>
        <p:spPr>
          <a:xfrm>
            <a:off x="8556784" y="4749851"/>
            <a:ext cx="548700" cy="393600"/>
          </a:xfrm>
          <a:prstGeom prst="rect">
            <a:avLst/>
          </a:prstGeom>
        </p:spPr>
        <p:txBody>
          <a:bodyPr anchorCtr="0" anchor="ctr" bIns="91425" lIns="91425" spcFirstLastPara="1" rIns="91425" wrap="square" tIns="91425">
            <a:norm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278" name="Shape 278"/>
        <p:cNvGrpSpPr/>
        <p:nvPr/>
      </p:nvGrpSpPr>
      <p:grpSpPr>
        <a:xfrm>
          <a:off x="0" y="0"/>
          <a:ext cx="0" cy="0"/>
          <a:chOff x="0" y="0"/>
          <a:chExt cx="0" cy="0"/>
        </a:xfrm>
      </p:grpSpPr>
      <p:sp>
        <p:nvSpPr>
          <p:cNvPr id="279" name="Google Shape;279;p14"/>
          <p:cNvSpPr txBox="1"/>
          <p:nvPr>
            <p:ph type="title"/>
          </p:nvPr>
        </p:nvSpPr>
        <p:spPr>
          <a:xfrm>
            <a:off x="697350" y="2932550"/>
            <a:ext cx="7749300" cy="101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80" name="Google Shape;280;p14"/>
          <p:cNvSpPr txBox="1"/>
          <p:nvPr>
            <p:ph idx="2" type="title"/>
          </p:nvPr>
        </p:nvSpPr>
        <p:spPr>
          <a:xfrm>
            <a:off x="3278250" y="1194450"/>
            <a:ext cx="2587500" cy="19926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281" name="Google Shape;281;p14"/>
          <p:cNvSpPr txBox="1"/>
          <p:nvPr>
            <p:ph idx="12" type="sldNum"/>
          </p:nvPr>
        </p:nvSpPr>
        <p:spPr>
          <a:xfrm>
            <a:off x="8556784"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15"/>
          <p:cNvPicPr preferRelativeResize="0"/>
          <p:nvPr/>
        </p:nvPicPr>
        <p:blipFill rotWithShape="1">
          <a:blip r:embed="rId3">
            <a:alphaModFix amt="7000"/>
          </a:blip>
          <a:srcRect b="23486" l="0" r="0" t="9408"/>
          <a:stretch/>
        </p:blipFill>
        <p:spPr>
          <a:xfrm>
            <a:off x="0" y="0"/>
            <a:ext cx="9144001" cy="5143500"/>
          </a:xfrm>
          <a:prstGeom prst="rect">
            <a:avLst/>
          </a:prstGeom>
          <a:noFill/>
          <a:ln>
            <a:noFill/>
          </a:ln>
        </p:spPr>
      </p:pic>
      <p:sp>
        <p:nvSpPr>
          <p:cNvPr id="287" name="Google Shape;287;p15"/>
          <p:cNvSpPr txBox="1"/>
          <p:nvPr>
            <p:ph type="title"/>
          </p:nvPr>
        </p:nvSpPr>
        <p:spPr>
          <a:xfrm>
            <a:off x="783700" y="1211875"/>
            <a:ext cx="7878300" cy="1741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lt1"/>
              </a:buClr>
              <a:buSzPct val="27500"/>
              <a:buFont typeface="Arial"/>
              <a:buNone/>
            </a:pPr>
            <a:r>
              <a:rPr lang="en" sz="4000">
                <a:solidFill>
                  <a:schemeClr val="dk1"/>
                </a:solidFill>
              </a:rPr>
              <a:t>Analysis of Obesity Levels Based On Eating Habits and Physical Condition.</a:t>
            </a:r>
            <a:endParaRPr sz="4000">
              <a:solidFill>
                <a:schemeClr val="dk1"/>
              </a:solidFill>
            </a:endParaRPr>
          </a:p>
        </p:txBody>
      </p:sp>
      <p:sp>
        <p:nvSpPr>
          <p:cNvPr id="288" name="Google Shape;288;p15"/>
          <p:cNvSpPr txBox="1"/>
          <p:nvPr/>
        </p:nvSpPr>
        <p:spPr>
          <a:xfrm>
            <a:off x="507275" y="3321725"/>
            <a:ext cx="8279100" cy="56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Times New Roman"/>
                <a:ea typeface="Times New Roman"/>
                <a:cs typeface="Times New Roman"/>
                <a:sym typeface="Times New Roman"/>
              </a:rPr>
              <a:t>Group 3:</a:t>
            </a:r>
            <a:endParaRPr>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chemeClr val="dk2"/>
                </a:solidFill>
                <a:latin typeface="Times New Roman"/>
                <a:ea typeface="Times New Roman"/>
                <a:cs typeface="Times New Roman"/>
                <a:sym typeface="Times New Roman"/>
              </a:rPr>
              <a:t>Shivani Mangesh Sawant, Urvi Ravindra Dhomne, Sharmitha Chilankuri, Kallamadi Rutva</a:t>
            </a:r>
            <a:endParaRPr>
              <a:solidFill>
                <a:schemeClr val="dk2"/>
              </a:solidFill>
              <a:latin typeface="Times New Roman"/>
              <a:ea typeface="Times New Roman"/>
              <a:cs typeface="Times New Roman"/>
              <a:sym typeface="Times New Roman"/>
            </a:endParaRPr>
          </a:p>
        </p:txBody>
      </p:sp>
      <p:sp>
        <p:nvSpPr>
          <p:cNvPr id="289" name="Google Shape;289;p15"/>
          <p:cNvSpPr txBox="1"/>
          <p:nvPr/>
        </p:nvSpPr>
        <p:spPr>
          <a:xfrm>
            <a:off x="0" y="0"/>
            <a:ext cx="4006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Maven Pro"/>
                <a:ea typeface="Maven Pro"/>
                <a:cs typeface="Maven Pro"/>
                <a:sym typeface="Maven Pro"/>
              </a:rPr>
              <a:t>M&amp;I-ENG 621- Descriptive Analytics</a:t>
            </a:r>
            <a:endParaRPr sz="1300">
              <a:solidFill>
                <a:schemeClr val="dk1"/>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idx="2" type="title"/>
          </p:nvPr>
        </p:nvSpPr>
        <p:spPr>
          <a:xfrm>
            <a:off x="535250" y="0"/>
            <a:ext cx="7839600" cy="87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000">
                <a:solidFill>
                  <a:schemeClr val="dk1"/>
                </a:solidFill>
              </a:rPr>
              <a:t>Research Hypothesis</a:t>
            </a:r>
            <a:r>
              <a:rPr lang="en" sz="4000">
                <a:solidFill>
                  <a:schemeClr val="dk1"/>
                </a:solidFill>
              </a:rPr>
              <a:t> 1</a:t>
            </a:r>
            <a:endParaRPr sz="4000">
              <a:solidFill>
                <a:schemeClr val="dk1"/>
              </a:solidFill>
            </a:endParaRPr>
          </a:p>
        </p:txBody>
      </p:sp>
      <p:sp>
        <p:nvSpPr>
          <p:cNvPr id="353" name="Google Shape;353;p24"/>
          <p:cNvSpPr txBox="1"/>
          <p:nvPr/>
        </p:nvSpPr>
        <p:spPr>
          <a:xfrm>
            <a:off x="940250" y="710648"/>
            <a:ext cx="7029600" cy="5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Individuals with frequent consumption of high-calorie foods have a higher likelihood of obesity than those with infrequent consumption.</a:t>
            </a:r>
            <a:br>
              <a:rPr b="1" lang="en" sz="1500">
                <a:solidFill>
                  <a:schemeClr val="dk2"/>
                </a:solidFill>
              </a:rPr>
            </a:br>
            <a:endParaRPr b="1" sz="1200">
              <a:solidFill>
                <a:schemeClr val="dk2"/>
              </a:solidFill>
              <a:latin typeface="Nunito"/>
              <a:ea typeface="Nunito"/>
              <a:cs typeface="Nunito"/>
              <a:sym typeface="Nunito"/>
            </a:endParaRPr>
          </a:p>
        </p:txBody>
      </p:sp>
      <p:sp>
        <p:nvSpPr>
          <p:cNvPr id="354" name="Google Shape;354;p24"/>
          <p:cNvSpPr txBox="1"/>
          <p:nvPr/>
        </p:nvSpPr>
        <p:spPr>
          <a:xfrm>
            <a:off x="444500" y="1534622"/>
            <a:ext cx="8021100" cy="191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latin typeface="Times New Roman"/>
                <a:ea typeface="Times New Roman"/>
                <a:cs typeface="Times New Roman"/>
                <a:sym typeface="Times New Roman"/>
              </a:rPr>
              <a:t>Chi-Square Test Results:</a:t>
            </a:r>
            <a:br>
              <a:rPr lang="en" sz="1300">
                <a:latin typeface="Times New Roman"/>
                <a:ea typeface="Times New Roman"/>
                <a:cs typeface="Times New Roman"/>
                <a:sym typeface="Times New Roman"/>
              </a:rPr>
            </a:br>
            <a:r>
              <a:rPr lang="en" sz="1300">
                <a:latin typeface="Times New Roman"/>
                <a:ea typeface="Times New Roman"/>
                <a:cs typeface="Times New Roman"/>
                <a:sym typeface="Times New Roman"/>
              </a:rPr>
              <a:t>The Chi-Square test results show a statistically significant association between the frequency of high-calorie food consumption (FAVC) and the obesity level (NObeyesdad), with a p-value &lt; 0.05.</a:t>
            </a:r>
            <a:br>
              <a:rPr lang="en" sz="1300">
                <a:latin typeface="Times New Roman"/>
                <a:ea typeface="Times New Roman"/>
                <a:cs typeface="Times New Roman"/>
                <a:sym typeface="Times New Roman"/>
              </a:rPr>
            </a:br>
            <a:endParaRPr sz="13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b="1" lang="en" sz="1300">
                <a:latin typeface="Times New Roman"/>
                <a:ea typeface="Times New Roman"/>
                <a:cs typeface="Times New Roman"/>
                <a:sym typeface="Times New Roman"/>
              </a:rPr>
              <a:t>Conclusion:</a:t>
            </a:r>
            <a:br>
              <a:rPr lang="en" sz="1300">
                <a:latin typeface="Times New Roman"/>
                <a:ea typeface="Times New Roman"/>
                <a:cs typeface="Times New Roman"/>
                <a:sym typeface="Times New Roman"/>
              </a:rPr>
            </a:br>
            <a:r>
              <a:rPr lang="en" sz="1300">
                <a:latin typeface="Times New Roman"/>
                <a:ea typeface="Times New Roman"/>
                <a:cs typeface="Times New Roman"/>
                <a:sym typeface="Times New Roman"/>
              </a:rPr>
              <a:t>These results support the research hypothesis that individuals with frequent consumption of high-calorie foods have a higher likelihood of obesity.</a:t>
            </a:r>
            <a:endParaRPr sz="13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idx="2" type="title"/>
          </p:nvPr>
        </p:nvSpPr>
        <p:spPr>
          <a:xfrm>
            <a:off x="535250" y="0"/>
            <a:ext cx="7839600" cy="87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000">
                <a:solidFill>
                  <a:schemeClr val="dk1"/>
                </a:solidFill>
              </a:rPr>
              <a:t>Research Question 1</a:t>
            </a:r>
            <a:endParaRPr sz="4000">
              <a:solidFill>
                <a:schemeClr val="dk1"/>
              </a:solidFill>
            </a:endParaRPr>
          </a:p>
        </p:txBody>
      </p:sp>
      <p:sp>
        <p:nvSpPr>
          <p:cNvPr id="360" name="Google Shape;360;p25"/>
          <p:cNvSpPr txBox="1"/>
          <p:nvPr/>
        </p:nvSpPr>
        <p:spPr>
          <a:xfrm>
            <a:off x="940250" y="710648"/>
            <a:ext cx="7029600" cy="5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rPr>
              <a:t>How do dietary habits (e.g., consumption frequency of high-calorie foods) influence obesity levels among individuals? </a:t>
            </a:r>
            <a:endParaRPr b="1" sz="1700">
              <a:solidFill>
                <a:schemeClr val="dk2"/>
              </a:solidFill>
            </a:endParaRPr>
          </a:p>
          <a:p>
            <a:pPr indent="0" lvl="0" marL="0" rtl="0" algn="ctr">
              <a:spcBef>
                <a:spcPts val="0"/>
              </a:spcBef>
              <a:spcAft>
                <a:spcPts val="0"/>
              </a:spcAft>
              <a:buNone/>
            </a:pPr>
            <a:r>
              <a:t/>
            </a:r>
            <a:endParaRPr b="1" sz="1600">
              <a:solidFill>
                <a:schemeClr val="dk2"/>
              </a:solidFill>
            </a:endParaRPr>
          </a:p>
        </p:txBody>
      </p:sp>
      <p:sp>
        <p:nvSpPr>
          <p:cNvPr id="361" name="Google Shape;361;p25"/>
          <p:cNvSpPr txBox="1"/>
          <p:nvPr/>
        </p:nvSpPr>
        <p:spPr>
          <a:xfrm>
            <a:off x="129650" y="1470100"/>
            <a:ext cx="8650800" cy="32238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SzPts val="1300"/>
              <a:buAutoNum type="arabicPeriod"/>
            </a:pPr>
            <a:r>
              <a:rPr b="1" lang="en" sz="1300">
                <a:latin typeface="Times New Roman"/>
                <a:ea typeface="Times New Roman"/>
                <a:cs typeface="Times New Roman"/>
                <a:sym typeface="Times New Roman"/>
              </a:rPr>
              <a:t>Findings from the Chi-Square Test</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0" lvl="0" marL="0" marR="0" rtl="0" algn="l">
              <a:lnSpc>
                <a:spcPct val="115000"/>
              </a:lnSpc>
              <a:spcBef>
                <a:spcPts val="1200"/>
              </a:spcBef>
              <a:spcAft>
                <a:spcPts val="0"/>
              </a:spcAft>
              <a:buNone/>
            </a:pPr>
            <a:r>
              <a:rPr lang="en" sz="1300">
                <a:latin typeface="Times New Roman"/>
                <a:ea typeface="Times New Roman"/>
                <a:cs typeface="Times New Roman"/>
                <a:sym typeface="Times New Roman"/>
              </a:rPr>
              <a:t>There is a </a:t>
            </a:r>
            <a:r>
              <a:rPr b="1" lang="en" sz="1300">
                <a:latin typeface="Times New Roman"/>
                <a:ea typeface="Times New Roman"/>
                <a:cs typeface="Times New Roman"/>
                <a:sym typeface="Times New Roman"/>
              </a:rPr>
              <a:t>statistically significant association</a:t>
            </a:r>
            <a:r>
              <a:rPr lang="en" sz="1300">
                <a:latin typeface="Times New Roman"/>
                <a:ea typeface="Times New Roman"/>
                <a:cs typeface="Times New Roman"/>
                <a:sym typeface="Times New Roman"/>
              </a:rPr>
              <a:t> between the frequency of high-calorie food consumption (FAVC) and obesity levels (NObeyesdad), with a p-value </a:t>
            </a:r>
            <a:r>
              <a:rPr lang="en" sz="700">
                <a:latin typeface="Times New Roman"/>
                <a:ea typeface="Times New Roman"/>
                <a:cs typeface="Times New Roman"/>
                <a:sym typeface="Times New Roman"/>
              </a:rPr>
              <a:t>&lt;</a:t>
            </a:r>
            <a:r>
              <a:rPr lang="en" sz="1300">
                <a:latin typeface="Times New Roman"/>
                <a:ea typeface="Times New Roman"/>
                <a:cs typeface="Times New Roman"/>
                <a:sym typeface="Times New Roman"/>
              </a:rPr>
              <a:t> 0.05.</a:t>
            </a:r>
            <a:endParaRPr sz="1300">
              <a:latin typeface="Times New Roman"/>
              <a:ea typeface="Times New Roman"/>
              <a:cs typeface="Times New Roman"/>
              <a:sym typeface="Times New Roman"/>
            </a:endParaRPr>
          </a:p>
          <a:p>
            <a:pPr indent="-311150" lvl="0" marL="457200" rtl="0" algn="l">
              <a:lnSpc>
                <a:spcPct val="115000"/>
              </a:lnSpc>
              <a:spcBef>
                <a:spcPts val="1200"/>
              </a:spcBef>
              <a:spcAft>
                <a:spcPts val="0"/>
              </a:spcAft>
              <a:buSzPts val="1300"/>
              <a:buAutoNum type="arabicPeriod"/>
            </a:pPr>
            <a:r>
              <a:rPr b="1" lang="en" sz="1300">
                <a:latin typeface="Times New Roman"/>
                <a:ea typeface="Times New Roman"/>
                <a:cs typeface="Times New Roman"/>
                <a:sym typeface="Times New Roman"/>
              </a:rPr>
              <a:t>Correlation Analysis</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A strong correlation (0.74) exists between high-calorie food frequency (FAVC) and vegetable consumption frequency (FCVC), showing how dietary habits interrelate.</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AutoNum type="arabicPeriod"/>
            </a:pPr>
            <a:r>
              <a:rPr b="1" lang="en" sz="1300">
                <a:latin typeface="Times New Roman"/>
                <a:ea typeface="Times New Roman"/>
                <a:cs typeface="Times New Roman"/>
                <a:sym typeface="Times New Roman"/>
              </a:rPr>
              <a:t>Odds Ratio Analysis</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Individuals with frequent consumption of high-calorie foods (</a:t>
            </a:r>
            <a:r>
              <a:rPr lang="en" sz="1300">
                <a:solidFill>
                  <a:srgbClr val="188038"/>
                </a:solidFill>
                <a:latin typeface="Times New Roman"/>
                <a:ea typeface="Times New Roman"/>
                <a:cs typeface="Times New Roman"/>
                <a:sym typeface="Times New Roman"/>
              </a:rPr>
              <a:t>FAVC = Yes</a:t>
            </a:r>
            <a:r>
              <a:rPr lang="en" sz="1300">
                <a:latin typeface="Times New Roman"/>
                <a:ea typeface="Times New Roman"/>
                <a:cs typeface="Times New Roman"/>
                <a:sym typeface="Times New Roman"/>
              </a:rPr>
              <a:t>) are more likely to fall into higher obesity categories compared to those with infrequent consumption (</a:t>
            </a:r>
            <a:r>
              <a:rPr lang="en" sz="1300">
                <a:solidFill>
                  <a:srgbClr val="188038"/>
                </a:solidFill>
                <a:latin typeface="Times New Roman"/>
                <a:ea typeface="Times New Roman"/>
                <a:cs typeface="Times New Roman"/>
                <a:sym typeface="Times New Roman"/>
              </a:rPr>
              <a:t>FAVC = No</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AutoNum type="arabicPeriod"/>
            </a:pPr>
            <a:r>
              <a:rPr b="1" lang="en" sz="1300">
                <a:latin typeface="Times New Roman"/>
                <a:ea typeface="Times New Roman"/>
                <a:cs typeface="Times New Roman"/>
                <a:sym typeface="Times New Roman"/>
              </a:rPr>
              <a:t>Conclusion</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The results confirm the hypothesis that frequent high-calorie food consumption significantly increases the likelihood of obesity. This highlights the need to address high-calorie diets in obesity interventions.</a:t>
            </a:r>
            <a:endParaRPr sz="13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ph idx="2" type="title"/>
          </p:nvPr>
        </p:nvSpPr>
        <p:spPr>
          <a:xfrm>
            <a:off x="535250" y="0"/>
            <a:ext cx="7839600" cy="87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000">
                <a:solidFill>
                  <a:schemeClr val="dk1"/>
                </a:solidFill>
              </a:rPr>
              <a:t>Research Hypothesis 2</a:t>
            </a:r>
            <a:endParaRPr sz="4000">
              <a:solidFill>
                <a:schemeClr val="dk1"/>
              </a:solidFill>
            </a:endParaRPr>
          </a:p>
        </p:txBody>
      </p:sp>
      <p:sp>
        <p:nvSpPr>
          <p:cNvPr id="367" name="Google Shape;367;p26"/>
          <p:cNvSpPr txBox="1"/>
          <p:nvPr/>
        </p:nvSpPr>
        <p:spPr>
          <a:xfrm>
            <a:off x="925050" y="710650"/>
            <a:ext cx="7293900" cy="5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rPr>
              <a:t>Individuals with low physical activity levels have a higher likelihood of obesity than those with moderate to high activity levels. </a:t>
            </a:r>
            <a:endParaRPr b="1" sz="1200">
              <a:solidFill>
                <a:schemeClr val="dk2"/>
              </a:solidFill>
            </a:endParaRPr>
          </a:p>
        </p:txBody>
      </p:sp>
      <p:pic>
        <p:nvPicPr>
          <p:cNvPr id="368" name="Google Shape;368;p26"/>
          <p:cNvPicPr preferRelativeResize="0"/>
          <p:nvPr/>
        </p:nvPicPr>
        <p:blipFill>
          <a:blip r:embed="rId3">
            <a:alphaModFix/>
          </a:blip>
          <a:stretch>
            <a:fillRect/>
          </a:stretch>
        </p:blipFill>
        <p:spPr>
          <a:xfrm>
            <a:off x="154225" y="2092825"/>
            <a:ext cx="4417774" cy="1106000"/>
          </a:xfrm>
          <a:prstGeom prst="rect">
            <a:avLst/>
          </a:prstGeom>
          <a:noFill/>
          <a:ln>
            <a:noFill/>
          </a:ln>
        </p:spPr>
      </p:pic>
      <p:pic>
        <p:nvPicPr>
          <p:cNvPr id="369" name="Google Shape;369;p26"/>
          <p:cNvPicPr preferRelativeResize="0"/>
          <p:nvPr/>
        </p:nvPicPr>
        <p:blipFill rotWithShape="1">
          <a:blip r:embed="rId4">
            <a:alphaModFix/>
          </a:blip>
          <a:srcRect b="0" l="0" r="0" t="-1636"/>
          <a:stretch/>
        </p:blipFill>
        <p:spPr>
          <a:xfrm>
            <a:off x="4113000" y="1419250"/>
            <a:ext cx="4878602" cy="3392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ph idx="2" type="title"/>
          </p:nvPr>
        </p:nvSpPr>
        <p:spPr>
          <a:xfrm>
            <a:off x="535250" y="0"/>
            <a:ext cx="7839600" cy="87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000">
                <a:solidFill>
                  <a:schemeClr val="dk1"/>
                </a:solidFill>
              </a:rPr>
              <a:t>Research Hypothesis 2</a:t>
            </a:r>
            <a:endParaRPr sz="4000">
              <a:solidFill>
                <a:schemeClr val="dk1"/>
              </a:solidFill>
            </a:endParaRPr>
          </a:p>
        </p:txBody>
      </p:sp>
      <p:sp>
        <p:nvSpPr>
          <p:cNvPr id="375" name="Google Shape;375;p27"/>
          <p:cNvSpPr txBox="1"/>
          <p:nvPr/>
        </p:nvSpPr>
        <p:spPr>
          <a:xfrm>
            <a:off x="925050" y="710650"/>
            <a:ext cx="7293900" cy="5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rPr>
              <a:t>Individuals with low physical activity levels have a higher likelihood of obesity than those with moderate to high activity levels. </a:t>
            </a:r>
            <a:endParaRPr b="1" sz="1200">
              <a:solidFill>
                <a:schemeClr val="dk2"/>
              </a:solidFill>
            </a:endParaRPr>
          </a:p>
        </p:txBody>
      </p:sp>
      <p:sp>
        <p:nvSpPr>
          <p:cNvPr id="376" name="Google Shape;376;p27"/>
          <p:cNvSpPr txBox="1"/>
          <p:nvPr/>
        </p:nvSpPr>
        <p:spPr>
          <a:xfrm>
            <a:off x="444500" y="1534622"/>
            <a:ext cx="8021100" cy="3654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AutoNum type="arabicPeriod"/>
            </a:pPr>
            <a:r>
              <a:rPr b="1" lang="en" sz="1100"/>
              <a:t>Findings from Physical Activity Frequency (FAF)</a:t>
            </a:r>
            <a:r>
              <a:rPr lang="en" sz="1100"/>
              <a:t>:</a:t>
            </a:r>
            <a:endParaRPr sz="1100"/>
          </a:p>
          <a:p>
            <a:pPr indent="-298450" lvl="1" marL="914400" rtl="0" algn="l">
              <a:lnSpc>
                <a:spcPct val="115000"/>
              </a:lnSpc>
              <a:spcBef>
                <a:spcPts val="0"/>
              </a:spcBef>
              <a:spcAft>
                <a:spcPts val="0"/>
              </a:spcAft>
              <a:buSzPts val="1100"/>
              <a:buChar char="○"/>
            </a:pPr>
            <a:r>
              <a:rPr lang="en" sz="1100"/>
              <a:t>Individuals with </a:t>
            </a:r>
            <a:r>
              <a:rPr b="1" lang="en" sz="1100"/>
              <a:t>low physical activity frequency (FAF = 0)</a:t>
            </a:r>
            <a:r>
              <a:rPr lang="en" sz="1100"/>
              <a:t> are significantly more likely to fall into higher obesity categories</a:t>
            </a:r>
            <a:endParaRPr sz="1100"/>
          </a:p>
          <a:p>
            <a:pPr indent="-298450" lvl="0" marL="457200" rtl="0" algn="l">
              <a:lnSpc>
                <a:spcPct val="115000"/>
              </a:lnSpc>
              <a:spcBef>
                <a:spcPts val="0"/>
              </a:spcBef>
              <a:spcAft>
                <a:spcPts val="0"/>
              </a:spcAft>
              <a:buSzPts val="1100"/>
              <a:buAutoNum type="arabicPeriod" startAt="2"/>
            </a:pPr>
            <a:r>
              <a:rPr b="1" lang="en" sz="1100"/>
              <a:t>Statistical Evidence</a:t>
            </a:r>
            <a:r>
              <a:rPr lang="en" sz="1100"/>
              <a:t>:</a:t>
            </a:r>
            <a:endParaRPr sz="1100"/>
          </a:p>
          <a:p>
            <a:pPr indent="-298450" lvl="1" marL="914400" rtl="0" algn="l">
              <a:lnSpc>
                <a:spcPct val="115000"/>
              </a:lnSpc>
              <a:spcBef>
                <a:spcPts val="0"/>
              </a:spcBef>
              <a:spcAft>
                <a:spcPts val="0"/>
              </a:spcAft>
              <a:buSzPts val="1100"/>
              <a:buChar char="○"/>
            </a:pPr>
            <a:r>
              <a:rPr lang="en" sz="1100"/>
              <a:t>A significant negative correlation between </a:t>
            </a:r>
            <a:r>
              <a:rPr b="1" lang="en" sz="1100"/>
              <a:t>Physical Activity Frequency (FAF)</a:t>
            </a:r>
            <a:r>
              <a:rPr lang="en" sz="1100"/>
              <a:t> and obesity levels (from correlation analysis and regression models) indicates that as physical activity decreases, the likelihood of higher obesity levels increases.</a:t>
            </a:r>
            <a:endParaRPr sz="1100"/>
          </a:p>
          <a:p>
            <a:pPr indent="-298450" lvl="1" marL="914400" rtl="0" algn="l">
              <a:lnSpc>
                <a:spcPct val="115000"/>
              </a:lnSpc>
              <a:spcBef>
                <a:spcPts val="0"/>
              </a:spcBef>
              <a:spcAft>
                <a:spcPts val="0"/>
              </a:spcAft>
              <a:buSzPts val="1100"/>
              <a:buChar char="○"/>
            </a:pPr>
            <a:r>
              <a:rPr lang="en" sz="1100"/>
              <a:t>The multinomial logistic regression further confirms that individuals with </a:t>
            </a:r>
            <a:r>
              <a:rPr b="1" lang="en" sz="1100"/>
              <a:t>low activity levels</a:t>
            </a:r>
            <a:r>
              <a:rPr lang="en" sz="1100"/>
              <a:t> are more likely to belong to obesity categories compared to those with moderate or high physical activity.</a:t>
            </a:r>
            <a:endParaRPr sz="1100"/>
          </a:p>
          <a:p>
            <a:pPr indent="-298450" lvl="0" marL="457200" rtl="0" algn="l">
              <a:lnSpc>
                <a:spcPct val="115000"/>
              </a:lnSpc>
              <a:spcBef>
                <a:spcPts val="0"/>
              </a:spcBef>
              <a:spcAft>
                <a:spcPts val="0"/>
              </a:spcAft>
              <a:buSzPts val="1100"/>
              <a:buAutoNum type="arabicPeriod" startAt="2"/>
            </a:pPr>
            <a:r>
              <a:rPr b="1" lang="en" sz="1100"/>
              <a:t>Mode of Transportation Analysis</a:t>
            </a:r>
            <a:r>
              <a:rPr lang="en" sz="1100"/>
              <a:t>:</a:t>
            </a:r>
            <a:endParaRPr sz="1100"/>
          </a:p>
          <a:p>
            <a:pPr indent="-298450" lvl="1" marL="914400" rtl="0" algn="l">
              <a:lnSpc>
                <a:spcPct val="115000"/>
              </a:lnSpc>
              <a:spcBef>
                <a:spcPts val="0"/>
              </a:spcBef>
              <a:spcAft>
                <a:spcPts val="0"/>
              </a:spcAft>
              <a:buSzPts val="1100"/>
              <a:buChar char="○"/>
            </a:pPr>
            <a:r>
              <a:rPr lang="en" sz="1100"/>
              <a:t>Non-active transportation modes (e.g., automobiles) are predominantly linked to higher obesity levels.</a:t>
            </a:r>
            <a:endParaRPr sz="1100"/>
          </a:p>
          <a:p>
            <a:pPr indent="-298450" lvl="1" marL="914400" rtl="0" algn="l">
              <a:lnSpc>
                <a:spcPct val="115000"/>
              </a:lnSpc>
              <a:spcBef>
                <a:spcPts val="0"/>
              </a:spcBef>
              <a:spcAft>
                <a:spcPts val="0"/>
              </a:spcAft>
              <a:buSzPts val="1100"/>
              <a:buChar char="○"/>
            </a:pPr>
            <a:r>
              <a:rPr lang="en" sz="1100"/>
              <a:t>Active modes (e.g., walking) are associated with </a:t>
            </a:r>
            <a:r>
              <a:rPr b="1" lang="en" sz="1100"/>
              <a:t>Normal Weight</a:t>
            </a:r>
            <a:r>
              <a:rPr lang="en" sz="1100"/>
              <a:t> or </a:t>
            </a:r>
            <a:r>
              <a:rPr b="1" lang="en" sz="1100"/>
              <a:t>Overweight_Level_I</a:t>
            </a:r>
            <a:r>
              <a:rPr lang="en" sz="1100"/>
              <a:t>.</a:t>
            </a:r>
            <a:endParaRPr sz="1100"/>
          </a:p>
          <a:p>
            <a:pPr indent="-298450" lvl="0" marL="457200" rtl="0" algn="l">
              <a:lnSpc>
                <a:spcPct val="115000"/>
              </a:lnSpc>
              <a:spcBef>
                <a:spcPts val="0"/>
              </a:spcBef>
              <a:spcAft>
                <a:spcPts val="0"/>
              </a:spcAft>
              <a:buSzPts val="1100"/>
              <a:buAutoNum type="arabicPeriod" startAt="2"/>
            </a:pPr>
            <a:r>
              <a:rPr b="1" lang="en" sz="1100"/>
              <a:t>Conclusion</a:t>
            </a:r>
            <a:r>
              <a:rPr lang="en" sz="1100"/>
              <a:t>:</a:t>
            </a:r>
            <a:endParaRPr sz="1100"/>
          </a:p>
          <a:p>
            <a:pPr indent="-298450" lvl="1" marL="914400" rtl="0" algn="l">
              <a:lnSpc>
                <a:spcPct val="115000"/>
              </a:lnSpc>
              <a:spcBef>
                <a:spcPts val="0"/>
              </a:spcBef>
              <a:spcAft>
                <a:spcPts val="0"/>
              </a:spcAft>
              <a:buSzPts val="1100"/>
              <a:buChar char="○"/>
            </a:pPr>
            <a:r>
              <a:rPr lang="en" sz="1100"/>
              <a:t>The hypothesis is supported: </a:t>
            </a:r>
            <a:r>
              <a:rPr b="1" lang="en" sz="1100"/>
              <a:t>Low physical activity levels significantly increase the likelihood of obesity</a:t>
            </a:r>
            <a:r>
              <a:rPr lang="en" sz="1100"/>
              <a:t>, highlighting the importance of promoting moderate to high physical activity as part of public health strategies to combat obesity.</a:t>
            </a:r>
            <a:endParaRPr sz="1100"/>
          </a:p>
          <a:p>
            <a:pPr indent="0" lvl="0" marL="0" rtl="0" algn="l">
              <a:lnSpc>
                <a:spcPct val="115000"/>
              </a:lnSpc>
              <a:spcBef>
                <a:spcPts val="1200"/>
              </a:spcBef>
              <a:spcAft>
                <a:spcPts val="1200"/>
              </a:spcAft>
              <a:buNone/>
            </a:pPr>
            <a:r>
              <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8"/>
          <p:cNvSpPr txBox="1"/>
          <p:nvPr>
            <p:ph idx="2" type="title"/>
          </p:nvPr>
        </p:nvSpPr>
        <p:spPr>
          <a:xfrm>
            <a:off x="535250" y="0"/>
            <a:ext cx="7839600" cy="87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000">
                <a:solidFill>
                  <a:schemeClr val="dk1"/>
                </a:solidFill>
              </a:rPr>
              <a:t>Research Question 2</a:t>
            </a:r>
            <a:endParaRPr sz="4000">
              <a:solidFill>
                <a:schemeClr val="dk1"/>
              </a:solidFill>
            </a:endParaRPr>
          </a:p>
        </p:txBody>
      </p:sp>
      <p:sp>
        <p:nvSpPr>
          <p:cNvPr id="382" name="Google Shape;382;p28"/>
          <p:cNvSpPr txBox="1"/>
          <p:nvPr/>
        </p:nvSpPr>
        <p:spPr>
          <a:xfrm>
            <a:off x="940250" y="710648"/>
            <a:ext cx="7029600" cy="5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rPr>
              <a:t>What is the relationship between physical activity levels and obesity? </a:t>
            </a:r>
            <a:endParaRPr b="1" sz="1700">
              <a:solidFill>
                <a:schemeClr val="dk2"/>
              </a:solidFill>
            </a:endParaRPr>
          </a:p>
          <a:p>
            <a:pPr indent="0" lvl="0" marL="0" rtl="0" algn="ctr">
              <a:spcBef>
                <a:spcPts val="0"/>
              </a:spcBef>
              <a:spcAft>
                <a:spcPts val="0"/>
              </a:spcAft>
              <a:buNone/>
            </a:pPr>
            <a:r>
              <a:t/>
            </a:r>
            <a:endParaRPr b="1" sz="1700">
              <a:solidFill>
                <a:schemeClr val="dk2"/>
              </a:solidFill>
            </a:endParaRPr>
          </a:p>
        </p:txBody>
      </p:sp>
      <p:sp>
        <p:nvSpPr>
          <p:cNvPr id="383" name="Google Shape;383;p28"/>
          <p:cNvSpPr txBox="1"/>
          <p:nvPr/>
        </p:nvSpPr>
        <p:spPr>
          <a:xfrm>
            <a:off x="129650" y="1147800"/>
            <a:ext cx="8650800" cy="3863400"/>
          </a:xfrm>
          <a:prstGeom prst="rect">
            <a:avLst/>
          </a:prstGeom>
          <a:noFill/>
          <a:ln>
            <a:noFill/>
          </a:ln>
        </p:spPr>
        <p:txBody>
          <a:bodyPr anchorCtr="0" anchor="t" bIns="91425" lIns="91425" spcFirstLastPara="1" rIns="91425" wrap="square" tIns="91425">
            <a:spAutoFit/>
          </a:bodyPr>
          <a:lstStyle/>
          <a:p>
            <a:pPr indent="-311150" lvl="0" marL="457200" rtl="0" algn="l">
              <a:lnSpc>
                <a:spcPct val="100000"/>
              </a:lnSpc>
              <a:spcBef>
                <a:spcPts val="1200"/>
              </a:spcBef>
              <a:spcAft>
                <a:spcPts val="0"/>
              </a:spcAft>
              <a:buSzPts val="1300"/>
              <a:buAutoNum type="arabicPeriod"/>
            </a:pPr>
            <a:r>
              <a:rPr b="1" lang="en" sz="1300">
                <a:latin typeface="Times New Roman"/>
                <a:ea typeface="Times New Roman"/>
                <a:cs typeface="Times New Roman"/>
                <a:sym typeface="Times New Roman"/>
              </a:rPr>
              <a:t>Correlation Analysis</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rPr lang="en" sz="1300">
                <a:latin typeface="Times New Roman"/>
                <a:ea typeface="Times New Roman"/>
                <a:cs typeface="Times New Roman"/>
                <a:sym typeface="Times New Roman"/>
              </a:rPr>
              <a:t>The correlation matrix shows a significant negative correlation (-0.65) between the mode of transportation (MTRANS) and obesity levels (NObeyesdad). This suggests that active transportation methods (e.g., walking, biking) are associated with lower obesity levels.</a:t>
            </a:r>
            <a:endParaRPr sz="1300">
              <a:latin typeface="Times New Roman"/>
              <a:ea typeface="Times New Roman"/>
              <a:cs typeface="Times New Roman"/>
              <a:sym typeface="Times New Roman"/>
            </a:endParaRPr>
          </a:p>
          <a:p>
            <a:pPr indent="-311150" lvl="0" marL="457200" rtl="0" algn="l">
              <a:lnSpc>
                <a:spcPct val="100000"/>
              </a:lnSpc>
              <a:spcBef>
                <a:spcPts val="1200"/>
              </a:spcBef>
              <a:spcAft>
                <a:spcPts val="0"/>
              </a:spcAft>
              <a:buSzPts val="1300"/>
              <a:buAutoNum type="arabicPeriod"/>
            </a:pPr>
            <a:r>
              <a:rPr b="1" lang="en" sz="1300">
                <a:latin typeface="Times New Roman"/>
                <a:ea typeface="Times New Roman"/>
                <a:cs typeface="Times New Roman"/>
                <a:sym typeface="Times New Roman"/>
              </a:rPr>
              <a:t>Chi-Square Test for Associations</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0" lvl="0" marL="457200" marR="0" rtl="0" algn="l">
              <a:lnSpc>
                <a:spcPct val="100000"/>
              </a:lnSpc>
              <a:spcBef>
                <a:spcPts val="1200"/>
              </a:spcBef>
              <a:spcAft>
                <a:spcPts val="0"/>
              </a:spcAft>
              <a:buNone/>
            </a:pPr>
            <a:r>
              <a:rPr lang="en" sz="1300">
                <a:latin typeface="Times New Roman"/>
                <a:ea typeface="Times New Roman"/>
                <a:cs typeface="Times New Roman"/>
                <a:sym typeface="Times New Roman"/>
              </a:rPr>
              <a:t>Variables related to physical activity, such as FAF (Physical Activity Frequency), are significantly associated with obesity levels. The relationship implies that reduced physical activity correlates with higher obesity levels.</a:t>
            </a:r>
            <a:endParaRPr sz="1300">
              <a:latin typeface="Times New Roman"/>
              <a:ea typeface="Times New Roman"/>
              <a:cs typeface="Times New Roman"/>
              <a:sym typeface="Times New Roman"/>
            </a:endParaRPr>
          </a:p>
          <a:p>
            <a:pPr indent="-311150" lvl="0" marL="457200" rtl="0" algn="l">
              <a:lnSpc>
                <a:spcPct val="100000"/>
              </a:lnSpc>
              <a:spcBef>
                <a:spcPts val="1200"/>
              </a:spcBef>
              <a:spcAft>
                <a:spcPts val="0"/>
              </a:spcAft>
              <a:buSzPts val="1300"/>
              <a:buAutoNum type="arabicPeriod"/>
            </a:pPr>
            <a:r>
              <a:rPr b="1" lang="en" sz="1300">
                <a:latin typeface="Times New Roman"/>
                <a:ea typeface="Times New Roman"/>
                <a:cs typeface="Times New Roman"/>
                <a:sym typeface="Times New Roman"/>
              </a:rPr>
              <a:t>Regression Analysis</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rPr lang="en" sz="1300">
                <a:latin typeface="Times New Roman"/>
                <a:ea typeface="Times New Roman"/>
                <a:cs typeface="Times New Roman"/>
                <a:sym typeface="Times New Roman"/>
              </a:rPr>
              <a:t>Multinomial logistic regression results suggest that lower levels of physical activity and sedentary transportation choices are strong predictors of higher obesity categories.</a:t>
            </a:r>
            <a:endParaRPr sz="1300">
              <a:latin typeface="Times New Roman"/>
              <a:ea typeface="Times New Roman"/>
              <a:cs typeface="Times New Roman"/>
              <a:sym typeface="Times New Roman"/>
            </a:endParaRPr>
          </a:p>
          <a:p>
            <a:pPr indent="-311150" lvl="0" marL="457200" rtl="0" algn="l">
              <a:lnSpc>
                <a:spcPct val="100000"/>
              </a:lnSpc>
              <a:spcBef>
                <a:spcPts val="1200"/>
              </a:spcBef>
              <a:spcAft>
                <a:spcPts val="0"/>
              </a:spcAft>
              <a:buSzPts val="1300"/>
              <a:buAutoNum type="arabicPeriod"/>
            </a:pPr>
            <a:r>
              <a:rPr b="1" lang="en" sz="1300">
                <a:latin typeface="Times New Roman"/>
                <a:ea typeface="Times New Roman"/>
                <a:cs typeface="Times New Roman"/>
                <a:sym typeface="Times New Roman"/>
              </a:rPr>
              <a:t>Conclusion</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0" lvl="0" marL="457200" rtl="0" algn="l">
              <a:lnSpc>
                <a:spcPct val="100000"/>
              </a:lnSpc>
              <a:spcBef>
                <a:spcPts val="1200"/>
              </a:spcBef>
              <a:spcAft>
                <a:spcPts val="1200"/>
              </a:spcAft>
              <a:buNone/>
            </a:pPr>
            <a:r>
              <a:rPr lang="en" sz="1300">
                <a:latin typeface="Times New Roman"/>
                <a:ea typeface="Times New Roman"/>
                <a:cs typeface="Times New Roman"/>
                <a:sym typeface="Times New Roman"/>
              </a:rPr>
              <a:t>Physical activity levels have a substantial inverse relationship with obesity. Encouraging more frequent physical activity and promoting active transportation can effectively mitigate obesity risks.</a:t>
            </a:r>
            <a:endParaRPr b="1" sz="13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9"/>
          <p:cNvSpPr txBox="1"/>
          <p:nvPr/>
        </p:nvSpPr>
        <p:spPr>
          <a:xfrm>
            <a:off x="35850" y="139500"/>
            <a:ext cx="9072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chemeClr val="dk1"/>
                </a:solidFill>
                <a:latin typeface="Maven Pro"/>
                <a:ea typeface="Maven Pro"/>
                <a:cs typeface="Maven Pro"/>
                <a:sym typeface="Maven Pro"/>
              </a:rPr>
              <a:t>Prediction Model</a:t>
            </a:r>
            <a:endParaRPr b="1" sz="4000">
              <a:solidFill>
                <a:schemeClr val="dk1"/>
              </a:solidFill>
              <a:latin typeface="Maven Pro"/>
              <a:ea typeface="Maven Pro"/>
              <a:cs typeface="Maven Pro"/>
              <a:sym typeface="Maven Pro"/>
            </a:endParaRPr>
          </a:p>
        </p:txBody>
      </p:sp>
      <p:sp>
        <p:nvSpPr>
          <p:cNvPr id="389" name="Google Shape;389;p29"/>
          <p:cNvSpPr txBox="1"/>
          <p:nvPr/>
        </p:nvSpPr>
        <p:spPr>
          <a:xfrm>
            <a:off x="1571852" y="872225"/>
            <a:ext cx="60003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a:latin typeface="Maven Pro"/>
                <a:ea typeface="Maven Pro"/>
                <a:cs typeface="Maven Pro"/>
                <a:sym typeface="Maven Pro"/>
              </a:rPr>
              <a:t>Multinomial Logistic Regression to Predict Obesity Category:</a:t>
            </a:r>
            <a:endParaRPr b="1">
              <a:latin typeface="Maven Pro"/>
              <a:ea typeface="Maven Pro"/>
              <a:cs typeface="Maven Pro"/>
              <a:sym typeface="Maven Pro"/>
            </a:endParaRPr>
          </a:p>
        </p:txBody>
      </p:sp>
      <p:pic>
        <p:nvPicPr>
          <p:cNvPr id="390" name="Google Shape;390;p29"/>
          <p:cNvPicPr preferRelativeResize="0"/>
          <p:nvPr/>
        </p:nvPicPr>
        <p:blipFill rotWithShape="1">
          <a:blip r:embed="rId3">
            <a:alphaModFix/>
          </a:blip>
          <a:srcRect b="0" l="937" r="24043" t="0"/>
          <a:stretch/>
        </p:blipFill>
        <p:spPr>
          <a:xfrm>
            <a:off x="2092450" y="2419275"/>
            <a:ext cx="5120200" cy="2457125"/>
          </a:xfrm>
          <a:prstGeom prst="rect">
            <a:avLst/>
          </a:prstGeom>
          <a:noFill/>
          <a:ln>
            <a:noFill/>
          </a:ln>
        </p:spPr>
      </p:pic>
      <p:sp>
        <p:nvSpPr>
          <p:cNvPr id="391" name="Google Shape;391;p29"/>
          <p:cNvSpPr txBox="1"/>
          <p:nvPr/>
        </p:nvSpPr>
        <p:spPr>
          <a:xfrm>
            <a:off x="609325" y="1272425"/>
            <a:ext cx="7285200" cy="994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2"/>
                </a:solidFill>
                <a:latin typeface="Times New Roman"/>
                <a:ea typeface="Times New Roman"/>
                <a:cs typeface="Times New Roman"/>
                <a:sym typeface="Times New Roman"/>
              </a:rPr>
              <a:t>Since the output of our prediction model consists of categorical data with 7 categories, we opted to use logistic regression.</a:t>
            </a:r>
            <a:endParaRPr sz="12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chemeClr val="dk2"/>
                </a:solidFill>
                <a:latin typeface="Times New Roman"/>
                <a:ea typeface="Times New Roman"/>
                <a:cs typeface="Times New Roman"/>
                <a:sym typeface="Times New Roman"/>
              </a:rPr>
              <a:t>We selected multinomial logistic regression because the output involves more than two categories.</a:t>
            </a:r>
            <a:endParaRPr sz="12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chemeClr val="dk2"/>
                </a:solidFill>
                <a:latin typeface="Times New Roman"/>
                <a:ea typeface="Times New Roman"/>
                <a:cs typeface="Times New Roman"/>
                <a:sym typeface="Times New Roman"/>
              </a:rPr>
              <a:t>We evaluated the model using a subset of the data and achieved an accuracy of 97.91%.</a:t>
            </a:r>
            <a:endParaRPr sz="12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0"/>
          <p:cNvSpPr txBox="1"/>
          <p:nvPr/>
        </p:nvSpPr>
        <p:spPr>
          <a:xfrm>
            <a:off x="35850" y="139500"/>
            <a:ext cx="9072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chemeClr val="dk1"/>
                </a:solidFill>
                <a:latin typeface="Maven Pro"/>
                <a:ea typeface="Maven Pro"/>
                <a:cs typeface="Maven Pro"/>
                <a:sym typeface="Maven Pro"/>
              </a:rPr>
              <a:t>Conclusion</a:t>
            </a:r>
            <a:endParaRPr b="1" sz="4000">
              <a:solidFill>
                <a:schemeClr val="dk1"/>
              </a:solidFill>
              <a:latin typeface="Maven Pro"/>
              <a:ea typeface="Maven Pro"/>
              <a:cs typeface="Maven Pro"/>
              <a:sym typeface="Maven Pro"/>
            </a:endParaRPr>
          </a:p>
        </p:txBody>
      </p:sp>
      <p:sp>
        <p:nvSpPr>
          <p:cNvPr id="397" name="Google Shape;397;p30"/>
          <p:cNvSpPr txBox="1"/>
          <p:nvPr/>
        </p:nvSpPr>
        <p:spPr>
          <a:xfrm>
            <a:off x="410850" y="1033700"/>
            <a:ext cx="8322300" cy="330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300">
                <a:latin typeface="Times New Roman"/>
                <a:ea typeface="Times New Roman"/>
                <a:cs typeface="Times New Roman"/>
                <a:sym typeface="Times New Roman"/>
              </a:rPr>
              <a:t>The study on the </a:t>
            </a:r>
            <a:r>
              <a:rPr b="1" lang="en" sz="1300">
                <a:latin typeface="Times New Roman"/>
                <a:ea typeface="Times New Roman"/>
                <a:cs typeface="Times New Roman"/>
                <a:sym typeface="Times New Roman"/>
              </a:rPr>
              <a:t>Estimation of Obesity Levels Based on Eating Habits and Physical Conditions</a:t>
            </a:r>
            <a:r>
              <a:rPr lang="en" sz="1300">
                <a:latin typeface="Times New Roman"/>
                <a:ea typeface="Times New Roman"/>
                <a:cs typeface="Times New Roman"/>
                <a:sym typeface="Times New Roman"/>
              </a:rPr>
              <a:t> provides critical insights into the relationships between lifestyle factors and obesity. Using the dataset, we examined dietary habits, physical activity, and other behavioral factors to identify their influence on obesity levels. Here are the key takeaways:</a:t>
            </a:r>
            <a:endParaRPr sz="1300">
              <a:latin typeface="Times New Roman"/>
              <a:ea typeface="Times New Roman"/>
              <a:cs typeface="Times New Roman"/>
              <a:sym typeface="Times New Roman"/>
            </a:endParaRPr>
          </a:p>
          <a:p>
            <a:pPr indent="-311150" lvl="0" marL="457200" rtl="0" algn="l">
              <a:lnSpc>
                <a:spcPct val="115000"/>
              </a:lnSpc>
              <a:spcBef>
                <a:spcPts val="1200"/>
              </a:spcBef>
              <a:spcAft>
                <a:spcPts val="0"/>
              </a:spcAft>
              <a:buClr>
                <a:schemeClr val="dk1"/>
              </a:buClr>
              <a:buSzPts val="1300"/>
              <a:buFont typeface="Times New Roman"/>
              <a:buAutoNum type="arabicPeriod"/>
            </a:pPr>
            <a:r>
              <a:rPr b="1" lang="en" sz="1300">
                <a:solidFill>
                  <a:schemeClr val="dk1"/>
                </a:solidFill>
                <a:latin typeface="Times New Roman"/>
                <a:ea typeface="Times New Roman"/>
                <a:cs typeface="Times New Roman"/>
                <a:sym typeface="Times New Roman"/>
              </a:rPr>
              <a:t>Dietary Habits and Obesity</a:t>
            </a:r>
            <a:endParaRPr b="1"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AutoNum type="arabicPeriod"/>
            </a:pPr>
            <a:r>
              <a:rPr b="1" lang="en" sz="1300">
                <a:solidFill>
                  <a:schemeClr val="dk1"/>
                </a:solidFill>
                <a:latin typeface="Times New Roman"/>
                <a:ea typeface="Times New Roman"/>
                <a:cs typeface="Times New Roman"/>
                <a:sym typeface="Times New Roman"/>
              </a:rPr>
              <a:t>Physical Activity and Obesity</a:t>
            </a:r>
            <a:endParaRPr b="1"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AutoNum type="arabicPeriod"/>
            </a:pPr>
            <a:r>
              <a:rPr b="1" lang="en" sz="1300">
                <a:solidFill>
                  <a:schemeClr val="dk1"/>
                </a:solidFill>
                <a:latin typeface="Times New Roman"/>
                <a:ea typeface="Times New Roman"/>
                <a:cs typeface="Times New Roman"/>
                <a:sym typeface="Times New Roman"/>
              </a:rPr>
              <a:t>Statistical Insights</a:t>
            </a:r>
            <a:endParaRPr b="1" sz="1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300">
                <a:latin typeface="Times New Roman"/>
                <a:ea typeface="Times New Roman"/>
                <a:cs typeface="Times New Roman"/>
                <a:sym typeface="Times New Roman"/>
              </a:rPr>
              <a:t>Future Work</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311150" lvl="0" marL="457200" rtl="0" algn="l">
              <a:lnSpc>
                <a:spcPct val="115000"/>
              </a:lnSpc>
              <a:spcBef>
                <a:spcPts val="1200"/>
              </a:spcBef>
              <a:spcAft>
                <a:spcPts val="0"/>
              </a:spcAft>
              <a:buSzPts val="1300"/>
              <a:buFont typeface="Times New Roman"/>
              <a:buChar char="●"/>
            </a:pPr>
            <a:r>
              <a:rPr lang="en" sz="1300">
                <a:latin typeface="Times New Roman"/>
                <a:ea typeface="Times New Roman"/>
                <a:cs typeface="Times New Roman"/>
                <a:sym typeface="Times New Roman"/>
              </a:rPr>
              <a:t>Further analysis could explore the combined impact of psychological factors (e.g., stress coping capacity) and demographic variations (e.g., age, gender) on obesity.</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Machine learning models could be applied for more precise obesity risk predictions.</a:t>
            </a:r>
            <a:endParaRPr sz="13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b="1" sz="13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286625" y="1089150"/>
            <a:ext cx="8542800" cy="41820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just">
              <a:spcBef>
                <a:spcPts val="0"/>
              </a:spcBef>
              <a:spcAft>
                <a:spcPts val="0"/>
              </a:spcAft>
              <a:buClr>
                <a:schemeClr val="lt1"/>
              </a:buClr>
              <a:buSzPts val="990"/>
              <a:buFont typeface="Arial"/>
              <a:buNone/>
            </a:pPr>
            <a:r>
              <a:rPr lang="en" sz="1300">
                <a:solidFill>
                  <a:schemeClr val="dk1"/>
                </a:solidFill>
                <a:latin typeface="Times New Roman"/>
                <a:ea typeface="Times New Roman"/>
                <a:cs typeface="Times New Roman"/>
                <a:sym typeface="Times New Roman"/>
              </a:rPr>
              <a:t>Background:</a:t>
            </a:r>
            <a:endParaRPr sz="13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990"/>
              <a:buNone/>
            </a:pPr>
            <a:r>
              <a:rPr b="0" lang="en" sz="1300">
                <a:solidFill>
                  <a:srgbClr val="0E0E0E"/>
                </a:solidFill>
                <a:latin typeface="Times New Roman"/>
                <a:ea typeface="Times New Roman"/>
                <a:cs typeface="Times New Roman"/>
                <a:sym typeface="Times New Roman"/>
              </a:rPr>
              <a:t>Obesity is a significant global health issue linked to various chronic diseases, </a:t>
            </a:r>
            <a:endParaRPr b="0" sz="1300">
              <a:solidFill>
                <a:srgbClr val="0E0E0E"/>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990"/>
              <a:buNone/>
            </a:pPr>
            <a:r>
              <a:rPr b="0" lang="en" sz="1300">
                <a:solidFill>
                  <a:srgbClr val="0E0E0E"/>
                </a:solidFill>
                <a:latin typeface="Times New Roman"/>
                <a:ea typeface="Times New Roman"/>
                <a:cs typeface="Times New Roman"/>
                <a:sym typeface="Times New Roman"/>
              </a:rPr>
              <a:t>including diabetes, cardiovascular conditions, and hypertension. Understanding the </a:t>
            </a:r>
            <a:endParaRPr b="0" sz="1300">
              <a:solidFill>
                <a:srgbClr val="0E0E0E"/>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990"/>
              <a:buNone/>
            </a:pPr>
            <a:r>
              <a:rPr b="0" lang="en" sz="1300">
                <a:solidFill>
                  <a:srgbClr val="0E0E0E"/>
                </a:solidFill>
                <a:latin typeface="Times New Roman"/>
                <a:ea typeface="Times New Roman"/>
                <a:cs typeface="Times New Roman"/>
                <a:sym typeface="Times New Roman"/>
              </a:rPr>
              <a:t>factors contributing to obesity, such as dietary habits and physical activity levels, is crucial for developing effective intervention strategies.</a:t>
            </a:r>
            <a:endParaRPr b="0" sz="1300">
              <a:solidFill>
                <a:srgbClr val="0E0E0E"/>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990"/>
              <a:buNone/>
            </a:pPr>
            <a:r>
              <a:t/>
            </a:r>
            <a:endParaRPr b="0" sz="1300">
              <a:solidFill>
                <a:srgbClr val="0E0E0E"/>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lt1"/>
              </a:buClr>
              <a:buSzPts val="990"/>
              <a:buFont typeface="Arial"/>
              <a:buNone/>
            </a:pPr>
            <a:r>
              <a:rPr lang="en" sz="1300">
                <a:solidFill>
                  <a:schemeClr val="dk1"/>
                </a:solidFill>
                <a:latin typeface="Times New Roman"/>
                <a:ea typeface="Times New Roman"/>
                <a:cs typeface="Times New Roman"/>
                <a:sym typeface="Times New Roman"/>
              </a:rPr>
              <a:t>Dataset:</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lt1"/>
              </a:buClr>
              <a:buSzPts val="990"/>
              <a:buFont typeface="Arial"/>
              <a:buNone/>
            </a:pPr>
            <a:r>
              <a:rPr lang="en" sz="1300">
                <a:solidFill>
                  <a:srgbClr val="0E0E0E"/>
                </a:solidFill>
                <a:latin typeface="Times New Roman"/>
                <a:ea typeface="Times New Roman"/>
                <a:cs typeface="Times New Roman"/>
                <a:sym typeface="Times New Roman"/>
              </a:rPr>
              <a:t>Title</a:t>
            </a:r>
            <a:r>
              <a:rPr b="0" lang="en" sz="1300">
                <a:solidFill>
                  <a:srgbClr val="0E0E0E"/>
                </a:solidFill>
                <a:latin typeface="Times New Roman"/>
                <a:ea typeface="Times New Roman"/>
                <a:cs typeface="Times New Roman"/>
                <a:sym typeface="Times New Roman"/>
              </a:rPr>
              <a:t>: Estimation of Obesity Levels Based on Eating Habits and Physical Condition</a:t>
            </a:r>
            <a:endParaRPr b="0" sz="1300">
              <a:solidFill>
                <a:srgbClr val="0E0E0E"/>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lt1"/>
              </a:buClr>
              <a:buSzPts val="990"/>
              <a:buFont typeface="Arial"/>
              <a:buNone/>
            </a:pPr>
            <a:r>
              <a:rPr lang="en" sz="1300">
                <a:solidFill>
                  <a:srgbClr val="0E0E0E"/>
                </a:solidFill>
                <a:latin typeface="Times New Roman"/>
                <a:ea typeface="Times New Roman"/>
                <a:cs typeface="Times New Roman"/>
                <a:sym typeface="Times New Roman"/>
              </a:rPr>
              <a:t>Source</a:t>
            </a:r>
            <a:r>
              <a:rPr b="0" lang="en" sz="1300">
                <a:solidFill>
                  <a:srgbClr val="0E0E0E"/>
                </a:solidFill>
                <a:latin typeface="Times New Roman"/>
                <a:ea typeface="Times New Roman"/>
                <a:cs typeface="Times New Roman"/>
                <a:sym typeface="Times New Roman"/>
              </a:rPr>
              <a:t>: UCI Machine Learning Repository</a:t>
            </a:r>
            <a:endParaRPr b="0" sz="1300">
              <a:solidFill>
                <a:srgbClr val="0E0E0E"/>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lt1"/>
              </a:buClr>
              <a:buSzPts val="990"/>
              <a:buFont typeface="Arial"/>
              <a:buNone/>
            </a:pPr>
            <a:r>
              <a:rPr lang="en" sz="1300">
                <a:latin typeface="Times New Roman"/>
                <a:ea typeface="Times New Roman"/>
                <a:cs typeface="Times New Roman"/>
                <a:sym typeface="Times New Roman"/>
              </a:rPr>
              <a:t>No of Instances:</a:t>
            </a:r>
            <a:r>
              <a:rPr b="0" lang="en" sz="1300">
                <a:latin typeface="Times New Roman"/>
                <a:ea typeface="Times New Roman"/>
                <a:cs typeface="Times New Roman"/>
                <a:sym typeface="Times New Roman"/>
              </a:rPr>
              <a:t> 2111</a:t>
            </a:r>
            <a:endParaRPr b="0" sz="13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lt1"/>
              </a:buClr>
              <a:buSzPts val="990"/>
              <a:buFont typeface="Arial"/>
              <a:buNone/>
            </a:pPr>
            <a:r>
              <a:rPr lang="en" sz="1300">
                <a:latin typeface="Times New Roman"/>
                <a:ea typeface="Times New Roman"/>
                <a:cs typeface="Times New Roman"/>
                <a:sym typeface="Times New Roman"/>
              </a:rPr>
              <a:t>No of Variables: </a:t>
            </a:r>
            <a:r>
              <a:rPr b="0" lang="en" sz="1300">
                <a:latin typeface="Times New Roman"/>
                <a:ea typeface="Times New Roman"/>
                <a:cs typeface="Times New Roman"/>
                <a:sym typeface="Times New Roman"/>
              </a:rPr>
              <a:t>17</a:t>
            </a:r>
            <a:endParaRPr b="0" sz="13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lt1"/>
              </a:buClr>
              <a:buSzPts val="990"/>
              <a:buFont typeface="Arial"/>
              <a:buNone/>
            </a:pPr>
            <a:r>
              <a:t/>
            </a:r>
            <a:endParaRPr b="0" sz="1300">
              <a:solidFill>
                <a:srgbClr val="0E0E0E"/>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lt1"/>
              </a:buClr>
              <a:buSzPts val="990"/>
              <a:buFont typeface="Arial"/>
              <a:buNone/>
            </a:pPr>
            <a:r>
              <a:rPr lang="en" sz="1300">
                <a:solidFill>
                  <a:schemeClr val="dk1"/>
                </a:solidFill>
                <a:latin typeface="Times New Roman"/>
                <a:ea typeface="Times New Roman"/>
                <a:cs typeface="Times New Roman"/>
                <a:sym typeface="Times New Roman"/>
              </a:rPr>
              <a:t>Objective:</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Font typeface="Times New Roman"/>
              <a:buChar char="●"/>
            </a:pPr>
            <a:r>
              <a:rPr b="0" lang="en" sz="1300">
                <a:solidFill>
                  <a:srgbClr val="0E0E0E"/>
                </a:solidFill>
                <a:latin typeface="Times New Roman"/>
                <a:ea typeface="Times New Roman"/>
                <a:cs typeface="Times New Roman"/>
                <a:sym typeface="Times New Roman"/>
              </a:rPr>
              <a:t>To explore the relationship between eating habits, physical activity, and obesity levels, aiming to identify actionable insights for obesity prevention and management.</a:t>
            </a:r>
            <a:endParaRPr b="0" sz="1300">
              <a:solidFill>
                <a:srgbClr val="0E0E0E"/>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lt1"/>
              </a:buClr>
              <a:buSzPts val="1200"/>
              <a:buFont typeface="Arial"/>
              <a:buChar char="●"/>
            </a:pPr>
            <a:r>
              <a:t/>
            </a:r>
            <a:endParaRPr b="0" sz="1200">
              <a:latin typeface="Arial"/>
              <a:ea typeface="Arial"/>
              <a:cs typeface="Arial"/>
              <a:sym typeface="Arial"/>
            </a:endParaRPr>
          </a:p>
          <a:p>
            <a:pPr indent="0" lvl="0" marL="0" rtl="0" algn="l">
              <a:spcBef>
                <a:spcPts val="1200"/>
              </a:spcBef>
              <a:spcAft>
                <a:spcPts val="0"/>
              </a:spcAft>
              <a:buSzPts val="990"/>
              <a:buNone/>
            </a:pPr>
            <a:r>
              <a:t/>
            </a:r>
            <a:endParaRPr sz="1200">
              <a:latin typeface="Arial"/>
              <a:ea typeface="Arial"/>
              <a:cs typeface="Arial"/>
              <a:sym typeface="Arial"/>
            </a:endParaRPr>
          </a:p>
        </p:txBody>
      </p:sp>
      <p:sp>
        <p:nvSpPr>
          <p:cNvPr id="295" name="Google Shape;295;p16"/>
          <p:cNvSpPr txBox="1"/>
          <p:nvPr>
            <p:ph idx="2" type="title"/>
          </p:nvPr>
        </p:nvSpPr>
        <p:spPr>
          <a:xfrm>
            <a:off x="535250" y="305225"/>
            <a:ext cx="7839600" cy="87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000">
                <a:solidFill>
                  <a:schemeClr val="dk1"/>
                </a:solidFill>
              </a:rPr>
              <a:t>Introduction</a:t>
            </a:r>
            <a:endParaRPr sz="4000">
              <a:solidFill>
                <a:schemeClr val="dk1"/>
              </a:solidFill>
            </a:endParaRPr>
          </a:p>
        </p:txBody>
      </p:sp>
      <p:pic>
        <p:nvPicPr>
          <p:cNvPr id="296" name="Google Shape;296;p16"/>
          <p:cNvPicPr preferRelativeResize="0"/>
          <p:nvPr/>
        </p:nvPicPr>
        <p:blipFill>
          <a:blip r:embed="rId3">
            <a:alphaModFix/>
          </a:blip>
          <a:stretch>
            <a:fillRect/>
          </a:stretch>
        </p:blipFill>
        <p:spPr>
          <a:xfrm>
            <a:off x="6355825" y="305225"/>
            <a:ext cx="2788175" cy="250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nvSpPr>
        <p:spPr>
          <a:xfrm>
            <a:off x="253800" y="254275"/>
            <a:ext cx="8559300" cy="432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 sz="4000">
                <a:solidFill>
                  <a:schemeClr val="dk1"/>
                </a:solidFill>
                <a:latin typeface="Maven Pro"/>
                <a:ea typeface="Maven Pro"/>
                <a:cs typeface="Maven Pro"/>
                <a:sym typeface="Maven Pro"/>
              </a:rPr>
              <a:t>Dataset Overview</a:t>
            </a:r>
            <a:endParaRPr b="1" sz="1500">
              <a:solidFill>
                <a:schemeClr val="dk1"/>
              </a:solidFill>
              <a:latin typeface="Maven Pro"/>
              <a:ea typeface="Maven Pro"/>
              <a:cs typeface="Maven Pro"/>
              <a:sym typeface="Maven Pro"/>
            </a:endParaRPr>
          </a:p>
          <a:p>
            <a:pPr indent="0" lvl="0" marL="0" rtl="0" algn="l">
              <a:lnSpc>
                <a:spcPct val="115000"/>
              </a:lnSpc>
              <a:spcBef>
                <a:spcPts val="1500"/>
              </a:spcBef>
              <a:spcAft>
                <a:spcPts val="0"/>
              </a:spcAft>
              <a:buNone/>
            </a:pPr>
            <a:r>
              <a:rPr lang="en">
                <a:solidFill>
                  <a:schemeClr val="dk2"/>
                </a:solidFill>
                <a:latin typeface="Times New Roman"/>
                <a:ea typeface="Times New Roman"/>
                <a:cs typeface="Times New Roman"/>
                <a:sym typeface="Times New Roman"/>
              </a:rPr>
              <a:t>The dataset contains </a:t>
            </a:r>
            <a:r>
              <a:rPr b="1" lang="en">
                <a:solidFill>
                  <a:schemeClr val="dk2"/>
                </a:solidFill>
                <a:latin typeface="Times New Roman"/>
                <a:ea typeface="Times New Roman"/>
                <a:cs typeface="Times New Roman"/>
                <a:sym typeface="Times New Roman"/>
              </a:rPr>
              <a:t>16 independent variables</a:t>
            </a:r>
            <a:r>
              <a:rPr lang="en">
                <a:solidFill>
                  <a:schemeClr val="dk2"/>
                </a:solidFill>
                <a:latin typeface="Times New Roman"/>
                <a:ea typeface="Times New Roman"/>
                <a:cs typeface="Times New Roman"/>
                <a:sym typeface="Times New Roman"/>
              </a:rPr>
              <a:t> and </a:t>
            </a:r>
            <a:r>
              <a:rPr b="1" lang="en">
                <a:solidFill>
                  <a:schemeClr val="dk2"/>
                </a:solidFill>
                <a:latin typeface="Times New Roman"/>
                <a:ea typeface="Times New Roman"/>
                <a:cs typeface="Times New Roman"/>
                <a:sym typeface="Times New Roman"/>
              </a:rPr>
              <a:t>1 dependent variable</a:t>
            </a:r>
            <a:r>
              <a:rPr lang="en">
                <a:solidFill>
                  <a:schemeClr val="dk2"/>
                </a:solidFill>
                <a:latin typeface="Times New Roman"/>
                <a:ea typeface="Times New Roman"/>
                <a:cs typeface="Times New Roman"/>
                <a:sym typeface="Times New Roman"/>
              </a:rPr>
              <a:t>.</a:t>
            </a:r>
            <a:endParaRPr>
              <a:solidFill>
                <a:schemeClr val="dk2"/>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b="1" lang="en">
                <a:solidFill>
                  <a:srgbClr val="0E0E0E"/>
                </a:solidFill>
                <a:latin typeface="Times New Roman"/>
                <a:ea typeface="Times New Roman"/>
                <a:cs typeface="Times New Roman"/>
                <a:sym typeface="Times New Roman"/>
              </a:rPr>
              <a:t>Variables</a:t>
            </a:r>
            <a:r>
              <a:rPr lang="en">
                <a:solidFill>
                  <a:srgbClr val="0E0E0E"/>
                </a:solidFill>
                <a:latin typeface="Times New Roman"/>
                <a:ea typeface="Times New Roman"/>
                <a:cs typeface="Times New Roman"/>
                <a:sym typeface="Times New Roman"/>
              </a:rPr>
              <a:t>:</a:t>
            </a:r>
            <a:endParaRPr>
              <a:solidFill>
                <a:srgbClr val="0E0E0E"/>
              </a:solidFill>
              <a:latin typeface="Times New Roman"/>
              <a:ea typeface="Times New Roman"/>
              <a:cs typeface="Times New Roman"/>
              <a:sym typeface="Times New Roman"/>
            </a:endParaRPr>
          </a:p>
          <a:p>
            <a:pPr indent="-317500" lvl="0" marL="457200" rtl="0" algn="l">
              <a:lnSpc>
                <a:spcPct val="115000"/>
              </a:lnSpc>
              <a:spcBef>
                <a:spcPts val="900"/>
              </a:spcBef>
              <a:spcAft>
                <a:spcPts val="0"/>
              </a:spcAft>
              <a:buClr>
                <a:srgbClr val="0E0E0E"/>
              </a:buClr>
              <a:buSzPts val="1400"/>
              <a:buFont typeface="Times New Roman"/>
              <a:buChar char="●"/>
            </a:pPr>
            <a:r>
              <a:rPr b="1" lang="en">
                <a:solidFill>
                  <a:srgbClr val="0E0E0E"/>
                </a:solidFill>
                <a:latin typeface="Times New Roman"/>
                <a:ea typeface="Times New Roman"/>
                <a:cs typeface="Times New Roman"/>
                <a:sym typeface="Times New Roman"/>
              </a:rPr>
              <a:t>Independent Variables</a:t>
            </a:r>
            <a:r>
              <a:rPr lang="en">
                <a:solidFill>
                  <a:srgbClr val="0E0E0E"/>
                </a:solidFill>
                <a:latin typeface="Times New Roman"/>
                <a:ea typeface="Times New Roman"/>
                <a:cs typeface="Times New Roman"/>
                <a:sym typeface="Times New Roman"/>
              </a:rPr>
              <a:t>: Age, Gender, Height, Weight, Dietary Habits (e.g., high-calorie food frequency), Physical Activity, and more.</a:t>
            </a:r>
            <a:endParaRPr>
              <a:solidFill>
                <a:srgbClr val="0E0E0E"/>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E0E0E"/>
              </a:buClr>
              <a:buSzPts val="1400"/>
              <a:buFont typeface="Times New Roman"/>
              <a:buChar char="●"/>
            </a:pPr>
            <a:r>
              <a:rPr b="1" lang="en">
                <a:solidFill>
                  <a:srgbClr val="0E0E0E"/>
                </a:solidFill>
                <a:latin typeface="Times New Roman"/>
                <a:ea typeface="Times New Roman"/>
                <a:cs typeface="Times New Roman"/>
                <a:sym typeface="Times New Roman"/>
              </a:rPr>
              <a:t>Dependent Variable</a:t>
            </a:r>
            <a:r>
              <a:rPr lang="en">
                <a:solidFill>
                  <a:srgbClr val="0E0E0E"/>
                </a:solidFill>
                <a:latin typeface="Times New Roman"/>
                <a:ea typeface="Times New Roman"/>
                <a:cs typeface="Times New Roman"/>
                <a:sym typeface="Times New Roman"/>
              </a:rPr>
              <a:t>: Obesity Level (categorized into seven classes, e.g., Normal Weight, Overweight, Obesity Types I–III)</a:t>
            </a:r>
            <a:endParaRPr>
              <a:solidFill>
                <a:srgbClr val="0E0E0E"/>
              </a:solidFill>
              <a:latin typeface="Times New Roman"/>
              <a:ea typeface="Times New Roman"/>
              <a:cs typeface="Times New Roman"/>
              <a:sym typeface="Times New Roman"/>
            </a:endParaRPr>
          </a:p>
          <a:p>
            <a:pPr indent="0" lvl="0" marL="457200" rtl="0" algn="l">
              <a:lnSpc>
                <a:spcPct val="115000"/>
              </a:lnSpc>
              <a:spcBef>
                <a:spcPts val="900"/>
              </a:spcBef>
              <a:spcAft>
                <a:spcPts val="0"/>
              </a:spcAft>
              <a:buNone/>
            </a:pPr>
            <a:r>
              <a:t/>
            </a:r>
            <a:endParaRPr>
              <a:solidFill>
                <a:srgbClr val="0E0E0E"/>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300">
                <a:solidFill>
                  <a:srgbClr val="0E0E0E"/>
                </a:solidFill>
                <a:latin typeface="Times New Roman"/>
                <a:ea typeface="Times New Roman"/>
                <a:cs typeface="Times New Roman"/>
                <a:sym typeface="Times New Roman"/>
              </a:rPr>
              <a:t>Sample Size</a:t>
            </a:r>
            <a:r>
              <a:rPr lang="en" sz="1300">
                <a:solidFill>
                  <a:srgbClr val="0E0E0E"/>
                </a:solidFill>
                <a:latin typeface="Times New Roman"/>
                <a:ea typeface="Times New Roman"/>
                <a:cs typeface="Times New Roman"/>
                <a:sym typeface="Times New Roman"/>
              </a:rPr>
              <a:t>: Diverse individuals aged 14–61 years, capturing a range of dietary and lifestyle behaviors.</a:t>
            </a:r>
            <a:endParaRPr sz="1300">
              <a:solidFill>
                <a:srgbClr val="0E0E0E"/>
              </a:solidFill>
              <a:latin typeface="Times New Roman"/>
              <a:ea typeface="Times New Roman"/>
              <a:cs typeface="Times New Roman"/>
              <a:sym typeface="Times New Roman"/>
            </a:endParaRPr>
          </a:p>
          <a:p>
            <a:pPr indent="0" lvl="0" marL="0" rtl="0" algn="l">
              <a:lnSpc>
                <a:spcPct val="115000"/>
              </a:lnSpc>
              <a:spcBef>
                <a:spcPts val="900"/>
              </a:spcBef>
              <a:spcAft>
                <a:spcPts val="0"/>
              </a:spcAft>
              <a:buNone/>
            </a:pPr>
            <a:r>
              <a:t/>
            </a:r>
            <a:endParaRPr>
              <a:solidFill>
                <a:srgbClr val="0E0E0E"/>
              </a:solidFill>
              <a:latin typeface="Times New Roman"/>
              <a:ea typeface="Times New Roman"/>
              <a:cs typeface="Times New Roman"/>
              <a:sym typeface="Times New Roman"/>
            </a:endParaRPr>
          </a:p>
        </p:txBody>
      </p:sp>
      <p:pic>
        <p:nvPicPr>
          <p:cNvPr id="302" name="Google Shape;302;p17"/>
          <p:cNvPicPr preferRelativeResize="0"/>
          <p:nvPr/>
        </p:nvPicPr>
        <p:blipFill>
          <a:blip r:embed="rId3">
            <a:alphaModFix/>
          </a:blip>
          <a:stretch>
            <a:fillRect/>
          </a:stretch>
        </p:blipFill>
        <p:spPr>
          <a:xfrm>
            <a:off x="7418175" y="2958276"/>
            <a:ext cx="1619300" cy="1968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nvSpPr>
        <p:spPr>
          <a:xfrm>
            <a:off x="35850" y="139500"/>
            <a:ext cx="9072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chemeClr val="dk1"/>
                </a:solidFill>
                <a:latin typeface="Maven Pro"/>
                <a:ea typeface="Maven Pro"/>
                <a:cs typeface="Maven Pro"/>
                <a:sym typeface="Maven Pro"/>
              </a:rPr>
              <a:t>Dataset</a:t>
            </a:r>
            <a:endParaRPr b="1" sz="4000">
              <a:solidFill>
                <a:schemeClr val="dk1"/>
              </a:solidFill>
              <a:latin typeface="Maven Pro"/>
              <a:ea typeface="Maven Pro"/>
              <a:cs typeface="Maven Pro"/>
              <a:sym typeface="Maven Pro"/>
            </a:endParaRPr>
          </a:p>
        </p:txBody>
      </p:sp>
      <p:pic>
        <p:nvPicPr>
          <p:cNvPr id="308" name="Google Shape;308;p18"/>
          <p:cNvPicPr preferRelativeResize="0"/>
          <p:nvPr/>
        </p:nvPicPr>
        <p:blipFill>
          <a:blip r:embed="rId3">
            <a:alphaModFix/>
          </a:blip>
          <a:stretch>
            <a:fillRect/>
          </a:stretch>
        </p:blipFill>
        <p:spPr>
          <a:xfrm>
            <a:off x="152400" y="1092300"/>
            <a:ext cx="8839199" cy="34958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nvSpPr>
        <p:spPr>
          <a:xfrm>
            <a:off x="232475" y="255725"/>
            <a:ext cx="8683200" cy="490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en" sz="4000">
                <a:solidFill>
                  <a:schemeClr val="dk1"/>
                </a:solidFill>
                <a:latin typeface="Maven Pro"/>
                <a:ea typeface="Maven Pro"/>
                <a:cs typeface="Maven Pro"/>
                <a:sym typeface="Maven Pro"/>
              </a:rPr>
              <a:t>Why Did We Choose This Project?</a:t>
            </a:r>
            <a:endParaRPr b="1" sz="1500">
              <a:solidFill>
                <a:schemeClr val="dk1"/>
              </a:solidFill>
              <a:latin typeface="Maven Pro"/>
              <a:ea typeface="Maven Pro"/>
              <a:cs typeface="Maven Pro"/>
              <a:sym typeface="Maven Pro"/>
            </a:endParaRPr>
          </a:p>
          <a:p>
            <a:pPr indent="-311150" lvl="0" marL="457200" rtl="0" algn="l">
              <a:lnSpc>
                <a:spcPct val="115000"/>
              </a:lnSpc>
              <a:spcBef>
                <a:spcPts val="200"/>
              </a:spcBef>
              <a:spcAft>
                <a:spcPts val="0"/>
              </a:spcAft>
              <a:buClr>
                <a:srgbClr val="0E0E0E"/>
              </a:buClr>
              <a:buSzPts val="1300"/>
              <a:buFont typeface="Times New Roman"/>
              <a:buChar char="●"/>
            </a:pPr>
            <a:r>
              <a:rPr b="1" lang="en" sz="1300">
                <a:solidFill>
                  <a:srgbClr val="0E0E0E"/>
                </a:solidFill>
                <a:latin typeface="Times New Roman"/>
                <a:ea typeface="Times New Roman"/>
                <a:cs typeface="Times New Roman"/>
                <a:sym typeface="Times New Roman"/>
              </a:rPr>
              <a:t>Global Health Significance</a:t>
            </a:r>
            <a:endParaRPr b="1" sz="1300">
              <a:solidFill>
                <a:srgbClr val="0E0E0E"/>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0E0E0E"/>
                </a:solidFill>
                <a:latin typeface="Times New Roman"/>
                <a:ea typeface="Times New Roman"/>
                <a:cs typeface="Times New Roman"/>
                <a:sym typeface="Times New Roman"/>
              </a:rPr>
              <a:t>Obesity is a major public health issue worldwide, linked to chronic diseases like diabetes and cardiovascular conditions. Analyzing its determinants can contribute to developing effective prevention strategies.</a:t>
            </a:r>
            <a:endParaRPr sz="1300">
              <a:solidFill>
                <a:srgbClr val="0E0E0E"/>
              </a:solidFill>
              <a:latin typeface="Times New Roman"/>
              <a:ea typeface="Times New Roman"/>
              <a:cs typeface="Times New Roman"/>
              <a:sym typeface="Times New Roman"/>
            </a:endParaRPr>
          </a:p>
          <a:p>
            <a:pPr indent="-311150" lvl="0" marL="457200" rtl="0" algn="l">
              <a:lnSpc>
                <a:spcPct val="115000"/>
              </a:lnSpc>
              <a:spcBef>
                <a:spcPts val="900"/>
              </a:spcBef>
              <a:spcAft>
                <a:spcPts val="0"/>
              </a:spcAft>
              <a:buClr>
                <a:srgbClr val="0E0E0E"/>
              </a:buClr>
              <a:buSzPts val="1300"/>
              <a:buFont typeface="Times New Roman"/>
              <a:buChar char="●"/>
            </a:pPr>
            <a:r>
              <a:rPr b="1" lang="en" sz="1300">
                <a:solidFill>
                  <a:srgbClr val="0E0E0E"/>
                </a:solidFill>
                <a:latin typeface="Times New Roman"/>
                <a:ea typeface="Times New Roman"/>
                <a:cs typeface="Times New Roman"/>
                <a:sym typeface="Times New Roman"/>
              </a:rPr>
              <a:t>Comprehensive Dataset</a:t>
            </a:r>
            <a:endParaRPr b="1" sz="1300">
              <a:solidFill>
                <a:srgbClr val="0E0E0E"/>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0E0E0E"/>
                </a:solidFill>
                <a:latin typeface="Times New Roman"/>
                <a:ea typeface="Times New Roman"/>
                <a:cs typeface="Times New Roman"/>
                <a:sym typeface="Times New Roman"/>
              </a:rPr>
              <a:t>The chosen dataset provides a rich variety of variables, including dietary habits and physical activity, enabling a holistic analysis of factors influencing obesity levels.</a:t>
            </a:r>
            <a:endParaRPr sz="1300">
              <a:solidFill>
                <a:srgbClr val="0E0E0E"/>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rgbClr val="0E0E0E"/>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E0E0E"/>
              </a:buClr>
              <a:buSzPts val="1300"/>
              <a:buFont typeface="Times New Roman"/>
              <a:buChar char="●"/>
            </a:pPr>
            <a:r>
              <a:rPr b="1" lang="en" sz="1300">
                <a:solidFill>
                  <a:srgbClr val="0E0E0E"/>
                </a:solidFill>
                <a:latin typeface="Times New Roman"/>
                <a:ea typeface="Times New Roman"/>
                <a:cs typeface="Times New Roman"/>
                <a:sym typeface="Times New Roman"/>
              </a:rPr>
              <a:t>Alignment with Academic and Professional Goals</a:t>
            </a:r>
            <a:endParaRPr b="1" sz="1300">
              <a:solidFill>
                <a:srgbClr val="0E0E0E"/>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0E0E0E"/>
                </a:solidFill>
                <a:latin typeface="Times New Roman"/>
                <a:ea typeface="Times New Roman"/>
                <a:cs typeface="Times New Roman"/>
                <a:sym typeface="Times New Roman"/>
              </a:rPr>
              <a:t>This project combines our academic interests in data analysis with a real-world problem. It also helps develop critical skills in handling complex datasets, formulating hypotheses, and applying analytical techniques relevant to our coursework and future careers.</a:t>
            </a:r>
            <a:endParaRPr sz="1300">
              <a:solidFill>
                <a:srgbClr val="0E0E0E"/>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rgbClr val="0E0E0E"/>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E0E0E"/>
              </a:buClr>
              <a:buSzPts val="1300"/>
              <a:buFont typeface="Times New Roman"/>
              <a:buChar char="●"/>
            </a:pPr>
            <a:r>
              <a:rPr b="1" lang="en" sz="1300">
                <a:solidFill>
                  <a:srgbClr val="0E0E0E"/>
                </a:solidFill>
                <a:latin typeface="Times New Roman"/>
                <a:ea typeface="Times New Roman"/>
                <a:cs typeface="Times New Roman"/>
                <a:sym typeface="Times New Roman"/>
              </a:rPr>
              <a:t>Need for Preventative Measures</a:t>
            </a:r>
            <a:endParaRPr b="1" sz="1300">
              <a:solidFill>
                <a:srgbClr val="0E0E0E"/>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rgbClr val="0E0E0E"/>
                </a:solidFill>
                <a:latin typeface="Times New Roman"/>
                <a:ea typeface="Times New Roman"/>
                <a:cs typeface="Times New Roman"/>
                <a:sym typeface="Times New Roman"/>
              </a:rPr>
              <a:t>Understanding the relationship between lifestyle factors (e.g., diet, physical activity) and obesity levels can guide the development of effective prevention and management strategies, reducing healthcare burdens.</a:t>
            </a:r>
            <a:endParaRPr sz="1300">
              <a:solidFill>
                <a:srgbClr val="0E0E0E"/>
              </a:solidFill>
              <a:latin typeface="Times New Roman"/>
              <a:ea typeface="Times New Roman"/>
              <a:cs typeface="Times New Roman"/>
              <a:sym typeface="Times New Roman"/>
            </a:endParaRPr>
          </a:p>
          <a:p>
            <a:pPr indent="0" lvl="0" marL="0" rtl="0" algn="l">
              <a:lnSpc>
                <a:spcPct val="115000"/>
              </a:lnSpc>
              <a:spcBef>
                <a:spcPts val="1500"/>
              </a:spcBef>
              <a:spcAft>
                <a:spcPts val="1500"/>
              </a:spcAft>
              <a:buNone/>
            </a:pPr>
            <a:r>
              <a:t/>
            </a:r>
            <a:endParaRPr b="1"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nvSpPr>
        <p:spPr>
          <a:xfrm>
            <a:off x="35850" y="139500"/>
            <a:ext cx="9072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chemeClr val="dk1"/>
                </a:solidFill>
                <a:latin typeface="Maven Pro"/>
                <a:ea typeface="Maven Pro"/>
                <a:cs typeface="Maven Pro"/>
                <a:sym typeface="Maven Pro"/>
              </a:rPr>
              <a:t>Statistical Analysis</a:t>
            </a:r>
            <a:endParaRPr b="1" sz="4000">
              <a:solidFill>
                <a:schemeClr val="dk1"/>
              </a:solidFill>
              <a:latin typeface="Maven Pro"/>
              <a:ea typeface="Maven Pro"/>
              <a:cs typeface="Maven Pro"/>
              <a:sym typeface="Maven Pro"/>
            </a:endParaRPr>
          </a:p>
        </p:txBody>
      </p:sp>
      <p:pic>
        <p:nvPicPr>
          <p:cNvPr id="319" name="Google Shape;319;p20"/>
          <p:cNvPicPr preferRelativeResize="0"/>
          <p:nvPr/>
        </p:nvPicPr>
        <p:blipFill>
          <a:blip r:embed="rId3">
            <a:alphaModFix/>
          </a:blip>
          <a:stretch>
            <a:fillRect/>
          </a:stretch>
        </p:blipFill>
        <p:spPr>
          <a:xfrm>
            <a:off x="519981" y="1577488"/>
            <a:ext cx="3907481" cy="2436676"/>
          </a:xfrm>
          <a:prstGeom prst="rect">
            <a:avLst/>
          </a:prstGeom>
          <a:noFill/>
          <a:ln>
            <a:noFill/>
          </a:ln>
        </p:spPr>
      </p:pic>
      <p:pic>
        <p:nvPicPr>
          <p:cNvPr id="320" name="Google Shape;320;p20"/>
          <p:cNvPicPr preferRelativeResize="0"/>
          <p:nvPr/>
        </p:nvPicPr>
        <p:blipFill>
          <a:blip r:embed="rId4">
            <a:alphaModFix/>
          </a:blip>
          <a:stretch>
            <a:fillRect/>
          </a:stretch>
        </p:blipFill>
        <p:spPr>
          <a:xfrm>
            <a:off x="4572000" y="1565796"/>
            <a:ext cx="4028549" cy="2524553"/>
          </a:xfrm>
          <a:prstGeom prst="rect">
            <a:avLst/>
          </a:prstGeom>
          <a:noFill/>
          <a:ln>
            <a:noFill/>
          </a:ln>
        </p:spPr>
      </p:pic>
      <p:sp>
        <p:nvSpPr>
          <p:cNvPr id="321" name="Google Shape;321;p20"/>
          <p:cNvSpPr txBox="1"/>
          <p:nvPr/>
        </p:nvSpPr>
        <p:spPr>
          <a:xfrm>
            <a:off x="535250" y="1132000"/>
            <a:ext cx="3381900" cy="4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Times New Roman"/>
                <a:ea typeface="Times New Roman"/>
                <a:cs typeface="Times New Roman"/>
                <a:sym typeface="Times New Roman"/>
              </a:rPr>
              <a:t>Density Plot of Numerical Variables:</a:t>
            </a:r>
            <a:endParaRPr>
              <a:solidFill>
                <a:schemeClr val="dk2"/>
              </a:solidFill>
              <a:latin typeface="Times New Roman"/>
              <a:ea typeface="Times New Roman"/>
              <a:cs typeface="Times New Roman"/>
              <a:sym typeface="Times New Roman"/>
            </a:endParaRPr>
          </a:p>
        </p:txBody>
      </p:sp>
      <p:sp>
        <p:nvSpPr>
          <p:cNvPr id="322" name="Google Shape;322;p20"/>
          <p:cNvSpPr txBox="1"/>
          <p:nvPr/>
        </p:nvSpPr>
        <p:spPr>
          <a:xfrm>
            <a:off x="4821700" y="1132000"/>
            <a:ext cx="3381900" cy="4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Times New Roman"/>
                <a:ea typeface="Times New Roman"/>
                <a:cs typeface="Times New Roman"/>
                <a:sym typeface="Times New Roman"/>
              </a:rPr>
              <a:t>Bar Chart of Categorical Variables:</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nvSpPr>
        <p:spPr>
          <a:xfrm>
            <a:off x="35850" y="139500"/>
            <a:ext cx="9072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chemeClr val="dk1"/>
                </a:solidFill>
                <a:latin typeface="Maven Pro"/>
                <a:ea typeface="Maven Pro"/>
                <a:cs typeface="Maven Pro"/>
                <a:sym typeface="Maven Pro"/>
              </a:rPr>
              <a:t>Statistical Analysis</a:t>
            </a:r>
            <a:endParaRPr b="1" sz="4000">
              <a:solidFill>
                <a:schemeClr val="dk1"/>
              </a:solidFill>
              <a:latin typeface="Maven Pro"/>
              <a:ea typeface="Maven Pro"/>
              <a:cs typeface="Maven Pro"/>
              <a:sym typeface="Maven Pro"/>
            </a:endParaRPr>
          </a:p>
        </p:txBody>
      </p:sp>
      <p:pic>
        <p:nvPicPr>
          <p:cNvPr id="328" name="Google Shape;328;p21"/>
          <p:cNvPicPr preferRelativeResize="0"/>
          <p:nvPr/>
        </p:nvPicPr>
        <p:blipFill rotWithShape="1">
          <a:blip r:embed="rId3">
            <a:alphaModFix/>
          </a:blip>
          <a:srcRect b="0" l="0" r="18586" t="0"/>
          <a:stretch/>
        </p:blipFill>
        <p:spPr>
          <a:xfrm>
            <a:off x="4672300" y="939900"/>
            <a:ext cx="4152576" cy="3515501"/>
          </a:xfrm>
          <a:prstGeom prst="rect">
            <a:avLst/>
          </a:prstGeom>
          <a:noFill/>
          <a:ln>
            <a:noFill/>
          </a:ln>
        </p:spPr>
      </p:pic>
      <p:sp>
        <p:nvSpPr>
          <p:cNvPr id="329" name="Google Shape;329;p21"/>
          <p:cNvSpPr txBox="1"/>
          <p:nvPr/>
        </p:nvSpPr>
        <p:spPr>
          <a:xfrm>
            <a:off x="642900" y="939900"/>
            <a:ext cx="5202600" cy="277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300">
                <a:latin typeface="Times New Roman"/>
                <a:ea typeface="Times New Roman"/>
                <a:cs typeface="Times New Roman"/>
                <a:sym typeface="Times New Roman"/>
              </a:rPr>
              <a:t>We can see that the following variable pairs have relatively high correlations (above 0.5 or below -0.5):</a:t>
            </a:r>
            <a:endParaRPr sz="1300">
              <a:latin typeface="Times New Roman"/>
              <a:ea typeface="Times New Roman"/>
              <a:cs typeface="Times New Roman"/>
              <a:sym typeface="Times New Roman"/>
            </a:endParaRPr>
          </a:p>
          <a:p>
            <a:pPr indent="-292100" lvl="0" marL="457200" rtl="0" algn="l">
              <a:lnSpc>
                <a:spcPct val="115000"/>
              </a:lnSpc>
              <a:spcBef>
                <a:spcPts val="1200"/>
              </a:spcBef>
              <a:spcAft>
                <a:spcPts val="0"/>
              </a:spcAft>
              <a:buSzPts val="1000"/>
              <a:buFont typeface="Times New Roman"/>
              <a:buChar char="●"/>
            </a:pPr>
            <a:r>
              <a:rPr lang="en" sz="1300">
                <a:latin typeface="Times New Roman"/>
                <a:ea typeface="Times New Roman"/>
                <a:cs typeface="Times New Roman"/>
                <a:sym typeface="Times New Roman"/>
              </a:rPr>
              <a:t>Height and Weight (0.84)</a:t>
            </a:r>
            <a:endParaRPr sz="13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300">
                <a:latin typeface="Times New Roman"/>
                <a:ea typeface="Times New Roman"/>
                <a:cs typeface="Times New Roman"/>
                <a:sym typeface="Times New Roman"/>
              </a:rPr>
              <a:t>FAVC and FCVC (0.74)</a:t>
            </a:r>
            <a:endParaRPr sz="13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300">
                <a:latin typeface="Times New Roman"/>
                <a:ea typeface="Times New Roman"/>
                <a:cs typeface="Times New Roman"/>
                <a:sym typeface="Times New Roman"/>
              </a:rPr>
              <a:t>NCP and CAEC (0.68)</a:t>
            </a:r>
            <a:endParaRPr sz="13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300">
                <a:latin typeface="Times New Roman"/>
                <a:ea typeface="Times New Roman"/>
                <a:cs typeface="Times New Roman"/>
                <a:sym typeface="Times New Roman"/>
              </a:rPr>
              <a:t>SMOKE and CH2O (0.67)</a:t>
            </a:r>
            <a:endParaRPr sz="13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300">
                <a:latin typeface="Times New Roman"/>
                <a:ea typeface="Times New Roman"/>
                <a:cs typeface="Times New Roman"/>
                <a:sym typeface="Times New Roman"/>
              </a:rPr>
              <a:t>SCC and FAF (0.63)</a:t>
            </a:r>
            <a:endParaRPr sz="13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300">
                <a:latin typeface="Times New Roman"/>
                <a:ea typeface="Times New Roman"/>
                <a:cs typeface="Times New Roman"/>
                <a:sym typeface="Times New Roman"/>
              </a:rPr>
              <a:t>FAF and TUE (0.57)</a:t>
            </a:r>
            <a:endParaRPr sz="13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Times New Roman"/>
              <a:buChar char="●"/>
            </a:pPr>
            <a:r>
              <a:rPr lang="en" sz="1300">
                <a:latin typeface="Times New Roman"/>
                <a:ea typeface="Times New Roman"/>
                <a:cs typeface="Times New Roman"/>
                <a:sym typeface="Times New Roman"/>
              </a:rPr>
              <a:t>MTRANS and NObeyesdad (-0.65)</a:t>
            </a:r>
            <a:endParaRPr sz="13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pic>
        <p:nvPicPr>
          <p:cNvPr id="330" name="Google Shape;330;p21"/>
          <p:cNvPicPr preferRelativeResize="0"/>
          <p:nvPr/>
        </p:nvPicPr>
        <p:blipFill rotWithShape="1">
          <a:blip r:embed="rId4">
            <a:alphaModFix/>
          </a:blip>
          <a:srcRect b="0" l="0" r="12808" t="0"/>
          <a:stretch/>
        </p:blipFill>
        <p:spPr>
          <a:xfrm>
            <a:off x="1010575" y="3447550"/>
            <a:ext cx="4067724" cy="1511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nvSpPr>
        <p:spPr>
          <a:xfrm>
            <a:off x="35850" y="139500"/>
            <a:ext cx="9072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chemeClr val="dk1"/>
                </a:solidFill>
                <a:latin typeface="Maven Pro"/>
                <a:ea typeface="Maven Pro"/>
                <a:cs typeface="Maven Pro"/>
                <a:sym typeface="Maven Pro"/>
              </a:rPr>
              <a:t>Statistical Analysis</a:t>
            </a:r>
            <a:endParaRPr b="1" sz="4000">
              <a:solidFill>
                <a:schemeClr val="dk1"/>
              </a:solidFill>
              <a:latin typeface="Maven Pro"/>
              <a:ea typeface="Maven Pro"/>
              <a:cs typeface="Maven Pro"/>
              <a:sym typeface="Maven Pro"/>
            </a:endParaRPr>
          </a:p>
        </p:txBody>
      </p:sp>
      <p:pic>
        <p:nvPicPr>
          <p:cNvPr id="336" name="Google Shape;336;p22"/>
          <p:cNvPicPr preferRelativeResize="0"/>
          <p:nvPr/>
        </p:nvPicPr>
        <p:blipFill>
          <a:blip r:embed="rId3">
            <a:alphaModFix/>
          </a:blip>
          <a:stretch>
            <a:fillRect/>
          </a:stretch>
        </p:blipFill>
        <p:spPr>
          <a:xfrm>
            <a:off x="5689050" y="2568588"/>
            <a:ext cx="3419101" cy="2316474"/>
          </a:xfrm>
          <a:prstGeom prst="rect">
            <a:avLst/>
          </a:prstGeom>
          <a:noFill/>
          <a:ln>
            <a:noFill/>
          </a:ln>
        </p:spPr>
      </p:pic>
      <p:sp>
        <p:nvSpPr>
          <p:cNvPr id="337" name="Google Shape;337;p22"/>
          <p:cNvSpPr txBox="1"/>
          <p:nvPr/>
        </p:nvSpPr>
        <p:spPr>
          <a:xfrm>
            <a:off x="35850" y="2345025"/>
            <a:ext cx="5720700" cy="2493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lang="en" sz="1300">
                <a:latin typeface="Times New Roman"/>
                <a:ea typeface="Times New Roman"/>
                <a:cs typeface="Times New Roman"/>
                <a:sym typeface="Times New Roman"/>
              </a:rPr>
              <a:t>·</a:t>
            </a:r>
            <a:r>
              <a:rPr lang="en" sz="1300">
                <a:latin typeface="Times New Roman"/>
                <a:ea typeface="Times New Roman"/>
                <a:cs typeface="Times New Roman"/>
                <a:sym typeface="Times New Roman"/>
              </a:rPr>
              <a:t> </a:t>
            </a:r>
            <a:r>
              <a:rPr lang="en" sz="1300">
                <a:latin typeface="Times New Roman"/>
                <a:ea typeface="Times New Roman"/>
                <a:cs typeface="Times New Roman"/>
                <a:sym typeface="Times New Roman"/>
              </a:rPr>
              <a:t>The variables FAF and TUE (Time using technology) exhibit a significant association, implying a link between body fat levels and the amount of time spent using technology.</a:t>
            </a:r>
            <a:endParaRPr sz="1300">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300">
                <a:latin typeface="Times New Roman"/>
                <a:ea typeface="Times New Roman"/>
                <a:cs typeface="Times New Roman"/>
                <a:sym typeface="Times New Roman"/>
              </a:rPr>
              <a:t>·</a:t>
            </a:r>
            <a:r>
              <a:rPr lang="en" sz="1300">
                <a:latin typeface="Times New Roman"/>
                <a:ea typeface="Times New Roman"/>
                <a:cs typeface="Times New Roman"/>
                <a:sym typeface="Times New Roman"/>
              </a:rPr>
              <a:t> </a:t>
            </a:r>
            <a:r>
              <a:rPr lang="en" sz="1300">
                <a:latin typeface="Times New Roman"/>
                <a:ea typeface="Times New Roman"/>
                <a:cs typeface="Times New Roman"/>
                <a:sym typeface="Times New Roman"/>
              </a:rPr>
              <a:t>The variable MTRANS (Transportation method) shows a strong negative association with NObeyesdad (Obesity level), suggesting that the mode of transportation used is related to the obesity level.</a:t>
            </a:r>
            <a:endParaRPr sz="1300">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1300">
                <a:latin typeface="Times New Roman"/>
                <a:ea typeface="Times New Roman"/>
                <a:cs typeface="Times New Roman"/>
                <a:sym typeface="Times New Roman"/>
              </a:rPr>
              <a:t>·</a:t>
            </a:r>
            <a:r>
              <a:rPr lang="en" sz="1300">
                <a:latin typeface="Times New Roman"/>
                <a:ea typeface="Times New Roman"/>
                <a:cs typeface="Times New Roman"/>
                <a:sym typeface="Times New Roman"/>
              </a:rPr>
              <a:t> </a:t>
            </a:r>
            <a:r>
              <a:rPr lang="en" sz="1300">
                <a:latin typeface="Times New Roman"/>
                <a:ea typeface="Times New Roman"/>
                <a:cs typeface="Times New Roman"/>
                <a:sym typeface="Times New Roman"/>
              </a:rPr>
              <a:t>Other significant associations exist between variables like SMOKE and CH2O, SCC and FAF, and FAVC and FCVC (Frequency of consumption of vegetables), indicating complex relationships between lifestyle, dietary, and physiological factors.</a:t>
            </a:r>
            <a:endParaRPr sz="1300">
              <a:latin typeface="Times New Roman"/>
              <a:ea typeface="Times New Roman"/>
              <a:cs typeface="Times New Roman"/>
              <a:sym typeface="Times New Roman"/>
            </a:endParaRPr>
          </a:p>
        </p:txBody>
      </p:sp>
      <p:sp>
        <p:nvSpPr>
          <p:cNvPr id="338" name="Google Shape;338;p22"/>
          <p:cNvSpPr txBox="1"/>
          <p:nvPr/>
        </p:nvSpPr>
        <p:spPr>
          <a:xfrm>
            <a:off x="2181150" y="732475"/>
            <a:ext cx="4781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latin typeface="Maven Pro"/>
                <a:ea typeface="Maven Pro"/>
                <a:cs typeface="Maven Pro"/>
                <a:sym typeface="Maven Pro"/>
              </a:rPr>
              <a:t>Chi Square test for categorical variables associations</a:t>
            </a:r>
            <a:endParaRPr b="1">
              <a:latin typeface="Maven Pro"/>
              <a:ea typeface="Maven Pro"/>
              <a:cs typeface="Maven Pro"/>
              <a:sym typeface="Maven Pro"/>
            </a:endParaRPr>
          </a:p>
        </p:txBody>
      </p:sp>
      <p:sp>
        <p:nvSpPr>
          <p:cNvPr id="339" name="Google Shape;339;p22"/>
          <p:cNvSpPr txBox="1"/>
          <p:nvPr/>
        </p:nvSpPr>
        <p:spPr>
          <a:xfrm>
            <a:off x="35850" y="1002350"/>
            <a:ext cx="8952000" cy="1339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lang="en" sz="1300">
                <a:latin typeface="Times New Roman"/>
                <a:ea typeface="Times New Roman"/>
                <a:cs typeface="Times New Roman"/>
                <a:sym typeface="Times New Roman"/>
              </a:rPr>
              <a:t>·There appears to be a strong association between Gender and several other variables, including FAVC (Frequent consumption of high caloric food), SMOKE, CH2O, and SCC. This suggests that gender plays a significant role in factors related to obesity &amp; lifestyle.</a:t>
            </a:r>
            <a:endParaRPr sz="1300">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1300">
                <a:latin typeface="Times New Roman"/>
                <a:ea typeface="Times New Roman"/>
                <a:cs typeface="Times New Roman"/>
                <a:sym typeface="Times New Roman"/>
              </a:rPr>
              <a:t>· The variables NCP (Number of main meals) and CAEC (Consumption of food between meals) also show a notable association, indicating a relationship between the number of meals and the tendency to consume food outside of main meals.</a:t>
            </a:r>
            <a:endParaRPr sz="13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idx="2" type="title"/>
          </p:nvPr>
        </p:nvSpPr>
        <p:spPr>
          <a:xfrm>
            <a:off x="535250" y="0"/>
            <a:ext cx="7839600" cy="87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000">
                <a:solidFill>
                  <a:schemeClr val="dk1"/>
                </a:solidFill>
              </a:rPr>
              <a:t>Research Hypothesis 1</a:t>
            </a:r>
            <a:endParaRPr sz="4000">
              <a:solidFill>
                <a:schemeClr val="dk1"/>
              </a:solidFill>
            </a:endParaRPr>
          </a:p>
        </p:txBody>
      </p:sp>
      <p:sp>
        <p:nvSpPr>
          <p:cNvPr id="345" name="Google Shape;345;p23"/>
          <p:cNvSpPr txBox="1"/>
          <p:nvPr/>
        </p:nvSpPr>
        <p:spPr>
          <a:xfrm>
            <a:off x="940250" y="710648"/>
            <a:ext cx="7029600" cy="5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2"/>
                </a:solidFill>
              </a:rPr>
              <a:t>Individuals with frequent consumption of high-calorie foods have a higher likelihood of obesity than those with infrequent consumption.</a:t>
            </a:r>
            <a:br>
              <a:rPr b="1" lang="en" sz="1500">
                <a:solidFill>
                  <a:schemeClr val="dk2"/>
                </a:solidFill>
              </a:rPr>
            </a:br>
            <a:endParaRPr b="1" sz="1200">
              <a:solidFill>
                <a:schemeClr val="dk2"/>
              </a:solidFill>
              <a:latin typeface="Nunito"/>
              <a:ea typeface="Nunito"/>
              <a:cs typeface="Nunito"/>
              <a:sym typeface="Nunito"/>
            </a:endParaRPr>
          </a:p>
        </p:txBody>
      </p:sp>
      <p:pic>
        <p:nvPicPr>
          <p:cNvPr id="346" name="Google Shape;346;p23"/>
          <p:cNvPicPr preferRelativeResize="0"/>
          <p:nvPr/>
        </p:nvPicPr>
        <p:blipFill rotWithShape="1">
          <a:blip r:embed="rId3">
            <a:alphaModFix/>
          </a:blip>
          <a:srcRect b="0" l="1173" r="18992" t="0"/>
          <a:stretch/>
        </p:blipFill>
        <p:spPr>
          <a:xfrm>
            <a:off x="535250" y="2522700"/>
            <a:ext cx="3622550" cy="1167375"/>
          </a:xfrm>
          <a:prstGeom prst="rect">
            <a:avLst/>
          </a:prstGeom>
          <a:noFill/>
          <a:ln>
            <a:noFill/>
          </a:ln>
        </p:spPr>
      </p:pic>
      <p:pic>
        <p:nvPicPr>
          <p:cNvPr id="347" name="Google Shape;347;p23"/>
          <p:cNvPicPr preferRelativeResize="0"/>
          <p:nvPr/>
        </p:nvPicPr>
        <p:blipFill>
          <a:blip r:embed="rId4">
            <a:alphaModFix/>
          </a:blip>
          <a:stretch>
            <a:fillRect/>
          </a:stretch>
        </p:blipFill>
        <p:spPr>
          <a:xfrm>
            <a:off x="4310200" y="1419251"/>
            <a:ext cx="4681400" cy="332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