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7" r:id="rId4"/>
    <p:sldId id="257" r:id="rId5"/>
    <p:sldId id="268" r:id="rId6"/>
    <p:sldId id="258" r:id="rId7"/>
    <p:sldId id="269" r:id="rId8"/>
    <p:sldId id="259" r:id="rId9"/>
    <p:sldId id="270" r:id="rId10"/>
    <p:sldId id="260" r:id="rId11"/>
    <p:sldId id="271" r:id="rId12"/>
    <p:sldId id="261" r:id="rId13"/>
    <p:sldId id="272" r:id="rId14"/>
    <p:sldId id="262" r:id="rId15"/>
    <p:sldId id="273" r:id="rId16"/>
    <p:sldId id="263" r:id="rId17"/>
    <p:sldId id="274"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6122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8168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1588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152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477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7687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81304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014540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3537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18374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9942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686613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D34BE-8620-3A39-B456-BF1BBD0BC536}"/>
              </a:ext>
            </a:extLst>
          </p:cNvPr>
          <p:cNvSpPr>
            <a:spLocks noGrp="1"/>
          </p:cNvSpPr>
          <p:nvPr>
            <p:ph type="ctrTitle"/>
          </p:nvPr>
        </p:nvSpPr>
        <p:spPr>
          <a:xfrm>
            <a:off x="838199" y="1093788"/>
            <a:ext cx="10506455" cy="2967208"/>
          </a:xfrm>
        </p:spPr>
        <p:txBody>
          <a:bodyPr>
            <a:normAutofit/>
          </a:bodyPr>
          <a:lstStyle/>
          <a:p>
            <a:pPr algn="l"/>
            <a:r>
              <a:rPr lang="en-US" sz="8000" b="1" dirty="0"/>
              <a:t>Analysis of College Donations using Tableau</a:t>
            </a:r>
          </a:p>
        </p:txBody>
      </p:sp>
      <p:sp>
        <p:nvSpPr>
          <p:cNvPr id="3" name="Subtitle 2">
            <a:extLst>
              <a:ext uri="{FF2B5EF4-FFF2-40B4-BE49-F238E27FC236}">
                <a16:creationId xmlns:a16="http://schemas.microsoft.com/office/drawing/2014/main" id="{EB1D134F-7B34-92D8-D015-9031E981B340}"/>
              </a:ext>
            </a:extLst>
          </p:cNvPr>
          <p:cNvSpPr>
            <a:spLocks noGrp="1"/>
          </p:cNvSpPr>
          <p:nvPr>
            <p:ph type="subTitle" idx="1"/>
          </p:nvPr>
        </p:nvSpPr>
        <p:spPr>
          <a:xfrm>
            <a:off x="6494107" y="4619624"/>
            <a:ext cx="4850548" cy="1687870"/>
          </a:xfrm>
        </p:spPr>
        <p:txBody>
          <a:bodyPr>
            <a:normAutofit/>
          </a:bodyPr>
          <a:lstStyle/>
          <a:p>
            <a:pPr algn="r"/>
            <a:r>
              <a:rPr lang="en-US" dirty="0"/>
              <a:t>Case 3: College Donations</a:t>
            </a:r>
          </a:p>
          <a:p>
            <a:pPr algn="r"/>
            <a:r>
              <a:rPr lang="en-US" dirty="0"/>
              <a:t>SCH-MGMT 602 </a:t>
            </a:r>
          </a:p>
          <a:p>
            <a:pPr algn="r"/>
            <a:r>
              <a:rPr lang="en-US" dirty="0"/>
              <a:t>Urvi Ravindra Dhomne</a:t>
            </a:r>
          </a:p>
        </p:txBody>
      </p:sp>
      <p:sp>
        <p:nvSpPr>
          <p:cNvPr id="17" name="Rectangle 1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694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000"/>
                                  </p:stCondLst>
                                  <p:iterate>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lide5" descr="Donations by graduation years">
            <a:extLst>
              <a:ext uri="{FF2B5EF4-FFF2-40B4-BE49-F238E27FC236}">
                <a16:creationId xmlns:a16="http://schemas.microsoft.com/office/drawing/2014/main" id="{4AB555D5-9F9B-45F0-8CEB-77FDD8731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826" y="643467"/>
            <a:ext cx="733034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C696253-1BC8-47CB-3215-517DA87E0E44}"/>
              </a:ext>
            </a:extLst>
          </p:cNvPr>
          <p:cNvSpPr txBox="1"/>
          <p:nvPr/>
        </p:nvSpPr>
        <p:spPr>
          <a:xfrm>
            <a:off x="742237" y="482293"/>
            <a:ext cx="912689" cy="707886"/>
          </a:xfrm>
          <a:prstGeom prst="rect">
            <a:avLst/>
          </a:prstGeom>
          <a:noFill/>
        </p:spPr>
        <p:txBody>
          <a:bodyPr wrap="square" rtlCol="0">
            <a:spAutoFit/>
          </a:bodyPr>
          <a:lstStyle/>
          <a:p>
            <a:r>
              <a:rPr lang="en-US" sz="4000" dirty="0"/>
              <a:t>4.</a:t>
            </a:r>
          </a:p>
        </p:txBody>
      </p:sp>
    </p:spTree>
    <p:extLst>
      <p:ext uri="{BB962C8B-B14F-4D97-AF65-F5344CB8AC3E}">
        <p14:creationId xmlns:p14="http://schemas.microsoft.com/office/powerpoint/2010/main" val="9599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139D91-BAD5-551C-034A-346E8EA329B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FEE4EBC-E37E-9EE8-50AF-E9D6EA31A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7A7F87-E949-F58C-C918-DF686C4B43AD}"/>
              </a:ext>
            </a:extLst>
          </p:cNvPr>
          <p:cNvSpPr>
            <a:spLocks noGrp="1"/>
          </p:cNvSpPr>
          <p:nvPr>
            <p:ph type="title"/>
          </p:nvPr>
        </p:nvSpPr>
        <p:spPr>
          <a:xfrm>
            <a:off x="841248" y="634482"/>
            <a:ext cx="10509504" cy="1586577"/>
          </a:xfrm>
        </p:spPr>
        <p:txBody>
          <a:bodyPr anchor="b">
            <a:normAutofit/>
          </a:bodyPr>
          <a:lstStyle/>
          <a:p>
            <a:r>
              <a:rPr lang="en-US" sz="5400" dirty="0">
                <a:latin typeface="Arial" panose="020B0604020202020204" pitchFamily="34" charset="0"/>
                <a:ea typeface="SimSun" panose="02010600030101010101" pitchFamily="2" charset="-122"/>
              </a:rPr>
              <a:t>5. Top majors of the donors</a:t>
            </a:r>
          </a:p>
        </p:txBody>
      </p:sp>
      <p:sp>
        <p:nvSpPr>
          <p:cNvPr id="15" name="Rectangle 14">
            <a:extLst>
              <a:ext uri="{FF2B5EF4-FFF2-40B4-BE49-F238E27FC236}">
                <a16:creationId xmlns:a16="http://schemas.microsoft.com/office/drawing/2014/main" id="{1AD13942-5EA7-A8AB-A7D0-2D35FA7A6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BC1D9614-38F6-CF1B-30E8-3BEF1C601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9EF3FDDC-2B10-311D-2FB9-B75FDDBBA9BB}"/>
              </a:ext>
            </a:extLst>
          </p:cNvPr>
          <p:cNvSpPr>
            <a:spLocks noGrp="1"/>
          </p:cNvSpPr>
          <p:nvPr>
            <p:ph idx="1"/>
          </p:nvPr>
        </p:nvSpPr>
        <p:spPr>
          <a:xfrm>
            <a:off x="841248" y="2921120"/>
            <a:ext cx="10509504" cy="3669210"/>
          </a:xfrm>
        </p:spPr>
        <p:txBody>
          <a:bodyPr>
            <a:normAutofit/>
          </a:bodyPr>
          <a:lstStyle/>
          <a:p>
            <a:r>
              <a:rPr lang="en-US" sz="1800" dirty="0"/>
              <a:t>Diverse Backgrounds: Donors come from a variety of academic fields, including business, engineering, and the sciences. </a:t>
            </a:r>
          </a:p>
          <a:p>
            <a:r>
              <a:rPr lang="en-US" sz="1800" dirty="0"/>
              <a:t>Dominant Major: While some majors contribute more than others, there are a few majors that significantly outweighs others. </a:t>
            </a:r>
          </a:p>
          <a:p>
            <a:r>
              <a:rPr lang="en-US" sz="1800" dirty="0"/>
              <a:t>The Top 10 by Donor’s Major are Engineering No Major, Composition, Mathematics, Arabic, Interior Designing, marketing, Kinesiology, Human Biology, Neuroscience and Fisheries and Wildlife. </a:t>
            </a:r>
          </a:p>
          <a:p>
            <a:r>
              <a:rPr lang="en-US" sz="1800" dirty="0"/>
              <a:t>The rest are all Filtered out of the view but is shown in the Figures below. </a:t>
            </a:r>
          </a:p>
        </p:txBody>
      </p:sp>
    </p:spTree>
    <p:extLst>
      <p:ext uri="{BB962C8B-B14F-4D97-AF65-F5344CB8AC3E}">
        <p14:creationId xmlns:p14="http://schemas.microsoft.com/office/powerpoint/2010/main" val="3845157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F5DA1B-2E97-4E91-8C84-C027CAF97DD7}"/>
              </a:ext>
            </a:extLst>
          </p:cNvPr>
          <p:cNvPicPr>
            <a:picLocks noChangeAspect="1"/>
          </p:cNvPicPr>
          <p:nvPr/>
        </p:nvPicPr>
        <p:blipFill>
          <a:blip r:embed="rId2"/>
          <a:stretch>
            <a:fillRect/>
          </a:stretch>
        </p:blipFill>
        <p:spPr>
          <a:xfrm>
            <a:off x="1163982" y="3352870"/>
            <a:ext cx="4173128" cy="3079345"/>
          </a:xfrm>
          <a:prstGeom prst="rect">
            <a:avLst/>
          </a:prstGeom>
        </p:spPr>
      </p:pic>
      <p:pic>
        <p:nvPicPr>
          <p:cNvPr id="5" name="Picture 4">
            <a:extLst>
              <a:ext uri="{FF2B5EF4-FFF2-40B4-BE49-F238E27FC236}">
                <a16:creationId xmlns:a16="http://schemas.microsoft.com/office/drawing/2014/main" id="{E3016B62-3C6E-0ABD-6BC9-06EA5DB97C96}"/>
              </a:ext>
            </a:extLst>
          </p:cNvPr>
          <p:cNvPicPr>
            <a:picLocks noChangeAspect="1"/>
          </p:cNvPicPr>
          <p:nvPr/>
        </p:nvPicPr>
        <p:blipFill>
          <a:blip r:embed="rId3"/>
          <a:stretch>
            <a:fillRect/>
          </a:stretch>
        </p:blipFill>
        <p:spPr>
          <a:xfrm>
            <a:off x="6441089" y="3352870"/>
            <a:ext cx="3887898" cy="3327094"/>
          </a:xfrm>
          <a:prstGeom prst="rect">
            <a:avLst/>
          </a:prstGeom>
        </p:spPr>
      </p:pic>
      <p:pic>
        <p:nvPicPr>
          <p:cNvPr id="9" name="Picture 8">
            <a:extLst>
              <a:ext uri="{FF2B5EF4-FFF2-40B4-BE49-F238E27FC236}">
                <a16:creationId xmlns:a16="http://schemas.microsoft.com/office/drawing/2014/main" id="{F50FA72E-215E-E59F-AD78-6D36FADEBABB}"/>
              </a:ext>
            </a:extLst>
          </p:cNvPr>
          <p:cNvPicPr>
            <a:picLocks noChangeAspect="1"/>
          </p:cNvPicPr>
          <p:nvPr/>
        </p:nvPicPr>
        <p:blipFill>
          <a:blip r:embed="rId4"/>
          <a:stretch>
            <a:fillRect/>
          </a:stretch>
        </p:blipFill>
        <p:spPr>
          <a:xfrm>
            <a:off x="259772" y="347308"/>
            <a:ext cx="11028018" cy="2548520"/>
          </a:xfrm>
          <a:prstGeom prst="rect">
            <a:avLst/>
          </a:prstGeom>
        </p:spPr>
      </p:pic>
      <p:sp>
        <p:nvSpPr>
          <p:cNvPr id="10" name="TextBox 9">
            <a:extLst>
              <a:ext uri="{FF2B5EF4-FFF2-40B4-BE49-F238E27FC236}">
                <a16:creationId xmlns:a16="http://schemas.microsoft.com/office/drawing/2014/main" id="{4199C9AB-0F71-BA02-368A-BFC01A05B3B6}"/>
              </a:ext>
            </a:extLst>
          </p:cNvPr>
          <p:cNvSpPr txBox="1"/>
          <p:nvPr/>
        </p:nvSpPr>
        <p:spPr>
          <a:xfrm>
            <a:off x="359682" y="2770406"/>
            <a:ext cx="912689" cy="707886"/>
          </a:xfrm>
          <a:prstGeom prst="rect">
            <a:avLst/>
          </a:prstGeom>
          <a:noFill/>
        </p:spPr>
        <p:txBody>
          <a:bodyPr wrap="square" rtlCol="0">
            <a:spAutoFit/>
          </a:bodyPr>
          <a:lstStyle/>
          <a:p>
            <a:r>
              <a:rPr lang="en-US" sz="4000" dirty="0"/>
              <a:t>5.</a:t>
            </a:r>
          </a:p>
        </p:txBody>
      </p:sp>
    </p:spTree>
    <p:extLst>
      <p:ext uri="{BB962C8B-B14F-4D97-AF65-F5344CB8AC3E}">
        <p14:creationId xmlns:p14="http://schemas.microsoft.com/office/powerpoint/2010/main" val="9599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DD1592-61D4-44B3-33B3-75D324407EB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5CF1DBA-1CE6-2FC7-CFCD-C8D12D69C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50E90-F0C5-5544-BE94-3E5C8087941D}"/>
              </a:ext>
            </a:extLst>
          </p:cNvPr>
          <p:cNvSpPr>
            <a:spLocks noGrp="1"/>
          </p:cNvSpPr>
          <p:nvPr>
            <p:ph type="title"/>
          </p:nvPr>
        </p:nvSpPr>
        <p:spPr>
          <a:xfrm>
            <a:off x="841248" y="634482"/>
            <a:ext cx="10509504" cy="1586577"/>
          </a:xfrm>
        </p:spPr>
        <p:txBody>
          <a:bodyPr anchor="b">
            <a:normAutofit/>
          </a:bodyPr>
          <a:lstStyle/>
          <a:p>
            <a:r>
              <a:rPr lang="en-US" sz="5400" dirty="0">
                <a:latin typeface="Arial" panose="020B0604020202020204" pitchFamily="34" charset="0"/>
                <a:ea typeface="SimSun" panose="02010600030101010101" pitchFamily="2" charset="-122"/>
              </a:rPr>
              <a:t>6. Top types of colleges that received the most donations</a:t>
            </a:r>
          </a:p>
        </p:txBody>
      </p:sp>
      <p:sp>
        <p:nvSpPr>
          <p:cNvPr id="15" name="Rectangle 14">
            <a:extLst>
              <a:ext uri="{FF2B5EF4-FFF2-40B4-BE49-F238E27FC236}">
                <a16:creationId xmlns:a16="http://schemas.microsoft.com/office/drawing/2014/main" id="{03E1E18A-1043-0497-448B-17A7EBE84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B8C90F1D-A0AD-F781-7DD1-B48E57AFC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79A3BEFC-30C6-D989-C4AF-259606B2AE34}"/>
              </a:ext>
            </a:extLst>
          </p:cNvPr>
          <p:cNvSpPr>
            <a:spLocks noGrp="1"/>
          </p:cNvSpPr>
          <p:nvPr>
            <p:ph idx="1"/>
          </p:nvPr>
        </p:nvSpPr>
        <p:spPr>
          <a:xfrm>
            <a:off x="841248" y="3429000"/>
            <a:ext cx="10509504" cy="3161330"/>
          </a:xfrm>
        </p:spPr>
        <p:txBody>
          <a:bodyPr>
            <a:normAutofit/>
          </a:bodyPr>
          <a:lstStyle/>
          <a:p>
            <a:r>
              <a:rPr lang="en-US" sz="1800" dirty="0"/>
              <a:t>College of Natural Science, College of Agriculture, College of Arts and College of Social Science: These college consistently ranks among the top recipients, suggesting a strong focus on </a:t>
            </a:r>
            <a:r>
              <a:rPr lang="en-US" sz="1800" dirty="0" err="1"/>
              <a:t>on</a:t>
            </a:r>
            <a:r>
              <a:rPr lang="en-US" sz="1800" dirty="0"/>
              <a:t> those education and research.</a:t>
            </a:r>
          </a:p>
          <a:p>
            <a:r>
              <a:rPr lang="en-US" sz="1800" dirty="0"/>
              <a:t>College of Engineering and College of Business seems to have a closer amount.</a:t>
            </a:r>
          </a:p>
          <a:p>
            <a:r>
              <a:rPr lang="en-US" sz="1800" dirty="0"/>
              <a:t>College of </a:t>
            </a:r>
            <a:r>
              <a:rPr lang="en-US" sz="1800" dirty="0" err="1"/>
              <a:t>Vetinary</a:t>
            </a:r>
            <a:r>
              <a:rPr lang="en-US" sz="1800" dirty="0"/>
              <a:t> Medicine and College of Communication Art and Science has the lowest amount of donations. </a:t>
            </a:r>
          </a:p>
          <a:p>
            <a:r>
              <a:rPr lang="en-US" sz="1800" dirty="0"/>
              <a:t>So there are only Four Top Colleges that have received the most Donations.</a:t>
            </a:r>
          </a:p>
          <a:p>
            <a:endParaRPr lang="en-US" sz="1800" dirty="0"/>
          </a:p>
        </p:txBody>
      </p:sp>
    </p:spTree>
    <p:extLst>
      <p:ext uri="{BB962C8B-B14F-4D97-AF65-F5344CB8AC3E}">
        <p14:creationId xmlns:p14="http://schemas.microsoft.com/office/powerpoint/2010/main" val="62134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lide7" descr="Most Donation">
            <a:extLst>
              <a:ext uri="{FF2B5EF4-FFF2-40B4-BE49-F238E27FC236}">
                <a16:creationId xmlns:a16="http://schemas.microsoft.com/office/drawing/2014/main" id="{49EAD679-2B3B-4D55-82E5-FE42F5820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842" y="643467"/>
            <a:ext cx="7306315"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2E6FE08-03FD-5C1B-4D65-8FA2A52E8D52}"/>
              </a:ext>
            </a:extLst>
          </p:cNvPr>
          <p:cNvSpPr txBox="1"/>
          <p:nvPr/>
        </p:nvSpPr>
        <p:spPr>
          <a:xfrm>
            <a:off x="742237" y="482293"/>
            <a:ext cx="912689" cy="707886"/>
          </a:xfrm>
          <a:prstGeom prst="rect">
            <a:avLst/>
          </a:prstGeom>
          <a:noFill/>
        </p:spPr>
        <p:txBody>
          <a:bodyPr wrap="square" rtlCol="0">
            <a:spAutoFit/>
          </a:bodyPr>
          <a:lstStyle/>
          <a:p>
            <a:r>
              <a:rPr lang="en-US" sz="4000" dirty="0"/>
              <a:t>6.</a:t>
            </a:r>
          </a:p>
        </p:txBody>
      </p:sp>
    </p:spTree>
    <p:extLst>
      <p:ext uri="{BB962C8B-B14F-4D97-AF65-F5344CB8AC3E}">
        <p14:creationId xmlns:p14="http://schemas.microsoft.com/office/powerpoint/2010/main" val="95992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93962C-4B23-6218-01FF-1455E76D7A96}"/>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CB8DDD-30A0-0FA7-2787-C9FF1EE86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6D321C-44F9-3DF4-156E-3A40B7E4C1F2}"/>
              </a:ext>
            </a:extLst>
          </p:cNvPr>
          <p:cNvSpPr>
            <a:spLocks noGrp="1"/>
          </p:cNvSpPr>
          <p:nvPr>
            <p:ph type="title"/>
          </p:nvPr>
        </p:nvSpPr>
        <p:spPr>
          <a:xfrm>
            <a:off x="841248" y="634482"/>
            <a:ext cx="10509504" cy="1586577"/>
          </a:xfrm>
        </p:spPr>
        <p:txBody>
          <a:bodyPr anchor="b">
            <a:normAutofit/>
          </a:bodyPr>
          <a:lstStyle/>
          <a:p>
            <a:r>
              <a:rPr lang="en-US" sz="5400" dirty="0">
                <a:latin typeface="Arial" panose="020B0604020202020204" pitchFamily="34" charset="0"/>
                <a:ea typeface="SimSun" panose="02010600030101010101" pitchFamily="2" charset="-122"/>
              </a:rPr>
              <a:t>7. The trend of donations over years</a:t>
            </a:r>
          </a:p>
        </p:txBody>
      </p:sp>
      <p:sp>
        <p:nvSpPr>
          <p:cNvPr id="15" name="Rectangle 14">
            <a:extLst>
              <a:ext uri="{FF2B5EF4-FFF2-40B4-BE49-F238E27FC236}">
                <a16:creationId xmlns:a16="http://schemas.microsoft.com/office/drawing/2014/main" id="{E5F354A9-8AE8-7F83-7E19-525201CDD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7F3716B-35E3-7678-35CF-61F06F7EE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1838CDE7-8B27-1F40-B7F7-44F6C8E64DF4}"/>
              </a:ext>
            </a:extLst>
          </p:cNvPr>
          <p:cNvSpPr>
            <a:spLocks noGrp="1"/>
          </p:cNvSpPr>
          <p:nvPr>
            <p:ph idx="1"/>
          </p:nvPr>
        </p:nvSpPr>
        <p:spPr>
          <a:xfrm>
            <a:off x="841248" y="3320578"/>
            <a:ext cx="10509504" cy="3269752"/>
          </a:xfrm>
        </p:spPr>
        <p:txBody>
          <a:bodyPr>
            <a:normAutofit/>
          </a:bodyPr>
          <a:lstStyle/>
          <a:p>
            <a:r>
              <a:rPr lang="en-US" sz="1800" dirty="0"/>
              <a:t>The overall trend is upward, indicating a growing interest in supporting these institutions.</a:t>
            </a:r>
          </a:p>
          <a:p>
            <a:r>
              <a:rPr lang="en-US" sz="1800" dirty="0"/>
              <a:t>There are slight fluctuations year-to-year, but the general direction is positive.</a:t>
            </a:r>
          </a:p>
          <a:p>
            <a:r>
              <a:rPr lang="en-US" sz="1800" dirty="0"/>
              <a:t>From the year 2010 to 2012 we can observe that the trend is a little apart as compared to the trend of the year range 2013 to 2015.</a:t>
            </a:r>
          </a:p>
          <a:p>
            <a:r>
              <a:rPr lang="en-US" sz="1800" dirty="0"/>
              <a:t>We can see that in the year 2013 there is a significant rise in the blue line trend i.e. the Donation Amount indicating that the donation amount had increased drastically and has crossed the blue line trend i.e. the Year of Graduation.</a:t>
            </a:r>
          </a:p>
          <a:p>
            <a:endParaRPr lang="en-US" sz="1800" dirty="0"/>
          </a:p>
          <a:p>
            <a:endParaRPr lang="en-US" sz="1800" dirty="0"/>
          </a:p>
        </p:txBody>
      </p:sp>
    </p:spTree>
    <p:extLst>
      <p:ext uri="{BB962C8B-B14F-4D97-AF65-F5344CB8AC3E}">
        <p14:creationId xmlns:p14="http://schemas.microsoft.com/office/powerpoint/2010/main" val="303582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lide8" descr="Year TREND">
            <a:extLst>
              <a:ext uri="{FF2B5EF4-FFF2-40B4-BE49-F238E27FC236}">
                <a16:creationId xmlns:a16="http://schemas.microsoft.com/office/drawing/2014/main" id="{1CFFF986-8598-4E8D-B47B-5EE906B53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681" y="643467"/>
            <a:ext cx="9402638" cy="5571065"/>
          </a:xfrm>
          <a:prstGeom prst="rect">
            <a:avLst/>
          </a:prstGeom>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8F38ECE-688D-F9B1-8F51-ED9174794D55}"/>
              </a:ext>
            </a:extLst>
          </p:cNvPr>
          <p:cNvSpPr txBox="1"/>
          <p:nvPr/>
        </p:nvSpPr>
        <p:spPr>
          <a:xfrm>
            <a:off x="742237" y="482293"/>
            <a:ext cx="912689" cy="707886"/>
          </a:xfrm>
          <a:prstGeom prst="rect">
            <a:avLst/>
          </a:prstGeom>
          <a:noFill/>
        </p:spPr>
        <p:txBody>
          <a:bodyPr wrap="square" rtlCol="0">
            <a:spAutoFit/>
          </a:bodyPr>
          <a:lstStyle/>
          <a:p>
            <a:r>
              <a:rPr lang="en-US" sz="4000" dirty="0"/>
              <a:t>7.</a:t>
            </a:r>
          </a:p>
        </p:txBody>
      </p:sp>
    </p:spTree>
    <p:extLst>
      <p:ext uri="{BB962C8B-B14F-4D97-AF65-F5344CB8AC3E}">
        <p14:creationId xmlns:p14="http://schemas.microsoft.com/office/powerpoint/2010/main" val="9599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3A3B84-6C00-1DE7-D4B2-D6142FD39A6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E5A0C53-801A-5967-420A-36AB6550B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3FB5F-6032-CE6C-62CB-F72A66CAB0F5}"/>
              </a:ext>
            </a:extLst>
          </p:cNvPr>
          <p:cNvSpPr>
            <a:spLocks noGrp="1"/>
          </p:cNvSpPr>
          <p:nvPr>
            <p:ph type="title"/>
          </p:nvPr>
        </p:nvSpPr>
        <p:spPr>
          <a:xfrm>
            <a:off x="841248" y="634482"/>
            <a:ext cx="10509504" cy="1586577"/>
          </a:xfrm>
        </p:spPr>
        <p:txBody>
          <a:bodyPr anchor="b">
            <a:normAutofit/>
          </a:bodyPr>
          <a:lstStyle/>
          <a:p>
            <a:r>
              <a:rPr lang="en-US" sz="5400" dirty="0">
                <a:latin typeface="Arial" panose="020B0604020202020204" pitchFamily="34" charset="0"/>
                <a:ea typeface="SimSun" panose="02010600030101010101" pitchFamily="2" charset="-122"/>
              </a:rPr>
              <a:t>Dashboard</a:t>
            </a:r>
          </a:p>
        </p:txBody>
      </p:sp>
      <p:sp>
        <p:nvSpPr>
          <p:cNvPr id="15" name="Rectangle 14">
            <a:extLst>
              <a:ext uri="{FF2B5EF4-FFF2-40B4-BE49-F238E27FC236}">
                <a16:creationId xmlns:a16="http://schemas.microsoft.com/office/drawing/2014/main" id="{7D83BDB7-C811-4463-61CE-ACDB8E259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88EEB94-0E4F-BFA7-BCC3-1D995CE20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C9A49CB7-9D9C-2DFF-5355-502B659811D4}"/>
              </a:ext>
            </a:extLst>
          </p:cNvPr>
          <p:cNvSpPr>
            <a:spLocks noGrp="1"/>
          </p:cNvSpPr>
          <p:nvPr>
            <p:ph idx="1"/>
          </p:nvPr>
        </p:nvSpPr>
        <p:spPr>
          <a:xfrm>
            <a:off x="841248" y="3013415"/>
            <a:ext cx="10509504" cy="3230257"/>
          </a:xfrm>
        </p:spPr>
        <p:txBody>
          <a:bodyPr>
            <a:normAutofit fontScale="92500" lnSpcReduction="10000"/>
          </a:bodyPr>
          <a:lstStyle/>
          <a:p>
            <a:pPr marL="0" indent="0">
              <a:buNone/>
            </a:pPr>
            <a:r>
              <a:rPr lang="en-US" sz="1800" dirty="0"/>
              <a:t>Positive Trends:</a:t>
            </a:r>
          </a:p>
          <a:p>
            <a:r>
              <a:rPr lang="en-US" sz="1800" dirty="0"/>
              <a:t>Increasing Donations: The steady upward trend in donations over the years is encouraging and indicates growing support for the institution.</a:t>
            </a:r>
          </a:p>
          <a:p>
            <a:r>
              <a:rPr lang="en-US" sz="1800" dirty="0"/>
              <a:t>Geographic Reach: The distribution of donations across the United States demonstrates a national impact and reach.</a:t>
            </a:r>
          </a:p>
          <a:p>
            <a:pPr marL="0" indent="0">
              <a:buNone/>
            </a:pPr>
            <a:endParaRPr lang="en-US" sz="1800" dirty="0"/>
          </a:p>
          <a:p>
            <a:pPr marL="0" indent="0">
              <a:buNone/>
            </a:pPr>
            <a:r>
              <a:rPr lang="en-US" sz="1800" dirty="0"/>
              <a:t>Recommendations for Data Improvement:</a:t>
            </a:r>
          </a:p>
          <a:p>
            <a:r>
              <a:rPr lang="en-US" sz="1800" dirty="0"/>
              <a:t>Data-Driven Decision Making: Leverage data analytics to identify trends, opportunities, and areas for improvement in fundraising strategies.</a:t>
            </a:r>
          </a:p>
          <a:p>
            <a:r>
              <a:rPr lang="en-US" sz="1800" dirty="0"/>
              <a:t>Donor Engagement: Develop a strategic plan for donor engagement, including personalized communication, events, and volunteer opportunities.</a:t>
            </a:r>
          </a:p>
        </p:txBody>
      </p:sp>
    </p:spTree>
    <p:extLst>
      <p:ext uri="{BB962C8B-B14F-4D97-AF65-F5344CB8AC3E}">
        <p14:creationId xmlns:p14="http://schemas.microsoft.com/office/powerpoint/2010/main" val="2054564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52A7711-3482-18A0-475B-FC28ED94AA89}"/>
              </a:ext>
            </a:extLst>
          </p:cNvPr>
          <p:cNvPicPr>
            <a:picLocks noChangeAspect="1"/>
          </p:cNvPicPr>
          <p:nvPr/>
        </p:nvPicPr>
        <p:blipFill>
          <a:blip r:embed="rId2"/>
          <a:stretch>
            <a:fillRect/>
          </a:stretch>
        </p:blipFill>
        <p:spPr>
          <a:xfrm>
            <a:off x="518909" y="740418"/>
            <a:ext cx="11154182" cy="559096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54373-02E1-5B2B-6FFD-646AE321A61E}"/>
              </a:ext>
            </a:extLst>
          </p:cNvPr>
          <p:cNvSpPr>
            <a:spLocks noGrp="1"/>
          </p:cNvSpPr>
          <p:nvPr>
            <p:ph type="title"/>
          </p:nvPr>
        </p:nvSpPr>
        <p:spPr>
          <a:xfrm>
            <a:off x="841248" y="426720"/>
            <a:ext cx="10506456" cy="1919141"/>
          </a:xfrm>
        </p:spPr>
        <p:txBody>
          <a:bodyPr anchor="b">
            <a:normAutofit/>
          </a:bodyPr>
          <a:lstStyle/>
          <a:p>
            <a:r>
              <a:rPr lang="en-US" sz="6000" b="1"/>
              <a:t>Introduction</a:t>
            </a:r>
          </a:p>
        </p:txBody>
      </p:sp>
      <p:sp>
        <p:nvSpPr>
          <p:cNvPr id="46" name="Rectangle 4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89B4861-156E-011E-C240-DF41A53BFAE2}"/>
              </a:ext>
            </a:extLst>
          </p:cNvPr>
          <p:cNvSpPr>
            <a:spLocks noGrp="1"/>
          </p:cNvSpPr>
          <p:nvPr>
            <p:ph idx="1"/>
          </p:nvPr>
        </p:nvSpPr>
        <p:spPr>
          <a:xfrm>
            <a:off x="841248" y="3337269"/>
            <a:ext cx="10509504" cy="2905686"/>
          </a:xfrm>
        </p:spPr>
        <p:txBody>
          <a:bodyPr>
            <a:normAutofit/>
          </a:bodyPr>
          <a:lstStyle/>
          <a:p>
            <a:r>
              <a:rPr lang="en-US" sz="1900"/>
              <a:t>This presentation analyzes donor contributions to colleges and academic programs, focusing on key trends and distributions. It covers:</a:t>
            </a:r>
          </a:p>
          <a:p>
            <a:pPr lvl="1"/>
            <a:r>
              <a:rPr lang="en-US" sz="1900" b="1"/>
              <a:t>Geographic Distribution:</a:t>
            </a:r>
            <a:r>
              <a:rPr lang="en-US" sz="1900"/>
              <a:t> Regions contributing the most donations.</a:t>
            </a:r>
          </a:p>
          <a:p>
            <a:pPr lvl="1"/>
            <a:r>
              <a:rPr lang="en-US" sz="1900" b="1"/>
              <a:t>College Types &amp; Academic Majors:</a:t>
            </a:r>
            <a:r>
              <a:rPr lang="en-US" sz="1900"/>
              <a:t> Top recipients and key disciplines.</a:t>
            </a:r>
          </a:p>
          <a:p>
            <a:pPr lvl="1"/>
            <a:r>
              <a:rPr lang="en-US" sz="1900" b="1"/>
              <a:t>Graduation Years:</a:t>
            </a:r>
            <a:r>
              <a:rPr lang="en-US" sz="1900"/>
              <a:t> Alumni giving patterns.</a:t>
            </a:r>
          </a:p>
          <a:p>
            <a:pPr lvl="1"/>
            <a:r>
              <a:rPr lang="en-US" sz="1900" b="1"/>
              <a:t>Top Donors:</a:t>
            </a:r>
            <a:r>
              <a:rPr lang="en-US" sz="1900"/>
              <a:t> Majors and colleges receiving the highest support.</a:t>
            </a:r>
          </a:p>
          <a:p>
            <a:pPr lvl="1"/>
            <a:r>
              <a:rPr lang="en-US" sz="1900" b="1"/>
              <a:t>Trends Over Time:</a:t>
            </a:r>
            <a:r>
              <a:rPr lang="en-US" sz="1900"/>
              <a:t> Changes in donation patterns.</a:t>
            </a:r>
          </a:p>
          <a:p>
            <a:r>
              <a:rPr lang="en-US" sz="1900"/>
              <a:t>The insights aim to guide the advisory board in understanding donor behavior and enhancing future fundraising strategies.</a:t>
            </a:r>
          </a:p>
          <a:p>
            <a:pPr marL="0" indent="0">
              <a:buNone/>
            </a:pPr>
            <a:endParaRPr lang="en-US" sz="1900"/>
          </a:p>
        </p:txBody>
      </p:sp>
    </p:spTree>
    <p:extLst>
      <p:ext uri="{BB962C8B-B14F-4D97-AF65-F5344CB8AC3E}">
        <p14:creationId xmlns:p14="http://schemas.microsoft.com/office/powerpoint/2010/main" val="287750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686CE-CC94-75FB-92BB-E6021AC0A1FA}"/>
              </a:ext>
            </a:extLst>
          </p:cNvPr>
          <p:cNvSpPr>
            <a:spLocks noGrp="1"/>
          </p:cNvSpPr>
          <p:nvPr>
            <p:ph type="title"/>
          </p:nvPr>
        </p:nvSpPr>
        <p:spPr>
          <a:xfrm>
            <a:off x="841248" y="502920"/>
            <a:ext cx="10509504" cy="1975104"/>
          </a:xfrm>
        </p:spPr>
        <p:txBody>
          <a:bodyPr anchor="b">
            <a:normAutofit/>
          </a:bodyPr>
          <a:lstStyle/>
          <a:p>
            <a:r>
              <a:rPr lang="en-US" sz="5400" dirty="0">
                <a:effectLst/>
                <a:latin typeface="Arial" panose="020B0604020202020204" pitchFamily="34" charset="0"/>
                <a:ea typeface="SimSun" panose="02010600030101010101" pitchFamily="2" charset="-122"/>
              </a:rPr>
              <a:t>1.The distribution of donations by geographic locations </a:t>
            </a:r>
            <a:endParaRPr lang="en-US" sz="5400" dirty="0"/>
          </a:p>
        </p:txBody>
      </p:sp>
      <p:sp>
        <p:nvSpPr>
          <p:cNvPr id="15" name="Rectangle 1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8D19571E-2623-4804-5041-F1588C20F77B}"/>
              </a:ext>
            </a:extLst>
          </p:cNvPr>
          <p:cNvSpPr>
            <a:spLocks noGrp="1"/>
          </p:cNvSpPr>
          <p:nvPr>
            <p:ph idx="1"/>
          </p:nvPr>
        </p:nvSpPr>
        <p:spPr>
          <a:xfrm>
            <a:off x="841248" y="3124634"/>
            <a:ext cx="10509504" cy="3465696"/>
          </a:xfrm>
        </p:spPr>
        <p:txBody>
          <a:bodyPr>
            <a:normAutofit/>
          </a:bodyPr>
          <a:lstStyle/>
          <a:p>
            <a:r>
              <a:rPr lang="en-US" sz="1800" dirty="0"/>
              <a:t>Highest Contributions: Illinois (445,920) and California (222,960) stand out as the states with the highest donation totals.</a:t>
            </a:r>
          </a:p>
          <a:p>
            <a:r>
              <a:rPr lang="en-US" sz="1800" dirty="0"/>
              <a:t>Moderate Contributions: States like Florida, Colorado, and New York have donations of 22,296, reflecting significant but not top-tier amounts.</a:t>
            </a:r>
          </a:p>
          <a:p>
            <a:r>
              <a:rPr lang="en-US" sz="1800" dirty="0"/>
              <a:t>Lowest Contributions: Many states, such as Montana and North Dakota, show no donations or minimal contributions (e.g., 11,148).</a:t>
            </a:r>
          </a:p>
          <a:p>
            <a:r>
              <a:rPr lang="en-US" sz="1800" dirty="0"/>
              <a:t>Regional Impact: Donations seem heavily concentrated in urbanized or populous states, indicating possible correlations between population density, economic activity, and donation levels.</a:t>
            </a:r>
          </a:p>
          <a:p>
            <a:r>
              <a:rPr lang="en-US" sz="1800" dirty="0"/>
              <a:t>Strategic Focus: Efforts to increase donations could target underperforming regions like the northern Midwest.</a:t>
            </a:r>
          </a:p>
        </p:txBody>
      </p:sp>
    </p:spTree>
    <p:extLst>
      <p:ext uri="{BB962C8B-B14F-4D97-AF65-F5344CB8AC3E}">
        <p14:creationId xmlns:p14="http://schemas.microsoft.com/office/powerpoint/2010/main" val="183381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B0D6342-92D0-0091-922C-6E5CFB2A69A2}"/>
              </a:ext>
            </a:extLst>
          </p:cNvPr>
          <p:cNvSpPr txBox="1"/>
          <p:nvPr/>
        </p:nvSpPr>
        <p:spPr>
          <a:xfrm>
            <a:off x="742237" y="482293"/>
            <a:ext cx="912689" cy="707886"/>
          </a:xfrm>
          <a:prstGeom prst="rect">
            <a:avLst/>
          </a:prstGeom>
          <a:noFill/>
        </p:spPr>
        <p:txBody>
          <a:bodyPr wrap="square" rtlCol="0">
            <a:spAutoFit/>
          </a:bodyPr>
          <a:lstStyle/>
          <a:p>
            <a:r>
              <a:rPr lang="en-US" sz="4000" dirty="0"/>
              <a:t>1.</a:t>
            </a:r>
          </a:p>
        </p:txBody>
      </p:sp>
      <p:pic>
        <p:nvPicPr>
          <p:cNvPr id="5" name="Picture 4">
            <a:extLst>
              <a:ext uri="{FF2B5EF4-FFF2-40B4-BE49-F238E27FC236}">
                <a16:creationId xmlns:a16="http://schemas.microsoft.com/office/drawing/2014/main" id="{37741C24-E4E9-77D0-E8A6-77D94F17CBF0}"/>
              </a:ext>
            </a:extLst>
          </p:cNvPr>
          <p:cNvPicPr>
            <a:picLocks noChangeAspect="1"/>
          </p:cNvPicPr>
          <p:nvPr/>
        </p:nvPicPr>
        <p:blipFill>
          <a:blip r:embed="rId2"/>
          <a:stretch>
            <a:fillRect/>
          </a:stretch>
        </p:blipFill>
        <p:spPr>
          <a:xfrm>
            <a:off x="1363570" y="529338"/>
            <a:ext cx="9464860" cy="5799323"/>
          </a:xfrm>
          <a:prstGeom prst="rect">
            <a:avLst/>
          </a:prstGeom>
        </p:spPr>
      </p:pic>
      <p:pic>
        <p:nvPicPr>
          <p:cNvPr id="8" name="Picture 7">
            <a:extLst>
              <a:ext uri="{FF2B5EF4-FFF2-40B4-BE49-F238E27FC236}">
                <a16:creationId xmlns:a16="http://schemas.microsoft.com/office/drawing/2014/main" id="{C2FB416A-CE21-E03B-D570-951A0173287C}"/>
              </a:ext>
            </a:extLst>
          </p:cNvPr>
          <p:cNvPicPr>
            <a:picLocks noChangeAspect="1"/>
          </p:cNvPicPr>
          <p:nvPr/>
        </p:nvPicPr>
        <p:blipFill>
          <a:blip r:embed="rId3"/>
          <a:stretch>
            <a:fillRect/>
          </a:stretch>
        </p:blipFill>
        <p:spPr>
          <a:xfrm>
            <a:off x="10122700" y="5644558"/>
            <a:ext cx="1501270" cy="63251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E7A2D9-4105-4799-5D62-C032BC13A10D}"/>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9F15C6-131F-86DD-247D-84A5B508F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CF85D-4EF6-C5A7-7AB2-1EF5E1E6C158}"/>
              </a:ext>
            </a:extLst>
          </p:cNvPr>
          <p:cNvSpPr>
            <a:spLocks noGrp="1"/>
          </p:cNvSpPr>
          <p:nvPr>
            <p:ph type="title"/>
          </p:nvPr>
        </p:nvSpPr>
        <p:spPr>
          <a:xfrm>
            <a:off x="841248" y="634482"/>
            <a:ext cx="10509504" cy="1843542"/>
          </a:xfrm>
        </p:spPr>
        <p:txBody>
          <a:bodyPr anchor="b">
            <a:normAutofit fontScale="90000"/>
          </a:bodyPr>
          <a:lstStyle/>
          <a:p>
            <a:br>
              <a:rPr lang="en-US" sz="5400" dirty="0">
                <a:latin typeface="Arial" panose="020B0604020202020204" pitchFamily="34" charset="0"/>
                <a:ea typeface="SimSun" panose="02010600030101010101" pitchFamily="2" charset="-122"/>
              </a:rPr>
            </a:br>
            <a:br>
              <a:rPr lang="en-US" sz="5400" dirty="0">
                <a:latin typeface="Arial" panose="020B0604020202020204" pitchFamily="34" charset="0"/>
                <a:ea typeface="SimSun" panose="02010600030101010101" pitchFamily="2" charset="-122"/>
              </a:rPr>
            </a:br>
            <a:r>
              <a:rPr lang="en-US" sz="5400" dirty="0">
                <a:latin typeface="Arial" panose="020B0604020202020204" pitchFamily="34" charset="0"/>
                <a:ea typeface="SimSun" panose="02010600030101010101" pitchFamily="2" charset="-122"/>
              </a:rPr>
              <a:t>2. The distribution of donations by the type of colleges </a:t>
            </a:r>
          </a:p>
        </p:txBody>
      </p:sp>
      <p:sp>
        <p:nvSpPr>
          <p:cNvPr id="15" name="Rectangle 14">
            <a:extLst>
              <a:ext uri="{FF2B5EF4-FFF2-40B4-BE49-F238E27FC236}">
                <a16:creationId xmlns:a16="http://schemas.microsoft.com/office/drawing/2014/main" id="{034A8B09-1D47-C2C8-FA6A-73EAF9444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3868046D-4115-E4BA-72D4-F6DA204A2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FA0EEC2D-7B3E-42B4-8061-553CEE4806D5}"/>
              </a:ext>
            </a:extLst>
          </p:cNvPr>
          <p:cNvSpPr>
            <a:spLocks noGrp="1"/>
          </p:cNvSpPr>
          <p:nvPr>
            <p:ph idx="1"/>
          </p:nvPr>
        </p:nvSpPr>
        <p:spPr>
          <a:xfrm>
            <a:off x="841248" y="3124634"/>
            <a:ext cx="10509504" cy="3465696"/>
          </a:xfrm>
        </p:spPr>
        <p:txBody>
          <a:bodyPr>
            <a:normAutofit/>
          </a:bodyPr>
          <a:lstStyle/>
          <a:p>
            <a:r>
              <a:rPr lang="en-US" sz="1800" dirty="0"/>
              <a:t>Top Recipients: College of Natural Science: $5,136,972 and College of Arts and Sciences: $4,720,313.</a:t>
            </a:r>
          </a:p>
          <a:p>
            <a:r>
              <a:rPr lang="en-US" sz="1800" dirty="0"/>
              <a:t>Moderate Recipients: College of Social Science ($3,694,437) and College of Agriculture and Natural Resources ($3,433,165) are mid-tier.</a:t>
            </a:r>
          </a:p>
          <a:p>
            <a:r>
              <a:rPr lang="en-US" sz="1800" dirty="0"/>
              <a:t>Lower Recipients: College of Nursing ($617,842), College of Communication Arts and Sciences ($577,251) and College of Veterinary Medicine ($242,598) receive comparatively lower donations.</a:t>
            </a:r>
          </a:p>
          <a:p>
            <a:r>
              <a:rPr lang="en-US" sz="1800" dirty="0"/>
              <a:t>Donation Preferences: Donors prioritize science-oriented colleges, potentially reflecting societal emphasis on STEM fields.</a:t>
            </a:r>
          </a:p>
          <a:p>
            <a:r>
              <a:rPr lang="en-US" sz="1800" dirty="0"/>
              <a:t>Improvement Areas: Colleges with lower funding, like Nursing or Communication, could benefit from focused fundraising campaigns or rebranding efforts to attract donors.</a:t>
            </a:r>
          </a:p>
        </p:txBody>
      </p:sp>
    </p:spTree>
    <p:extLst>
      <p:ext uri="{BB962C8B-B14F-4D97-AF65-F5344CB8AC3E}">
        <p14:creationId xmlns:p14="http://schemas.microsoft.com/office/powerpoint/2010/main" val="13604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lide3" descr="Donations by the type of colleges ">
            <a:extLst>
              <a:ext uri="{FF2B5EF4-FFF2-40B4-BE49-F238E27FC236}">
                <a16:creationId xmlns:a16="http://schemas.microsoft.com/office/drawing/2014/main" id="{C2E64A0E-7E8A-4AD8-B01B-F85DF7EDB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16" y="643467"/>
            <a:ext cx="902196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3887F1-E419-9C34-256E-FA5AA8A63CBA}"/>
              </a:ext>
            </a:extLst>
          </p:cNvPr>
          <p:cNvSpPr txBox="1"/>
          <p:nvPr/>
        </p:nvSpPr>
        <p:spPr>
          <a:xfrm>
            <a:off x="742237" y="482293"/>
            <a:ext cx="912689" cy="707886"/>
          </a:xfrm>
          <a:prstGeom prst="rect">
            <a:avLst/>
          </a:prstGeom>
          <a:noFill/>
        </p:spPr>
        <p:txBody>
          <a:bodyPr wrap="square" rtlCol="0">
            <a:spAutoFit/>
          </a:bodyPr>
          <a:lstStyle/>
          <a:p>
            <a:r>
              <a:rPr lang="en-US" sz="4000" dirty="0"/>
              <a:t>2.</a:t>
            </a:r>
          </a:p>
        </p:txBody>
      </p:sp>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8D39C3-4C18-9DB7-3BD7-9D1A996187CC}"/>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0A011C-9B1B-F7D3-D43D-3D44CD540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769D1-5416-F9E5-50C6-C5905BB7508B}"/>
              </a:ext>
            </a:extLst>
          </p:cNvPr>
          <p:cNvSpPr>
            <a:spLocks noGrp="1"/>
          </p:cNvSpPr>
          <p:nvPr>
            <p:ph type="title"/>
          </p:nvPr>
        </p:nvSpPr>
        <p:spPr>
          <a:xfrm>
            <a:off x="841248" y="634482"/>
            <a:ext cx="10509504" cy="1843542"/>
          </a:xfrm>
        </p:spPr>
        <p:txBody>
          <a:bodyPr anchor="b">
            <a:normAutofit/>
          </a:bodyPr>
          <a:lstStyle/>
          <a:p>
            <a:r>
              <a:rPr lang="en-US" sz="5400" dirty="0">
                <a:latin typeface="Arial" panose="020B0604020202020204" pitchFamily="34" charset="0"/>
                <a:ea typeface="SimSun" panose="02010600030101010101" pitchFamily="2" charset="-122"/>
              </a:rPr>
              <a:t>3. The distribution of donations by academic majors</a:t>
            </a:r>
          </a:p>
        </p:txBody>
      </p:sp>
      <p:sp>
        <p:nvSpPr>
          <p:cNvPr id="15" name="Rectangle 14">
            <a:extLst>
              <a:ext uri="{FF2B5EF4-FFF2-40B4-BE49-F238E27FC236}">
                <a16:creationId xmlns:a16="http://schemas.microsoft.com/office/drawing/2014/main" id="{9A6DDAD6-C3A6-FB51-E41A-9A1FFF473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DECE1F83-1EC4-EAAD-9809-CE6375ABB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4E2F1CF2-419E-D2E5-101E-34797ACF71DA}"/>
              </a:ext>
            </a:extLst>
          </p:cNvPr>
          <p:cNvSpPr>
            <a:spLocks noGrp="1"/>
          </p:cNvSpPr>
          <p:nvPr>
            <p:ph idx="1"/>
          </p:nvPr>
        </p:nvSpPr>
        <p:spPr>
          <a:xfrm>
            <a:off x="841248" y="3124634"/>
            <a:ext cx="10509504" cy="3465696"/>
          </a:xfrm>
        </p:spPr>
        <p:txBody>
          <a:bodyPr>
            <a:normAutofit/>
          </a:bodyPr>
          <a:lstStyle/>
          <a:p>
            <a:r>
              <a:rPr lang="en-US" sz="1800" dirty="0"/>
              <a:t>Top Donation: Engineering (No Major) has the highest donation. $562,519</a:t>
            </a:r>
          </a:p>
          <a:p>
            <a:r>
              <a:rPr lang="en-US" sz="1800" dirty="0"/>
              <a:t>Lowest Donation: Russian Major has the lowest donation. $69,337</a:t>
            </a:r>
          </a:p>
          <a:p>
            <a:r>
              <a:rPr lang="en-US" sz="1800" dirty="0"/>
              <a:t>Average Donation Range is around $263,603 to $168,134 within </a:t>
            </a:r>
          </a:p>
          <a:p>
            <a:r>
              <a:rPr lang="en-US" sz="1800" dirty="0"/>
              <a:t>Diverse Backgrounds: Donors come from a variety of academic fields, including business, engineering, and the sciences.</a:t>
            </a:r>
          </a:p>
          <a:p>
            <a:r>
              <a:rPr lang="en-US" sz="1800" dirty="0"/>
              <a:t>No Single Dominant Major: While some majors contribute more than others, there isn't a single major that significantly outweighs others.</a:t>
            </a:r>
          </a:p>
          <a:p>
            <a:endParaRPr lang="en-US" sz="1800" dirty="0"/>
          </a:p>
        </p:txBody>
      </p:sp>
    </p:spTree>
    <p:extLst>
      <p:ext uri="{BB962C8B-B14F-4D97-AF65-F5344CB8AC3E}">
        <p14:creationId xmlns:p14="http://schemas.microsoft.com/office/powerpoint/2010/main" val="233126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onations by academic majors">
            <a:extLst>
              <a:ext uri="{FF2B5EF4-FFF2-40B4-BE49-F238E27FC236}">
                <a16:creationId xmlns:a16="http://schemas.microsoft.com/office/drawing/2014/main" id="{8835CED3-27D9-44C6-8C6A-E62848E62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804" y="0"/>
            <a:ext cx="1477422" cy="6857999"/>
          </a:xfrm>
          <a:prstGeom prst="rect">
            <a:avLst/>
          </a:prstGeom>
        </p:spPr>
      </p:pic>
      <p:pic>
        <p:nvPicPr>
          <p:cNvPr id="3" name="Picture 2">
            <a:extLst>
              <a:ext uri="{FF2B5EF4-FFF2-40B4-BE49-F238E27FC236}">
                <a16:creationId xmlns:a16="http://schemas.microsoft.com/office/drawing/2014/main" id="{7842E730-120B-836D-D104-CA6EAF3AAFF4}"/>
              </a:ext>
            </a:extLst>
          </p:cNvPr>
          <p:cNvPicPr>
            <a:picLocks noChangeAspect="1"/>
          </p:cNvPicPr>
          <p:nvPr/>
        </p:nvPicPr>
        <p:blipFill>
          <a:blip r:embed="rId3"/>
          <a:stretch>
            <a:fillRect/>
          </a:stretch>
        </p:blipFill>
        <p:spPr>
          <a:xfrm>
            <a:off x="145973" y="820878"/>
            <a:ext cx="10172488" cy="4935686"/>
          </a:xfrm>
          <a:prstGeom prst="rect">
            <a:avLst/>
          </a:prstGeom>
        </p:spPr>
      </p:pic>
      <p:sp>
        <p:nvSpPr>
          <p:cNvPr id="5" name="TextBox 4">
            <a:extLst>
              <a:ext uri="{FF2B5EF4-FFF2-40B4-BE49-F238E27FC236}">
                <a16:creationId xmlns:a16="http://schemas.microsoft.com/office/drawing/2014/main" id="{430CC59B-86DE-02EF-7B41-051D80EEC791}"/>
              </a:ext>
            </a:extLst>
          </p:cNvPr>
          <p:cNvSpPr txBox="1"/>
          <p:nvPr/>
        </p:nvSpPr>
        <p:spPr>
          <a:xfrm>
            <a:off x="262774" y="112992"/>
            <a:ext cx="912689" cy="707886"/>
          </a:xfrm>
          <a:prstGeom prst="rect">
            <a:avLst/>
          </a:prstGeom>
          <a:noFill/>
        </p:spPr>
        <p:txBody>
          <a:bodyPr wrap="square" rtlCol="0">
            <a:spAutoFit/>
          </a:bodyPr>
          <a:lstStyle/>
          <a:p>
            <a:r>
              <a:rPr lang="en-US" sz="4000" dirty="0"/>
              <a:t>3.</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987D72-0438-B65C-B371-761B52E907D8}"/>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F8FC996-C2DE-928E-11D1-996036C9B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5B3FD-2E4B-9EC1-D183-449A8AC08923}"/>
              </a:ext>
            </a:extLst>
          </p:cNvPr>
          <p:cNvSpPr>
            <a:spLocks noGrp="1"/>
          </p:cNvSpPr>
          <p:nvPr>
            <p:ph type="title"/>
          </p:nvPr>
        </p:nvSpPr>
        <p:spPr>
          <a:xfrm>
            <a:off x="841248" y="634482"/>
            <a:ext cx="10509504" cy="1843542"/>
          </a:xfrm>
        </p:spPr>
        <p:txBody>
          <a:bodyPr anchor="b">
            <a:normAutofit/>
          </a:bodyPr>
          <a:lstStyle/>
          <a:p>
            <a:r>
              <a:rPr lang="en-US" sz="5400" dirty="0">
                <a:latin typeface="Arial" panose="020B0604020202020204" pitchFamily="34" charset="0"/>
                <a:ea typeface="SimSun" panose="02010600030101010101" pitchFamily="2" charset="-122"/>
              </a:rPr>
              <a:t>4. The distribution of donations by graduation years</a:t>
            </a:r>
          </a:p>
        </p:txBody>
      </p:sp>
      <p:sp>
        <p:nvSpPr>
          <p:cNvPr id="15" name="Rectangle 14">
            <a:extLst>
              <a:ext uri="{FF2B5EF4-FFF2-40B4-BE49-F238E27FC236}">
                <a16:creationId xmlns:a16="http://schemas.microsoft.com/office/drawing/2014/main" id="{8FBFE6B8-13C8-B9F1-C8DE-D56128458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F9AACC5-E615-76A8-8A32-B4323A9E4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2">
            <a:extLst>
              <a:ext uri="{FF2B5EF4-FFF2-40B4-BE49-F238E27FC236}">
                <a16:creationId xmlns:a16="http://schemas.microsoft.com/office/drawing/2014/main" id="{AD8F372F-768E-A453-51B1-394B2B952920}"/>
              </a:ext>
            </a:extLst>
          </p:cNvPr>
          <p:cNvSpPr>
            <a:spLocks noGrp="1"/>
          </p:cNvSpPr>
          <p:nvPr>
            <p:ph idx="1"/>
          </p:nvPr>
        </p:nvSpPr>
        <p:spPr>
          <a:xfrm>
            <a:off x="841248" y="2921120"/>
            <a:ext cx="10509504" cy="3669210"/>
          </a:xfrm>
        </p:spPr>
        <p:txBody>
          <a:bodyPr>
            <a:normAutofit lnSpcReduction="10000"/>
          </a:bodyPr>
          <a:lstStyle/>
          <a:p>
            <a:r>
              <a:rPr lang="en-US" sz="1800" dirty="0"/>
              <a:t>Q4 Spike: Many years show a noticeable spike in donations during Q4. This could indicate end-of-year giving patterns, such as holiday donations or fiscal-year-end contributions. Notably, the 2014 and 2015 graduation years show the highest donations in Q4, which may reflect successful donation drives or increased awareness.</a:t>
            </a:r>
          </a:p>
          <a:p>
            <a:r>
              <a:rPr lang="en-US" sz="1800" dirty="0"/>
              <a:t>Q1-Q3 Stability: In the first three quarters (Q1 to Q3), the donations fluctuate less, though there are dips in some years. For example, in 2012 and 2013, donations seem to dip in the earlier quarters before picking up again in the latter half of the year.</a:t>
            </a:r>
          </a:p>
          <a:p>
            <a:r>
              <a:rPr lang="en-US" sz="1800" dirty="0"/>
              <a:t>Year-to-Year Comparison: There appears to be a slight increase in donations for the graduation years between 2010 and 2015, with the donations for 2015 seeing a notable increase, especially in Q4.The 2012 cohort sees some irregularities, with donations dipping significantly in certain quarters compared to other years.</a:t>
            </a:r>
          </a:p>
          <a:p>
            <a:r>
              <a:rPr lang="en-US" sz="1800" dirty="0"/>
              <a:t>Recent Graduates: There appears to be a higher concentration of donations from recent graduates, suggesting a strong connection between alumni and the institution.</a:t>
            </a:r>
          </a:p>
        </p:txBody>
      </p:sp>
    </p:spTree>
    <p:extLst>
      <p:ext uri="{BB962C8B-B14F-4D97-AF65-F5344CB8AC3E}">
        <p14:creationId xmlns:p14="http://schemas.microsoft.com/office/powerpoint/2010/main" val="47643862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86</TotalTime>
  <Words>1059</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2013 - 2022 Theme</vt:lpstr>
      <vt:lpstr>Analysis of College Donations using Tableau</vt:lpstr>
      <vt:lpstr>Introduction</vt:lpstr>
      <vt:lpstr>1.The distribution of donations by geographic locations </vt:lpstr>
      <vt:lpstr>PowerPoint Presentation</vt:lpstr>
      <vt:lpstr>  2. The distribution of donations by the type of colleges </vt:lpstr>
      <vt:lpstr>PowerPoint Presentation</vt:lpstr>
      <vt:lpstr>3. The distribution of donations by academic majors</vt:lpstr>
      <vt:lpstr>PowerPoint Presentation</vt:lpstr>
      <vt:lpstr>4. The distribution of donations by graduation years</vt:lpstr>
      <vt:lpstr>PowerPoint Presentation</vt:lpstr>
      <vt:lpstr>5. Top majors of the donors</vt:lpstr>
      <vt:lpstr>PowerPoint Presentation</vt:lpstr>
      <vt:lpstr>6. Top types of colleges that received the most donations</vt:lpstr>
      <vt:lpstr>PowerPoint Presentation</vt:lpstr>
      <vt:lpstr>7. The trend of donations over years</vt:lpstr>
      <vt:lpstr>PowerPoint Presentation</vt:lpstr>
      <vt:lpstr>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Urvi Dhomne</cp:lastModifiedBy>
  <cp:revision>5</cp:revision>
  <dcterms:created xsi:type="dcterms:W3CDTF">2024-12-08T22:28:14Z</dcterms:created>
  <dcterms:modified xsi:type="dcterms:W3CDTF">2024-12-08T23:58:37Z</dcterms:modified>
</cp:coreProperties>
</file>