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Roboto"/>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f0810d460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f0810d460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0810d460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0810d460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0810d460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0810d460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0810d460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f0810d460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f0810d460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f0810d460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0810d460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0810d460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0810d460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f0810d460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0810d460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0810d460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f0810d460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f0810d460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f0810d460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f0810d460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0810d460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0810d460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0810d460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0810d460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0810d460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0810d460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0810d460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0810d460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0810d460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0810d460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0810d460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0810d460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0810d460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0810d460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0810d460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f0810d460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localhost:300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nvSpPr>
        <p:spPr>
          <a:xfrm>
            <a:off x="859500" y="1396675"/>
            <a:ext cx="71043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333333"/>
                </a:solidFill>
                <a:highlight>
                  <a:srgbClr val="FFFFFF"/>
                </a:highlight>
                <a:latin typeface="Roboto"/>
                <a:ea typeface="Roboto"/>
                <a:cs typeface="Roboto"/>
                <a:sym typeface="Roboto"/>
              </a:rPr>
              <a:t>ReactJS is a </a:t>
            </a:r>
            <a:r>
              <a:rPr b="1" lang="en" sz="2400">
                <a:solidFill>
                  <a:srgbClr val="333333"/>
                </a:solidFill>
                <a:highlight>
                  <a:srgbClr val="FFFFFF"/>
                </a:highlight>
                <a:latin typeface="Roboto"/>
                <a:ea typeface="Roboto"/>
                <a:cs typeface="Roboto"/>
                <a:sym typeface="Roboto"/>
              </a:rPr>
              <a:t>declarative</a:t>
            </a:r>
            <a:r>
              <a:rPr lang="en" sz="2400">
                <a:solidFill>
                  <a:srgbClr val="333333"/>
                </a:solidFill>
                <a:highlight>
                  <a:srgbClr val="FFFFFF"/>
                </a:highlight>
                <a:latin typeface="Roboto"/>
                <a:ea typeface="Roboto"/>
                <a:cs typeface="Roboto"/>
                <a:sym typeface="Roboto"/>
              </a:rPr>
              <a:t>, </a:t>
            </a:r>
            <a:r>
              <a:rPr b="1" lang="en" sz="2400">
                <a:solidFill>
                  <a:srgbClr val="333333"/>
                </a:solidFill>
                <a:highlight>
                  <a:srgbClr val="FFFFFF"/>
                </a:highlight>
                <a:latin typeface="Roboto"/>
                <a:ea typeface="Roboto"/>
                <a:cs typeface="Roboto"/>
                <a:sym typeface="Roboto"/>
              </a:rPr>
              <a:t>efficient</a:t>
            </a:r>
            <a:r>
              <a:rPr lang="en" sz="2400">
                <a:solidFill>
                  <a:srgbClr val="333333"/>
                </a:solidFill>
                <a:highlight>
                  <a:srgbClr val="FFFFFF"/>
                </a:highlight>
                <a:latin typeface="Roboto"/>
                <a:ea typeface="Roboto"/>
                <a:cs typeface="Roboto"/>
                <a:sym typeface="Roboto"/>
              </a:rPr>
              <a:t>, and flexible </a:t>
            </a:r>
            <a:r>
              <a:rPr b="1" lang="en" sz="2400">
                <a:solidFill>
                  <a:srgbClr val="333333"/>
                </a:solidFill>
                <a:highlight>
                  <a:srgbClr val="FFFFFF"/>
                </a:highlight>
                <a:latin typeface="Roboto"/>
                <a:ea typeface="Roboto"/>
                <a:cs typeface="Roboto"/>
                <a:sym typeface="Roboto"/>
              </a:rPr>
              <a:t>JavaScript library</a:t>
            </a:r>
            <a:r>
              <a:rPr lang="en" sz="2400">
                <a:solidFill>
                  <a:srgbClr val="333333"/>
                </a:solidFill>
                <a:highlight>
                  <a:srgbClr val="FFFFFF"/>
                </a:highlight>
                <a:latin typeface="Roboto"/>
                <a:ea typeface="Roboto"/>
                <a:cs typeface="Roboto"/>
                <a:sym typeface="Roboto"/>
              </a:rPr>
              <a:t> for building reusable UI components. It is an open-source, component-based front end library which is responsible only for the view layer of the application. It was initially developed and maintained by Facebook and later used in its products like WhatsApp &amp; Instagram.</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idx="1" type="body"/>
          </p:nvPr>
        </p:nvSpPr>
        <p:spPr>
          <a:xfrm>
            <a:off x="729450" y="711775"/>
            <a:ext cx="7688700" cy="41496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30000"/>
              </a:lnSpc>
              <a:spcBef>
                <a:spcPts val="1400"/>
              </a:spcBef>
              <a:spcAft>
                <a:spcPts val="0"/>
              </a:spcAft>
              <a:buNone/>
            </a:pPr>
            <a:r>
              <a:rPr lang="en" sz="1600">
                <a:solidFill>
                  <a:srgbClr val="610B4B"/>
                </a:solidFill>
                <a:highlight>
                  <a:srgbClr val="FFFFFF"/>
                </a:highlight>
                <a:latin typeface="Arial"/>
                <a:ea typeface="Arial"/>
                <a:cs typeface="Arial"/>
                <a:sym typeface="Arial"/>
              </a:rPr>
              <a:t>JSX</a:t>
            </a:r>
            <a:endParaRPr sz="1600">
              <a:solidFill>
                <a:srgbClr val="610B4B"/>
              </a:solidFill>
              <a:highlight>
                <a:srgbClr val="FFFFFF"/>
              </a:highlight>
              <a:latin typeface="Arial"/>
              <a:ea typeface="Arial"/>
              <a:cs typeface="Arial"/>
              <a:sym typeface="Arial"/>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JSX stands for JavaScript XML. It is a JavaScript syntax extension. Its an XML or HTML like syntax used by ReactJS. This syntax is processed into JavaScript calls of React Framework. It extends the ES6 so that HTML like text can co-exist with JavaScript react code. It is not necessary to use JSX, but it is recommended to use in ReactJS.</a:t>
            </a:r>
            <a:endParaRPr sz="1200">
              <a:solidFill>
                <a:srgbClr val="333333"/>
              </a:solidFill>
              <a:highlight>
                <a:srgbClr val="FFFFFF"/>
              </a:highlight>
              <a:latin typeface="Roboto"/>
              <a:ea typeface="Roboto"/>
              <a:cs typeface="Roboto"/>
              <a:sym typeface="Roboto"/>
            </a:endParaRPr>
          </a:p>
          <a:p>
            <a:pPr indent="0" lvl="0" marL="0" rtl="0" algn="just">
              <a:lnSpc>
                <a:spcPct val="130000"/>
              </a:lnSpc>
              <a:spcBef>
                <a:spcPts val="1400"/>
              </a:spcBef>
              <a:spcAft>
                <a:spcPts val="0"/>
              </a:spcAft>
              <a:buNone/>
            </a:pPr>
            <a:r>
              <a:rPr lang="en" sz="1600">
                <a:solidFill>
                  <a:srgbClr val="610B4B"/>
                </a:solidFill>
                <a:highlight>
                  <a:srgbClr val="FFFFFF"/>
                </a:highlight>
                <a:latin typeface="Arial"/>
                <a:ea typeface="Arial"/>
                <a:cs typeface="Arial"/>
                <a:sym typeface="Arial"/>
              </a:rPr>
              <a:t>Components</a:t>
            </a:r>
            <a:endParaRPr sz="1600">
              <a:solidFill>
                <a:srgbClr val="610B4B"/>
              </a:solidFill>
              <a:highlight>
                <a:srgbClr val="FFFFFF"/>
              </a:highlight>
              <a:latin typeface="Arial"/>
              <a:ea typeface="Arial"/>
              <a:cs typeface="Arial"/>
              <a:sym typeface="Arial"/>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ReactJS is all about components. ReactJS application is made up of multiple components, and each component has its own logic and controls. These components can be reusable which help you to maintain the code when working on larger scale projects.</a:t>
            </a:r>
            <a:endParaRPr sz="1200">
              <a:solidFill>
                <a:srgbClr val="333333"/>
              </a:solidFill>
              <a:highlight>
                <a:srgbClr val="FFFFFF"/>
              </a:highlight>
              <a:latin typeface="Roboto"/>
              <a:ea typeface="Roboto"/>
              <a:cs typeface="Roboto"/>
              <a:sym typeface="Roboto"/>
            </a:endParaRPr>
          </a:p>
          <a:p>
            <a:pPr indent="0" lvl="0" marL="0" rtl="0" algn="just">
              <a:lnSpc>
                <a:spcPct val="130000"/>
              </a:lnSpc>
              <a:spcBef>
                <a:spcPts val="1400"/>
              </a:spcBef>
              <a:spcAft>
                <a:spcPts val="0"/>
              </a:spcAft>
              <a:buNone/>
            </a:pPr>
            <a:r>
              <a:rPr lang="en" sz="1600">
                <a:solidFill>
                  <a:srgbClr val="610B4B"/>
                </a:solidFill>
                <a:highlight>
                  <a:srgbClr val="FFFFFF"/>
                </a:highlight>
                <a:latin typeface="Arial"/>
                <a:ea typeface="Arial"/>
                <a:cs typeface="Arial"/>
                <a:sym typeface="Arial"/>
              </a:rPr>
              <a:t>One-way Data Binding</a:t>
            </a:r>
            <a:endParaRPr sz="1600">
              <a:solidFill>
                <a:srgbClr val="610B4B"/>
              </a:solidFill>
              <a:highlight>
                <a:srgbClr val="FFFFFF"/>
              </a:highlight>
              <a:latin typeface="Arial"/>
              <a:ea typeface="Arial"/>
              <a:cs typeface="Arial"/>
              <a:sym typeface="Arial"/>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ReactJS is designed in such a manner that follows unidirectional data flow or one-way data binding. The benefits of one-way data binding give you better control throughout the application. If the data flow is in another direction, then it requires additional features. It is because components are supposed to be immutable and the data within them cannot be changed. Flux is a pattern that helps to keep your data unidirectional. This makes the application more flexible that leads to increase efficiency.</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idx="1" type="body"/>
          </p:nvPr>
        </p:nvSpPr>
        <p:spPr>
          <a:xfrm>
            <a:off x="729450" y="604325"/>
            <a:ext cx="7688700" cy="4190100"/>
          </a:xfrm>
          <a:prstGeom prst="rect">
            <a:avLst/>
          </a:prstGeom>
        </p:spPr>
        <p:txBody>
          <a:bodyPr anchorCtr="0" anchor="t" bIns="91425" lIns="91425" spcFirstLastPara="1" rIns="91425" wrap="square" tIns="91425">
            <a:normAutofit fontScale="92500" lnSpcReduction="10000"/>
          </a:bodyPr>
          <a:lstStyle/>
          <a:p>
            <a:pPr indent="0" lvl="0" marL="0" rtl="0" algn="just">
              <a:lnSpc>
                <a:spcPct val="130000"/>
              </a:lnSpc>
              <a:spcBef>
                <a:spcPts val="1400"/>
              </a:spcBef>
              <a:spcAft>
                <a:spcPts val="0"/>
              </a:spcAft>
              <a:buNone/>
            </a:pPr>
            <a:r>
              <a:rPr lang="en" sz="1600">
                <a:solidFill>
                  <a:srgbClr val="610B4B"/>
                </a:solidFill>
                <a:highlight>
                  <a:srgbClr val="FFFFFF"/>
                </a:highlight>
                <a:latin typeface="Arial"/>
                <a:ea typeface="Arial"/>
                <a:cs typeface="Arial"/>
                <a:sym typeface="Arial"/>
              </a:rPr>
              <a:t>Virtual DOM</a:t>
            </a:r>
            <a:endParaRPr sz="1600">
              <a:solidFill>
                <a:srgbClr val="610B4B"/>
              </a:solidFill>
              <a:highlight>
                <a:srgbClr val="FFFFFF"/>
              </a:highlight>
              <a:latin typeface="Arial"/>
              <a:ea typeface="Arial"/>
              <a:cs typeface="Arial"/>
              <a:sym typeface="Arial"/>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A virtual DOM object is a representation of the original DOM object. It works like a one-way data binding. Whenever any modifications happen in the web application, the entire UI is re-rendered in virtual DOM representation. Then it checks the difference between the previous DOM representation and new DOM. Once it has done, the real DOM will update only the things that have actually changed. This makes the application faster, and there is no wastage of memory.</a:t>
            </a:r>
            <a:endParaRPr sz="1200">
              <a:solidFill>
                <a:srgbClr val="333333"/>
              </a:solidFill>
              <a:highlight>
                <a:srgbClr val="FFFFFF"/>
              </a:highlight>
              <a:latin typeface="Roboto"/>
              <a:ea typeface="Roboto"/>
              <a:cs typeface="Roboto"/>
              <a:sym typeface="Roboto"/>
            </a:endParaRPr>
          </a:p>
          <a:p>
            <a:pPr indent="0" lvl="0" marL="0" rtl="0" algn="just">
              <a:lnSpc>
                <a:spcPct val="130000"/>
              </a:lnSpc>
              <a:spcBef>
                <a:spcPts val="1400"/>
              </a:spcBef>
              <a:spcAft>
                <a:spcPts val="0"/>
              </a:spcAft>
              <a:buNone/>
            </a:pPr>
            <a:r>
              <a:rPr lang="en" sz="1600">
                <a:solidFill>
                  <a:srgbClr val="610B4B"/>
                </a:solidFill>
                <a:highlight>
                  <a:srgbClr val="FFFFFF"/>
                </a:highlight>
                <a:latin typeface="Arial"/>
                <a:ea typeface="Arial"/>
                <a:cs typeface="Arial"/>
                <a:sym typeface="Arial"/>
              </a:rPr>
              <a:t>Simplicity</a:t>
            </a:r>
            <a:endParaRPr sz="1600">
              <a:solidFill>
                <a:srgbClr val="610B4B"/>
              </a:solidFill>
              <a:highlight>
                <a:srgbClr val="FFFFFF"/>
              </a:highlight>
              <a:latin typeface="Arial"/>
              <a:ea typeface="Arial"/>
              <a:cs typeface="Arial"/>
              <a:sym typeface="Arial"/>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ReactJS uses JSX file which makes the application simple and to code as well as understand. We know that ReactJS is a component-based approach which makes the code reusable as your need. This makes it simple to use and learn.</a:t>
            </a:r>
            <a:endParaRPr sz="1200">
              <a:solidFill>
                <a:srgbClr val="333333"/>
              </a:solidFill>
              <a:highlight>
                <a:srgbClr val="FFFFFF"/>
              </a:highlight>
              <a:latin typeface="Roboto"/>
              <a:ea typeface="Roboto"/>
              <a:cs typeface="Roboto"/>
              <a:sym typeface="Roboto"/>
            </a:endParaRPr>
          </a:p>
          <a:p>
            <a:pPr indent="0" lvl="0" marL="0" rtl="0" algn="just">
              <a:lnSpc>
                <a:spcPct val="130000"/>
              </a:lnSpc>
              <a:spcBef>
                <a:spcPts val="1400"/>
              </a:spcBef>
              <a:spcAft>
                <a:spcPts val="0"/>
              </a:spcAft>
              <a:buNone/>
            </a:pPr>
            <a:r>
              <a:rPr lang="en" sz="1600">
                <a:solidFill>
                  <a:srgbClr val="610B4B"/>
                </a:solidFill>
                <a:highlight>
                  <a:srgbClr val="FFFFFF"/>
                </a:highlight>
                <a:latin typeface="Arial"/>
                <a:ea typeface="Arial"/>
                <a:cs typeface="Arial"/>
                <a:sym typeface="Arial"/>
              </a:rPr>
              <a:t>Performance</a:t>
            </a:r>
            <a:endParaRPr sz="1600">
              <a:solidFill>
                <a:srgbClr val="610B4B"/>
              </a:solidFill>
              <a:highlight>
                <a:srgbClr val="FFFFFF"/>
              </a:highlight>
              <a:latin typeface="Arial"/>
              <a:ea typeface="Arial"/>
              <a:cs typeface="Arial"/>
              <a:sym typeface="Arial"/>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ReactJS is known to be a great performer. This feature makes it much better than other frameworks out there today. The reason behind this is that it manages a virtual DOM. The DOM is a cross-platform and programming API which deals with HTML, XML or XHTML. The DOM exists entirely in memory. Due to this, when we create a component, we did not write directly to the DOM. Instead, we are writing virtual components that will turn into the DOM leading to smoother and faster performance.</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541450" y="580025"/>
            <a:ext cx="7688700" cy="5352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400"/>
              </a:spcBef>
              <a:spcAft>
                <a:spcPts val="0"/>
              </a:spcAft>
              <a:buNone/>
            </a:pPr>
            <a:r>
              <a:rPr b="0" lang="en" sz="1900">
                <a:solidFill>
                  <a:srgbClr val="610B38"/>
                </a:solidFill>
                <a:highlight>
                  <a:srgbClr val="FFFFFF"/>
                </a:highlight>
                <a:latin typeface="Arial"/>
                <a:ea typeface="Arial"/>
                <a:cs typeface="Arial"/>
                <a:sym typeface="Arial"/>
              </a:rPr>
              <a:t>Advantage of ReactJS</a:t>
            </a:r>
            <a:endParaRPr b="0" sz="1900">
              <a:solidFill>
                <a:srgbClr val="610B38"/>
              </a:solidFill>
              <a:highlight>
                <a:srgbClr val="FFFFFF"/>
              </a:highlight>
              <a:latin typeface="Arial"/>
              <a:ea typeface="Arial"/>
              <a:cs typeface="Arial"/>
              <a:sym typeface="Arial"/>
            </a:endParaRPr>
          </a:p>
          <a:p>
            <a:pPr indent="0" lvl="0" marL="0" rtl="0" algn="l">
              <a:spcBef>
                <a:spcPts val="400"/>
              </a:spcBef>
              <a:spcAft>
                <a:spcPts val="0"/>
              </a:spcAft>
              <a:buNone/>
            </a:pPr>
            <a:r>
              <a:t/>
            </a:r>
            <a:endParaRPr/>
          </a:p>
        </p:txBody>
      </p:sp>
      <p:sp>
        <p:nvSpPr>
          <p:cNvPr id="147" name="Google Shape;147;p24"/>
          <p:cNvSpPr txBox="1"/>
          <p:nvPr>
            <p:ph idx="1" type="body"/>
          </p:nvPr>
        </p:nvSpPr>
        <p:spPr>
          <a:xfrm>
            <a:off x="729450" y="1262375"/>
            <a:ext cx="7688700" cy="37737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1200"/>
              </a:spcBef>
              <a:spcAft>
                <a:spcPts val="0"/>
              </a:spcAft>
              <a:buNone/>
            </a:pPr>
            <a:r>
              <a:rPr b="1" lang="en" sz="1200">
                <a:solidFill>
                  <a:srgbClr val="333333"/>
                </a:solidFill>
                <a:highlight>
                  <a:srgbClr val="FFFFFF"/>
                </a:highlight>
                <a:latin typeface="Roboto"/>
                <a:ea typeface="Roboto"/>
                <a:cs typeface="Roboto"/>
                <a:sym typeface="Roboto"/>
              </a:rPr>
              <a:t>1. Easy to Learn and USe</a:t>
            </a:r>
            <a:endParaRPr b="1"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ReactJS is much easier to learn and use. It comes with a good supply of documentation, tutorials, and training resources. Any developer who comes from a JavaScript background can easily understand and start creating web apps using React in a few days. It is the V(view part) in the MVC (Model-View-Controller) model, and referred to as ?one of the JavaScript frameworks.? It is not fully featured but has the advantage of open-source JavaScript User Interface(UI) library, which helps to execute the task in a better manner.</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b="1" lang="en" sz="1200">
                <a:solidFill>
                  <a:srgbClr val="333333"/>
                </a:solidFill>
                <a:highlight>
                  <a:srgbClr val="FFFFFF"/>
                </a:highlight>
                <a:latin typeface="Roboto"/>
                <a:ea typeface="Roboto"/>
                <a:cs typeface="Roboto"/>
                <a:sym typeface="Roboto"/>
              </a:rPr>
              <a:t>2. Creating Dynamic Web Applications Becomes Easier</a:t>
            </a:r>
            <a:endParaRPr b="1"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To create a dynamic web application specifically with HTML strings was tricky because it requires a complex coding, but React JS solved that issue and makes it easier. It provides less coding and gives more functionality. It makes use of the JSX(JavaScript Extension), which is a particular syntax letting HTML quotes and HTML tag syntax to render particular subcomponents. It also supports the building of machine-readable codes.</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b="1" lang="en" sz="1200">
                <a:solidFill>
                  <a:srgbClr val="333333"/>
                </a:solidFill>
                <a:highlight>
                  <a:srgbClr val="FFFFFF"/>
                </a:highlight>
                <a:latin typeface="Roboto"/>
                <a:ea typeface="Roboto"/>
                <a:cs typeface="Roboto"/>
                <a:sym typeface="Roboto"/>
              </a:rPr>
              <a:t>3. Reusable Components</a:t>
            </a:r>
            <a:endParaRPr b="1"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A ReactJS web application is made up of multiple components, and each component has its own logic and controls. These components are responsible for outputting a small, reusable piece of HTML code which can be reused wherever you need them. The reusable code helps to make your apps easier to develop and maintain. These Components can be nested with other components to allow complex applications to be built of simple building blocks. ReactJS uses virtual DOM based mechanism to fill data in HTML DOM. The virtual DOM works fast as it only changes individual DOM elements instead of reloading complete DOM every time.</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idx="1" type="body"/>
          </p:nvPr>
        </p:nvSpPr>
        <p:spPr>
          <a:xfrm>
            <a:off x="729450" y="590900"/>
            <a:ext cx="7688700" cy="4418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b="1" lang="en" sz="1200">
                <a:solidFill>
                  <a:srgbClr val="333333"/>
                </a:solidFill>
                <a:highlight>
                  <a:srgbClr val="FFFFFF"/>
                </a:highlight>
                <a:latin typeface="Roboto"/>
                <a:ea typeface="Roboto"/>
                <a:cs typeface="Roboto"/>
                <a:sym typeface="Roboto"/>
              </a:rPr>
              <a:t>4. Performance Enhancement</a:t>
            </a:r>
            <a:endParaRPr b="1"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ReactJS improves performance due to virtual DOM. The DOM is a cross-platform and programming API which deals with HTML, XML or XHTML. Most of the developers faced the problem when the DOM was updated, which slowed down the performance of the application. ReactJS solved this problem by introducing virtual DOM. The React Virtual DOM exists entirely in memory and is a representation of the web browser's DOM. Due to this, when we write a React component, we did not write directly to the DOM. Instead, we are writing virtual components that react will turn into the DOM, leading to smoother and faster performance.</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b="1" lang="en" sz="1200">
                <a:solidFill>
                  <a:srgbClr val="333333"/>
                </a:solidFill>
                <a:highlight>
                  <a:srgbClr val="FFFFFF"/>
                </a:highlight>
                <a:latin typeface="Roboto"/>
                <a:ea typeface="Roboto"/>
                <a:cs typeface="Roboto"/>
                <a:sym typeface="Roboto"/>
              </a:rPr>
              <a:t>5. The Benefit of Having JavaScript Library</a:t>
            </a:r>
            <a:endParaRPr b="1"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Today, ReactJS is choosing by most of the web developers. It is because it is offering a very rich JavaScript library. The JavaScript library provides more flexibility to the web developers to choose the way they want.</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b="1" lang="en" sz="1200">
                <a:solidFill>
                  <a:srgbClr val="333333"/>
                </a:solidFill>
                <a:highlight>
                  <a:srgbClr val="FFFFFF"/>
                </a:highlight>
                <a:latin typeface="Roboto"/>
                <a:ea typeface="Roboto"/>
                <a:cs typeface="Roboto"/>
                <a:sym typeface="Roboto"/>
              </a:rPr>
              <a:t>6. Scope for Testing the Codes</a:t>
            </a:r>
            <a:endParaRPr b="1"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ReactJS applications are extremely easy to test. It offers a scope where the developer can test and debug their codes with the help of native tools.</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727650" y="580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a:t>
            </a:r>
            <a:endParaRPr/>
          </a:p>
        </p:txBody>
      </p:sp>
      <p:sp>
        <p:nvSpPr>
          <p:cNvPr id="158" name="Google Shape;158;p26"/>
          <p:cNvSpPr txBox="1"/>
          <p:nvPr>
            <p:ph idx="1" type="body"/>
          </p:nvPr>
        </p:nvSpPr>
        <p:spPr>
          <a:xfrm>
            <a:off x="188025" y="1302650"/>
            <a:ext cx="8635200" cy="3733500"/>
          </a:xfrm>
          <a:prstGeom prst="rect">
            <a:avLst/>
          </a:prstGeom>
        </p:spPr>
        <p:txBody>
          <a:bodyPr anchorCtr="0" anchor="t" bIns="91425" lIns="91425" spcFirstLastPara="1" rIns="91425" wrap="square" tIns="91425">
            <a:normAutofit fontScale="77500"/>
          </a:bodyPr>
          <a:lstStyle/>
          <a:p>
            <a:pPr indent="0" lvl="0" marL="0" rtl="0" algn="just">
              <a:spcBef>
                <a:spcPts val="1200"/>
              </a:spcBef>
              <a:spcAft>
                <a:spcPts val="0"/>
              </a:spcAft>
              <a:buNone/>
            </a:pPr>
            <a:r>
              <a:rPr b="1" lang="en" sz="1200">
                <a:solidFill>
                  <a:srgbClr val="333333"/>
                </a:solidFill>
                <a:highlight>
                  <a:srgbClr val="FFFFFF"/>
                </a:highlight>
                <a:latin typeface="Roboto"/>
                <a:ea typeface="Roboto"/>
                <a:cs typeface="Roboto"/>
                <a:sym typeface="Roboto"/>
              </a:rPr>
              <a:t>1. The high pace of development</a:t>
            </a:r>
            <a:endParaRPr b="1"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The high pace of development has an advantage and disadvantage both. In case of disadvantage, since the environment continually changes so fast, some of the developers not feeling comfortable to relearn the new ways of doing things regularly. It may be hard for them to adopt all these changes with all the continuous updates. They need to be always updated with their skills and learn new ways of doing things.</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b="1" lang="en" sz="1200">
                <a:solidFill>
                  <a:srgbClr val="333333"/>
                </a:solidFill>
                <a:highlight>
                  <a:srgbClr val="FFFFFF"/>
                </a:highlight>
                <a:latin typeface="Roboto"/>
                <a:ea typeface="Roboto"/>
                <a:cs typeface="Roboto"/>
                <a:sym typeface="Roboto"/>
              </a:rPr>
              <a:t>2. Poor Documentation</a:t>
            </a:r>
            <a:endParaRPr b="1"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It is another cons which are common for constantly updating technologies. React technologies updating and accelerating so fast that there is no time to make proper documentation. To overcome this, developers write instructions on their own with the evolving of new releases and tools in their current projects.</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b="1" lang="en" sz="1200">
                <a:solidFill>
                  <a:srgbClr val="333333"/>
                </a:solidFill>
                <a:highlight>
                  <a:srgbClr val="FFFFFF"/>
                </a:highlight>
                <a:latin typeface="Roboto"/>
                <a:ea typeface="Roboto"/>
                <a:cs typeface="Roboto"/>
                <a:sym typeface="Roboto"/>
              </a:rPr>
              <a:t>3. View Part</a:t>
            </a:r>
            <a:endParaRPr b="1"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ReactJS Covers only the UI Layers of the app and nothing else. So you still need to choose some other technologies to get a complete tooling set for development in the project.</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b="1" lang="en" sz="1200">
                <a:solidFill>
                  <a:srgbClr val="333333"/>
                </a:solidFill>
                <a:highlight>
                  <a:srgbClr val="FFFFFF"/>
                </a:highlight>
                <a:latin typeface="Roboto"/>
                <a:ea typeface="Roboto"/>
                <a:cs typeface="Roboto"/>
                <a:sym typeface="Roboto"/>
              </a:rPr>
              <a:t>4. JSX as a barrier</a:t>
            </a:r>
            <a:endParaRPr b="1"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ReactJS uses JSX. It's a syntax extension that allows HTML with JavaScript mixed together. This approach has its own benefits, but some members of the development community consider JSX as a barrier, especially for new developers. Developers complain about its complexity in the learning curve.</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93700" y="311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React component</a:t>
            </a:r>
            <a:endParaRPr/>
          </a:p>
        </p:txBody>
      </p:sp>
      <p:sp>
        <p:nvSpPr>
          <p:cNvPr id="164" name="Google Shape;164;p27"/>
          <p:cNvSpPr txBox="1"/>
          <p:nvPr>
            <p:ph idx="1" type="body"/>
          </p:nvPr>
        </p:nvSpPr>
        <p:spPr>
          <a:xfrm>
            <a:off x="729450" y="1195225"/>
            <a:ext cx="7688700" cy="3572400"/>
          </a:xfrm>
          <a:prstGeom prst="rect">
            <a:avLst/>
          </a:prstGeom>
        </p:spPr>
        <p:txBody>
          <a:bodyPr anchorCtr="0" anchor="t" bIns="91425" lIns="91425" spcFirstLastPara="1" rIns="91425" wrap="square" tIns="91425">
            <a:normAutofit lnSpcReduction="10000"/>
          </a:bodyPr>
          <a:lstStyle/>
          <a:p>
            <a:pPr indent="0" lvl="0" marL="0" rtl="0" algn="just">
              <a:lnSpc>
                <a:spcPct val="130000"/>
              </a:lnSpc>
              <a:spcBef>
                <a:spcPts val="400"/>
              </a:spcBef>
              <a:spcAft>
                <a:spcPts val="0"/>
              </a:spcAft>
              <a:buNone/>
            </a:pPr>
            <a:r>
              <a:rPr lang="en" sz="2200">
                <a:solidFill>
                  <a:srgbClr val="610B38"/>
                </a:solidFill>
                <a:highlight>
                  <a:srgbClr val="FFFFFF"/>
                </a:highlight>
                <a:latin typeface="Arial"/>
                <a:ea typeface="Arial"/>
                <a:cs typeface="Arial"/>
                <a:sym typeface="Arial"/>
              </a:rPr>
              <a:t>React Components</a:t>
            </a:r>
            <a:endParaRPr sz="2200">
              <a:solidFill>
                <a:srgbClr val="610B38"/>
              </a:solidFill>
              <a:highlight>
                <a:srgbClr val="FFFFFF"/>
              </a:highlight>
              <a:latin typeface="Arial"/>
              <a:ea typeface="Arial"/>
              <a:cs typeface="Arial"/>
              <a:sym typeface="Arial"/>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Earlier, the developers write more than thousands of lines of code for developing a single page application. These applications follow the traditional DOM structure, and making changes in them was a very challenging task. If any mistake found, it manually searches the entire application and update accordingly. The component-based approach was introduced to overcome an issue. In this approach, the entire application is divided into a small logical group of code, which is known as components.</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A Component is considered as the core building blocks of a React application. It makes the task of building UIs much easier. Each component exists in the same space, but they work independently from one another and merge all in a parent component, which will be the final UI of your application.</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Every React component have their own structure, methods as well as APIs. They can be reusable as per your need. For better understanding, consider the entire UI as a tree. Here, the root is the starting component, and each of the other pieces becomes branches, which are further divided into sub-branches.</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28"/>
          <p:cNvPicPr preferRelativeResize="0"/>
          <p:nvPr/>
        </p:nvPicPr>
        <p:blipFill>
          <a:blip r:embed="rId3">
            <a:alphaModFix/>
          </a:blip>
          <a:stretch>
            <a:fillRect/>
          </a:stretch>
        </p:blipFill>
        <p:spPr>
          <a:xfrm>
            <a:off x="295450" y="190500"/>
            <a:ext cx="8594876" cy="4762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idx="1" type="body"/>
          </p:nvPr>
        </p:nvSpPr>
        <p:spPr>
          <a:xfrm>
            <a:off x="729450" y="1262375"/>
            <a:ext cx="7688700" cy="30777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In ReactJS, we have mainly two types of components. They are</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rgbClr val="000000"/>
              </a:buClr>
              <a:buSzPts val="1200"/>
              <a:buFont typeface="Roboto"/>
              <a:buAutoNum type="arabicPeriod"/>
            </a:pPr>
            <a:r>
              <a:rPr lang="en" sz="1200">
                <a:solidFill>
                  <a:srgbClr val="000000"/>
                </a:solidFill>
                <a:highlight>
                  <a:srgbClr val="FFFFFF"/>
                </a:highlight>
                <a:latin typeface="Roboto"/>
                <a:ea typeface="Roboto"/>
                <a:cs typeface="Roboto"/>
                <a:sym typeface="Roboto"/>
              </a:rPr>
              <a:t>Functional Components</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AutoNum type="arabicPeriod"/>
            </a:pPr>
            <a:r>
              <a:rPr lang="en" sz="1200">
                <a:solidFill>
                  <a:srgbClr val="000000"/>
                </a:solidFill>
                <a:highlight>
                  <a:srgbClr val="FFFFFF"/>
                </a:highlight>
                <a:latin typeface="Roboto"/>
                <a:ea typeface="Roboto"/>
                <a:cs typeface="Roboto"/>
                <a:sym typeface="Roboto"/>
              </a:rPr>
              <a:t>Class Components</a:t>
            </a:r>
            <a:endParaRPr sz="1200">
              <a:solidFill>
                <a:srgbClr val="000000"/>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568300" y="580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Components</a:t>
            </a:r>
            <a:endParaRPr/>
          </a:p>
        </p:txBody>
      </p:sp>
      <p:sp>
        <p:nvSpPr>
          <p:cNvPr id="182" name="Google Shape;182;p30"/>
          <p:cNvSpPr txBox="1"/>
          <p:nvPr>
            <p:ph idx="1" type="body"/>
          </p:nvPr>
        </p:nvSpPr>
        <p:spPr>
          <a:xfrm>
            <a:off x="729450" y="1262375"/>
            <a:ext cx="7688700" cy="3666300"/>
          </a:xfrm>
          <a:prstGeom prst="rect">
            <a:avLst/>
          </a:prstGeom>
        </p:spPr>
        <p:txBody>
          <a:bodyPr anchorCtr="0" anchor="t" bIns="91425" lIns="91425" spcFirstLastPara="1" rIns="91425" wrap="square" tIns="91425">
            <a:normAutofit/>
          </a:bodyPr>
          <a:lstStyle/>
          <a:p>
            <a:pPr indent="0" lvl="0" marL="0" rtl="0" algn="just">
              <a:lnSpc>
                <a:spcPct val="130000"/>
              </a:lnSpc>
              <a:spcBef>
                <a:spcPts val="1800"/>
              </a:spcBef>
              <a:spcAft>
                <a:spcPts val="0"/>
              </a:spcAft>
              <a:buNone/>
            </a:pPr>
            <a:r>
              <a:t/>
            </a:r>
            <a:endParaRPr sz="1900">
              <a:solidFill>
                <a:srgbClr val="610B38"/>
              </a:solidFill>
              <a:highlight>
                <a:srgbClr val="FFFFFF"/>
              </a:highlight>
              <a:latin typeface="Arial"/>
              <a:ea typeface="Arial"/>
              <a:cs typeface="Arial"/>
              <a:sym typeface="Arial"/>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In React, function components are a way to write components that only contain a render method and don't have their own state. They are simply JavaScript functions that may or may not receive data as parameters. We can create a function that takes props(properties) as input and returns what should be rendered. A valid functional component can be shown in the below example.</a:t>
            </a:r>
            <a:endParaRPr sz="1200">
              <a:solidFill>
                <a:srgbClr val="333333"/>
              </a:solidFill>
              <a:highlight>
                <a:srgbClr val="FFFFFF"/>
              </a:highlight>
              <a:latin typeface="Roboto"/>
              <a:ea typeface="Roboto"/>
              <a:cs typeface="Roboto"/>
              <a:sym typeface="Roboto"/>
            </a:endParaRPr>
          </a:p>
          <a:p>
            <a:pPr indent="-304800" lvl="0" marL="457200" rtl="0" algn="l">
              <a:lnSpc>
                <a:spcPct val="156250"/>
              </a:lnSpc>
              <a:spcBef>
                <a:spcPts val="120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function WelcomeMessage(props) {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  </a:t>
            </a:r>
            <a:r>
              <a:rPr b="1" lang="en" sz="1200">
                <a:solidFill>
                  <a:srgbClr val="006699"/>
                </a:solidFill>
                <a:latin typeface="Roboto"/>
                <a:ea typeface="Roboto"/>
                <a:cs typeface="Roboto"/>
                <a:sym typeface="Roboto"/>
              </a:rPr>
              <a:t>return</a:t>
            </a:r>
            <a:r>
              <a:rPr lang="en" sz="1200">
                <a:solidFill>
                  <a:srgbClr val="000000"/>
                </a:solidFill>
                <a:latin typeface="Roboto"/>
                <a:ea typeface="Roboto"/>
                <a:cs typeface="Roboto"/>
                <a:sym typeface="Roboto"/>
              </a:rPr>
              <a:t> &lt;h1&gt;Welcome to the , {props.name}&lt;/h1&gt;;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0" lvl="0" marL="0" rtl="0" algn="l">
              <a:lnSpc>
                <a:spcPct val="156250"/>
              </a:lnSpc>
              <a:spcBef>
                <a:spcPts val="600"/>
              </a:spcBef>
              <a:spcAft>
                <a:spcPts val="0"/>
              </a:spcAft>
              <a:buNone/>
            </a:pPr>
            <a:r>
              <a:t/>
            </a:r>
            <a:endParaRPr sz="1200">
              <a:solidFill>
                <a:srgbClr val="333333"/>
              </a:solidFill>
              <a:latin typeface="Roboto"/>
              <a:ea typeface="Roboto"/>
              <a:cs typeface="Roboto"/>
              <a:sym typeface="Roboto"/>
            </a:endParaRPr>
          </a:p>
          <a:p>
            <a:pPr indent="0" lvl="0" marL="0" rtl="0" algn="l">
              <a:lnSpc>
                <a:spcPct val="156250"/>
              </a:lnSpc>
              <a:spcBef>
                <a:spcPts val="600"/>
              </a:spcBef>
              <a:spcAft>
                <a:spcPts val="0"/>
              </a:spcAft>
              <a:buNone/>
            </a:pPr>
            <a:r>
              <a:rPr lang="en" sz="1200">
                <a:solidFill>
                  <a:srgbClr val="333333"/>
                </a:solidFill>
                <a:highlight>
                  <a:srgbClr val="FFFFFF"/>
                </a:highlight>
                <a:latin typeface="Roboto"/>
                <a:ea typeface="Roboto"/>
                <a:cs typeface="Roboto"/>
                <a:sym typeface="Roboto"/>
              </a:rPr>
              <a:t>The functional component is also known as a stateless component because they do not hold or manage state.</a:t>
            </a:r>
            <a:endParaRPr sz="1200">
              <a:solidFill>
                <a:srgbClr val="333333"/>
              </a:solidFill>
              <a:latin typeface="Roboto"/>
              <a:ea typeface="Roboto"/>
              <a:cs typeface="Roboto"/>
              <a:sym typeface="Roboto"/>
            </a:endParaRPr>
          </a:p>
          <a:p>
            <a:pPr indent="0" lvl="0" marL="0" rtl="0" algn="l">
              <a:spcBef>
                <a:spcPts val="6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727650" y="539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Component</a:t>
            </a:r>
            <a:endParaRPr/>
          </a:p>
        </p:txBody>
      </p:sp>
      <p:sp>
        <p:nvSpPr>
          <p:cNvPr id="188" name="Google Shape;188;p31"/>
          <p:cNvSpPr txBox="1"/>
          <p:nvPr>
            <p:ph idx="1" type="body"/>
          </p:nvPr>
        </p:nvSpPr>
        <p:spPr>
          <a:xfrm>
            <a:off x="729450" y="1329525"/>
            <a:ext cx="7688700" cy="35589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Class components are more complex than functional components. It requires you to extend from React. Component and create a render function which returns a React element. You can pass data from one class to other class components. You can create a class by defining a class that extends Component and has a render function. Valid class component is shown in the below example.</a:t>
            </a:r>
            <a:endParaRPr sz="1200">
              <a:solidFill>
                <a:srgbClr val="333333"/>
              </a:solidFill>
              <a:highlight>
                <a:srgbClr val="FFFFFF"/>
              </a:highlight>
              <a:latin typeface="Roboto"/>
              <a:ea typeface="Roboto"/>
              <a:cs typeface="Roboto"/>
              <a:sym typeface="Roboto"/>
            </a:endParaRPr>
          </a:p>
          <a:p>
            <a:pPr indent="-304800" lvl="0" marL="457200" rtl="0" algn="l">
              <a:lnSpc>
                <a:spcPct val="156250"/>
              </a:lnSpc>
              <a:spcBef>
                <a:spcPts val="1200"/>
              </a:spcBef>
              <a:spcAft>
                <a:spcPts val="0"/>
              </a:spcAft>
              <a:buClr>
                <a:srgbClr val="000000"/>
              </a:buClr>
              <a:buSzPts val="1200"/>
              <a:buFont typeface="Roboto"/>
              <a:buAutoNum type="arabicPeriod"/>
            </a:pPr>
            <a:r>
              <a:rPr b="1" lang="en" sz="1200">
                <a:solidFill>
                  <a:srgbClr val="006699"/>
                </a:solidFill>
                <a:latin typeface="Roboto"/>
                <a:ea typeface="Roboto"/>
                <a:cs typeface="Roboto"/>
                <a:sym typeface="Roboto"/>
              </a:rPr>
              <a:t>class</a:t>
            </a:r>
            <a:r>
              <a:rPr lang="en" sz="1200">
                <a:solidFill>
                  <a:srgbClr val="000000"/>
                </a:solidFill>
                <a:latin typeface="Roboto"/>
                <a:ea typeface="Roboto"/>
                <a:cs typeface="Roboto"/>
                <a:sym typeface="Roboto"/>
              </a:rPr>
              <a:t> MyComponent </a:t>
            </a:r>
            <a:r>
              <a:rPr b="1" lang="en" sz="1200">
                <a:solidFill>
                  <a:srgbClr val="006699"/>
                </a:solidFill>
                <a:latin typeface="Roboto"/>
                <a:ea typeface="Roboto"/>
                <a:cs typeface="Roboto"/>
                <a:sym typeface="Roboto"/>
              </a:rPr>
              <a:t>extends</a:t>
            </a:r>
            <a:r>
              <a:rPr lang="en" sz="1200">
                <a:solidFill>
                  <a:srgbClr val="000000"/>
                </a:solidFill>
                <a:latin typeface="Roboto"/>
                <a:ea typeface="Roboto"/>
                <a:cs typeface="Roboto"/>
                <a:sym typeface="Roboto"/>
              </a:rPr>
              <a:t> React.Component {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  render() {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    </a:t>
            </a:r>
            <a:r>
              <a:rPr b="1" lang="en" sz="1200">
                <a:solidFill>
                  <a:srgbClr val="006699"/>
                </a:solidFill>
                <a:latin typeface="Roboto"/>
                <a:ea typeface="Roboto"/>
                <a:cs typeface="Roboto"/>
                <a:sym typeface="Roboto"/>
              </a:rPr>
              <a:t>return</a:t>
            </a:r>
            <a:r>
              <a:rPr lang="en" sz="1200">
                <a:solidFill>
                  <a:srgbClr val="000000"/>
                </a:solidFill>
                <a:latin typeface="Roboto"/>
                <a:ea typeface="Roboto"/>
                <a:cs typeface="Roboto"/>
                <a:sym typeface="Roboto"/>
              </a:rPr>
              <a:t> (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      &lt;div&gt;This is main component.&lt;/div&gt;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    );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  }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The class component is also known as a stateful component because they can hold or manage local state.</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400"/>
              </a:spcAft>
              <a:buNone/>
            </a:pPr>
            <a:r>
              <a:rPr b="0" lang="en" sz="1900">
                <a:solidFill>
                  <a:srgbClr val="610B38"/>
                </a:solidFill>
                <a:highlight>
                  <a:srgbClr val="FFFFFF"/>
                </a:highlight>
                <a:latin typeface="Arial"/>
                <a:ea typeface="Arial"/>
                <a:cs typeface="Arial"/>
                <a:sym typeface="Arial"/>
              </a:rPr>
              <a:t>Why we use ReactJS?</a:t>
            </a:r>
            <a:endParaRPr/>
          </a:p>
        </p:txBody>
      </p:sp>
      <p:sp>
        <p:nvSpPr>
          <p:cNvPr id="92" name="Google Shape;92;p14"/>
          <p:cNvSpPr txBox="1"/>
          <p:nvPr>
            <p:ph idx="1" type="body"/>
          </p:nvPr>
        </p:nvSpPr>
        <p:spPr>
          <a:xfrm>
            <a:off x="662300" y="1729725"/>
            <a:ext cx="7688700" cy="2782500"/>
          </a:xfrm>
          <a:prstGeom prst="rect">
            <a:avLst/>
          </a:prstGeom>
        </p:spPr>
        <p:txBody>
          <a:bodyPr anchorCtr="0" anchor="t" bIns="91425" lIns="91425" spcFirstLastPara="1" rIns="91425" wrap="square" tIns="91425">
            <a:normAutofit fontScale="77500" lnSpcReduction="10000"/>
          </a:bodyPr>
          <a:lstStyle/>
          <a:p>
            <a:pPr indent="0" lvl="0" marL="0" rtl="0" algn="just">
              <a:lnSpc>
                <a:spcPct val="130000"/>
              </a:lnSpc>
              <a:spcBef>
                <a:spcPts val="1800"/>
              </a:spcBef>
              <a:spcAft>
                <a:spcPts val="0"/>
              </a:spcAft>
              <a:buNone/>
            </a:pPr>
            <a:r>
              <a:t/>
            </a:r>
            <a:endParaRPr sz="1900">
              <a:solidFill>
                <a:srgbClr val="610B38"/>
              </a:solidFill>
              <a:highlight>
                <a:srgbClr val="FFFFFF"/>
              </a:highlight>
              <a:latin typeface="Arial"/>
              <a:ea typeface="Arial"/>
              <a:cs typeface="Arial"/>
              <a:sym typeface="Arial"/>
            </a:endParaRPr>
          </a:p>
          <a:p>
            <a:pPr indent="0" lvl="0" marL="0" rtl="0" algn="just">
              <a:spcBef>
                <a:spcPts val="1200"/>
              </a:spcBef>
              <a:spcAft>
                <a:spcPts val="0"/>
              </a:spcAft>
              <a:buNone/>
            </a:pPr>
            <a:r>
              <a:rPr lang="en" sz="2369">
                <a:solidFill>
                  <a:srgbClr val="333333"/>
                </a:solidFill>
                <a:highlight>
                  <a:srgbClr val="FFFFFF"/>
                </a:highlight>
                <a:latin typeface="Roboto"/>
                <a:ea typeface="Roboto"/>
                <a:cs typeface="Roboto"/>
                <a:sym typeface="Roboto"/>
              </a:rPr>
              <a:t>The main objective of ReactJS is to develop User Interfaces (UI) that improves the speed of the apps. It uses virtual DOM (JavaScript object), which improves the performance of the app. The JavaScript virtual DOM is faster than the regular DOM. We can use ReactJS on the client and server-side as well as with other frameworks. It uses component and data patterns that improve readability and helps to maintain larger apps.</a:t>
            </a:r>
            <a:endParaRPr sz="2369">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568300" y="553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react help?</a:t>
            </a:r>
            <a:endParaRPr/>
          </a:p>
        </p:txBody>
      </p:sp>
      <p:sp>
        <p:nvSpPr>
          <p:cNvPr id="98" name="Google Shape;98;p15"/>
          <p:cNvSpPr txBox="1"/>
          <p:nvPr>
            <p:ph idx="1" type="body"/>
          </p:nvPr>
        </p:nvSpPr>
        <p:spPr>
          <a:xfrm>
            <a:off x="729450" y="1705550"/>
            <a:ext cx="7688700" cy="31560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a:solidFill>
                  <a:srgbClr val="333333"/>
                </a:solidFill>
                <a:highlight>
                  <a:srgbClr val="FFFFFF"/>
                </a:highlight>
                <a:latin typeface="Roboto"/>
                <a:ea typeface="Roboto"/>
                <a:cs typeface="Roboto"/>
                <a:sym typeface="Roboto"/>
              </a:rPr>
              <a:t>A ReactJS application is made up of multiple components, each component responsible for outputting a small, reusable piece of HTML code. The components are the heart of all React applications. These Components can be nested with other components to allow complex applications to be built of simple building blocks. ReactJS uses virtual DOM based mechanism to fill data in HTML DOM. The virtual DOM works fast as it only changes individual DOM elements instead of reloading complete DOM every time.</a:t>
            </a:r>
            <a:endParaRPr>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a:solidFill>
                  <a:srgbClr val="333333"/>
                </a:solidFill>
                <a:highlight>
                  <a:srgbClr val="FFFFFF"/>
                </a:highlight>
                <a:latin typeface="Roboto"/>
                <a:ea typeface="Roboto"/>
                <a:cs typeface="Roboto"/>
                <a:sym typeface="Roboto"/>
              </a:rPr>
              <a:t>To create React app, we write React components that correspond to various elements. We organize these components inside higher level components which define the application structure. For example, we take a form that consists of many elements like input fields, labels, or buttons. We can write each element of the form as React components, and then we combine it into a higher-level component, i.e., the form component itself. The form components would specify the structure of the form along with elements inside of it.</a:t>
            </a:r>
            <a:endParaRPr>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7650" y="580025"/>
            <a:ext cx="7688700" cy="5352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400"/>
              </a:spcBef>
              <a:spcAft>
                <a:spcPts val="0"/>
              </a:spcAft>
              <a:buNone/>
            </a:pPr>
            <a:r>
              <a:rPr b="0" lang="en" sz="2200">
                <a:solidFill>
                  <a:srgbClr val="610B38"/>
                </a:solidFill>
                <a:highlight>
                  <a:srgbClr val="FFFFFF"/>
                </a:highlight>
                <a:latin typeface="Arial"/>
                <a:ea typeface="Arial"/>
                <a:cs typeface="Arial"/>
                <a:sym typeface="Arial"/>
              </a:rPr>
              <a:t>React Environment Setup</a:t>
            </a:r>
            <a:endParaRPr b="0" sz="2200">
              <a:solidFill>
                <a:srgbClr val="610B38"/>
              </a:solidFill>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sp>
        <p:nvSpPr>
          <p:cNvPr id="104" name="Google Shape;104;p16"/>
          <p:cNvSpPr txBox="1"/>
          <p:nvPr>
            <p:ph idx="1" type="body"/>
          </p:nvPr>
        </p:nvSpPr>
        <p:spPr>
          <a:xfrm>
            <a:off x="729450" y="1383250"/>
            <a:ext cx="7688700" cy="3760200"/>
          </a:xfrm>
          <a:prstGeom prst="rect">
            <a:avLst/>
          </a:prstGeom>
        </p:spPr>
        <p:txBody>
          <a:bodyPr anchorCtr="0" anchor="t" bIns="91425" lIns="91425" spcFirstLastPara="1" rIns="91425" wrap="square" tIns="91425">
            <a:noAutofit/>
          </a:bodyPr>
          <a:lstStyle/>
          <a:p>
            <a:pPr indent="0" lvl="0" marL="0" rtl="0" algn="just">
              <a:lnSpc>
                <a:spcPct val="110000"/>
              </a:lnSpc>
              <a:spcBef>
                <a:spcPts val="1400"/>
              </a:spcBef>
              <a:spcAft>
                <a:spcPts val="0"/>
              </a:spcAft>
              <a:buSzPts val="935"/>
              <a:buNone/>
            </a:pPr>
            <a:r>
              <a:rPr lang="en" sz="1460">
                <a:solidFill>
                  <a:srgbClr val="610B4B"/>
                </a:solidFill>
                <a:highlight>
                  <a:srgbClr val="FFFFFF"/>
                </a:highlight>
                <a:latin typeface="Arial"/>
                <a:ea typeface="Arial"/>
                <a:cs typeface="Arial"/>
                <a:sym typeface="Arial"/>
              </a:rPr>
              <a:t>1. Using the npm command</a:t>
            </a:r>
            <a:endParaRPr sz="1460">
              <a:solidFill>
                <a:srgbClr val="610B4B"/>
              </a:solidFill>
              <a:highlight>
                <a:srgbClr val="FFFFFF"/>
              </a:highlight>
              <a:latin typeface="Arial"/>
              <a:ea typeface="Arial"/>
              <a:cs typeface="Arial"/>
              <a:sym typeface="Arial"/>
            </a:endParaRPr>
          </a:p>
          <a:p>
            <a:pPr indent="0" lvl="0" marL="0" rtl="0" algn="just">
              <a:lnSpc>
                <a:spcPct val="95000"/>
              </a:lnSpc>
              <a:spcBef>
                <a:spcPts val="1200"/>
              </a:spcBef>
              <a:spcAft>
                <a:spcPts val="0"/>
              </a:spcAft>
              <a:buSzPts val="935"/>
              <a:buNone/>
            </a:pPr>
            <a:r>
              <a:rPr b="1" lang="en" sz="1120">
                <a:solidFill>
                  <a:srgbClr val="333333"/>
                </a:solidFill>
                <a:highlight>
                  <a:srgbClr val="FFFFFF"/>
                </a:highlight>
                <a:latin typeface="Roboto"/>
                <a:ea typeface="Roboto"/>
                <a:cs typeface="Roboto"/>
                <a:sym typeface="Roboto"/>
              </a:rPr>
              <a:t>Install NodeJS and NPM</a:t>
            </a:r>
            <a:endParaRPr b="1" sz="1120">
              <a:solidFill>
                <a:srgbClr val="333333"/>
              </a:solidFill>
              <a:highlight>
                <a:srgbClr val="FFFFFF"/>
              </a:highlight>
              <a:latin typeface="Roboto"/>
              <a:ea typeface="Roboto"/>
              <a:cs typeface="Roboto"/>
              <a:sym typeface="Roboto"/>
            </a:endParaRPr>
          </a:p>
          <a:p>
            <a:pPr indent="0" lvl="0" marL="0" rtl="0" algn="just">
              <a:lnSpc>
                <a:spcPct val="95000"/>
              </a:lnSpc>
              <a:spcBef>
                <a:spcPts val="1200"/>
              </a:spcBef>
              <a:spcAft>
                <a:spcPts val="0"/>
              </a:spcAft>
              <a:buSzPts val="935"/>
              <a:buNone/>
            </a:pPr>
            <a:r>
              <a:rPr lang="en" sz="1120">
                <a:solidFill>
                  <a:srgbClr val="333333"/>
                </a:solidFill>
                <a:highlight>
                  <a:srgbClr val="FFFFFF"/>
                </a:highlight>
                <a:latin typeface="Roboto"/>
                <a:ea typeface="Roboto"/>
                <a:cs typeface="Roboto"/>
                <a:sym typeface="Roboto"/>
              </a:rPr>
              <a:t>NodeJS and NPM are the platforms need to develop any ReactJS application. </a:t>
            </a:r>
            <a:endParaRPr sz="1120">
              <a:solidFill>
                <a:srgbClr val="333333"/>
              </a:solidFill>
              <a:highlight>
                <a:srgbClr val="FFFFFF"/>
              </a:highlight>
              <a:latin typeface="Roboto"/>
              <a:ea typeface="Roboto"/>
              <a:cs typeface="Roboto"/>
              <a:sym typeface="Roboto"/>
            </a:endParaRPr>
          </a:p>
          <a:p>
            <a:pPr indent="0" lvl="0" marL="0" rtl="0" algn="just">
              <a:lnSpc>
                <a:spcPct val="95000"/>
              </a:lnSpc>
              <a:spcBef>
                <a:spcPts val="1200"/>
              </a:spcBef>
              <a:spcAft>
                <a:spcPts val="0"/>
              </a:spcAft>
              <a:buSzPts val="935"/>
              <a:buNone/>
            </a:pPr>
            <a:r>
              <a:rPr lang="en" sz="1120">
                <a:solidFill>
                  <a:srgbClr val="333333"/>
                </a:solidFill>
                <a:highlight>
                  <a:srgbClr val="FFFFFF"/>
                </a:highlight>
                <a:latin typeface="Roboto"/>
                <a:ea typeface="Roboto"/>
                <a:cs typeface="Roboto"/>
                <a:sym typeface="Roboto"/>
              </a:rPr>
              <a:t>The Create React App is maintained by </a:t>
            </a:r>
            <a:r>
              <a:rPr b="1" lang="en" sz="1120">
                <a:solidFill>
                  <a:srgbClr val="333333"/>
                </a:solidFill>
                <a:highlight>
                  <a:srgbClr val="FFFFFF"/>
                </a:highlight>
                <a:latin typeface="Roboto"/>
                <a:ea typeface="Roboto"/>
                <a:cs typeface="Roboto"/>
                <a:sym typeface="Roboto"/>
              </a:rPr>
              <a:t>Facebook</a:t>
            </a:r>
            <a:r>
              <a:rPr lang="en" sz="1120">
                <a:solidFill>
                  <a:srgbClr val="333333"/>
                </a:solidFill>
                <a:highlight>
                  <a:srgbClr val="FFFFFF"/>
                </a:highlight>
                <a:latin typeface="Roboto"/>
                <a:ea typeface="Roboto"/>
                <a:cs typeface="Roboto"/>
                <a:sym typeface="Roboto"/>
              </a:rPr>
              <a:t> and can works on any </a:t>
            </a:r>
            <a:r>
              <a:rPr b="1" lang="en" sz="1120">
                <a:solidFill>
                  <a:srgbClr val="333333"/>
                </a:solidFill>
                <a:highlight>
                  <a:srgbClr val="FFFFFF"/>
                </a:highlight>
                <a:latin typeface="Roboto"/>
                <a:ea typeface="Roboto"/>
                <a:cs typeface="Roboto"/>
                <a:sym typeface="Roboto"/>
              </a:rPr>
              <a:t>platform</a:t>
            </a:r>
            <a:r>
              <a:rPr lang="en" sz="1120">
                <a:solidFill>
                  <a:srgbClr val="333333"/>
                </a:solidFill>
                <a:highlight>
                  <a:srgbClr val="FFFFFF"/>
                </a:highlight>
                <a:latin typeface="Roboto"/>
                <a:ea typeface="Roboto"/>
                <a:cs typeface="Roboto"/>
                <a:sym typeface="Roboto"/>
              </a:rPr>
              <a:t>, for example, macOS, Windows, Linux, etc. To create a React Project using create-react-app, you need to have installed the following things in your system.</a:t>
            </a:r>
            <a:endParaRPr sz="1120">
              <a:solidFill>
                <a:srgbClr val="333333"/>
              </a:solidFill>
              <a:highlight>
                <a:srgbClr val="FFFFFF"/>
              </a:highlight>
              <a:latin typeface="Roboto"/>
              <a:ea typeface="Roboto"/>
              <a:cs typeface="Roboto"/>
              <a:sym typeface="Roboto"/>
            </a:endParaRPr>
          </a:p>
          <a:p>
            <a:pPr indent="-299720" lvl="0" marL="457200" marR="25400" rtl="0" algn="l">
              <a:lnSpc>
                <a:spcPct val="136250"/>
              </a:lnSpc>
              <a:spcBef>
                <a:spcPts val="1500"/>
              </a:spcBef>
              <a:spcAft>
                <a:spcPts val="0"/>
              </a:spcAft>
              <a:buClr>
                <a:srgbClr val="000000"/>
              </a:buClr>
              <a:buSzPts val="1120"/>
              <a:buFont typeface="Roboto"/>
              <a:buAutoNum type="arabicPeriod"/>
            </a:pPr>
            <a:r>
              <a:rPr lang="en" sz="1120">
                <a:solidFill>
                  <a:srgbClr val="000000"/>
                </a:solidFill>
                <a:highlight>
                  <a:srgbClr val="FFFFFF"/>
                </a:highlight>
                <a:latin typeface="Roboto"/>
                <a:ea typeface="Roboto"/>
                <a:cs typeface="Roboto"/>
                <a:sym typeface="Roboto"/>
              </a:rPr>
              <a:t>Node version &gt;= 8.10</a:t>
            </a:r>
            <a:endParaRPr sz="1120">
              <a:solidFill>
                <a:srgbClr val="000000"/>
              </a:solidFill>
              <a:highlight>
                <a:srgbClr val="FFFFFF"/>
              </a:highlight>
              <a:latin typeface="Roboto"/>
              <a:ea typeface="Roboto"/>
              <a:cs typeface="Roboto"/>
              <a:sym typeface="Roboto"/>
            </a:endParaRPr>
          </a:p>
          <a:p>
            <a:pPr indent="-299720" lvl="0" marL="457200" marR="25400" rtl="0" algn="l">
              <a:lnSpc>
                <a:spcPct val="136250"/>
              </a:lnSpc>
              <a:spcBef>
                <a:spcPts val="0"/>
              </a:spcBef>
              <a:spcAft>
                <a:spcPts val="0"/>
              </a:spcAft>
              <a:buClr>
                <a:srgbClr val="000000"/>
              </a:buClr>
              <a:buSzPts val="1120"/>
              <a:buFont typeface="Roboto"/>
              <a:buAutoNum type="arabicPeriod"/>
            </a:pPr>
            <a:r>
              <a:rPr lang="en" sz="1120">
                <a:solidFill>
                  <a:srgbClr val="000000"/>
                </a:solidFill>
                <a:highlight>
                  <a:srgbClr val="FFFFFF"/>
                </a:highlight>
                <a:latin typeface="Roboto"/>
                <a:ea typeface="Roboto"/>
                <a:cs typeface="Roboto"/>
                <a:sym typeface="Roboto"/>
              </a:rPr>
              <a:t>NPM version &gt;= 5.6</a:t>
            </a:r>
            <a:endParaRPr sz="1120">
              <a:solidFill>
                <a:srgbClr val="000000"/>
              </a:solidFill>
              <a:highlight>
                <a:srgbClr val="FFFFFF"/>
              </a:highlight>
              <a:latin typeface="Roboto"/>
              <a:ea typeface="Roboto"/>
              <a:cs typeface="Roboto"/>
              <a:sym typeface="Roboto"/>
            </a:endParaRPr>
          </a:p>
          <a:p>
            <a:pPr indent="0" lvl="0" marL="0" rtl="0" algn="just">
              <a:lnSpc>
                <a:spcPct val="95000"/>
              </a:lnSpc>
              <a:spcBef>
                <a:spcPts val="1200"/>
              </a:spcBef>
              <a:spcAft>
                <a:spcPts val="0"/>
              </a:spcAft>
              <a:buSzPts val="935"/>
              <a:buNone/>
            </a:pPr>
            <a:r>
              <a:rPr lang="en" sz="1120">
                <a:solidFill>
                  <a:srgbClr val="333333"/>
                </a:solidFill>
                <a:highlight>
                  <a:srgbClr val="FFFFFF"/>
                </a:highlight>
                <a:latin typeface="Roboto"/>
                <a:ea typeface="Roboto"/>
                <a:cs typeface="Roboto"/>
                <a:sym typeface="Roboto"/>
              </a:rPr>
              <a:t>Let us check the current version of </a:t>
            </a:r>
            <a:r>
              <a:rPr b="1" lang="en" sz="1120">
                <a:solidFill>
                  <a:srgbClr val="333333"/>
                </a:solidFill>
                <a:highlight>
                  <a:srgbClr val="FFFFFF"/>
                </a:highlight>
                <a:latin typeface="Roboto"/>
                <a:ea typeface="Roboto"/>
                <a:cs typeface="Roboto"/>
                <a:sym typeface="Roboto"/>
              </a:rPr>
              <a:t>Node</a:t>
            </a:r>
            <a:r>
              <a:rPr lang="en" sz="1120">
                <a:solidFill>
                  <a:srgbClr val="333333"/>
                </a:solidFill>
                <a:highlight>
                  <a:srgbClr val="FFFFFF"/>
                </a:highlight>
                <a:latin typeface="Roboto"/>
                <a:ea typeface="Roboto"/>
                <a:cs typeface="Roboto"/>
                <a:sym typeface="Roboto"/>
              </a:rPr>
              <a:t> and </a:t>
            </a:r>
            <a:r>
              <a:rPr b="1" lang="en" sz="1120">
                <a:solidFill>
                  <a:srgbClr val="333333"/>
                </a:solidFill>
                <a:highlight>
                  <a:srgbClr val="FFFFFF"/>
                </a:highlight>
                <a:latin typeface="Roboto"/>
                <a:ea typeface="Roboto"/>
                <a:cs typeface="Roboto"/>
                <a:sym typeface="Roboto"/>
              </a:rPr>
              <a:t>NPM</a:t>
            </a:r>
            <a:r>
              <a:rPr lang="en" sz="1120">
                <a:solidFill>
                  <a:srgbClr val="333333"/>
                </a:solidFill>
                <a:highlight>
                  <a:srgbClr val="FFFFFF"/>
                </a:highlight>
                <a:latin typeface="Roboto"/>
                <a:ea typeface="Roboto"/>
                <a:cs typeface="Roboto"/>
                <a:sym typeface="Roboto"/>
              </a:rPr>
              <a:t> in the system.</a:t>
            </a:r>
            <a:endParaRPr sz="1120">
              <a:solidFill>
                <a:srgbClr val="333333"/>
              </a:solidFill>
              <a:highlight>
                <a:srgbClr val="FFFFFF"/>
              </a:highlight>
              <a:latin typeface="Roboto"/>
              <a:ea typeface="Roboto"/>
              <a:cs typeface="Roboto"/>
              <a:sym typeface="Roboto"/>
            </a:endParaRPr>
          </a:p>
          <a:p>
            <a:pPr indent="0" lvl="0" marL="0" rtl="0" algn="just">
              <a:lnSpc>
                <a:spcPct val="95000"/>
              </a:lnSpc>
              <a:spcBef>
                <a:spcPts val="1200"/>
              </a:spcBef>
              <a:spcAft>
                <a:spcPts val="0"/>
              </a:spcAft>
              <a:buSzPts val="935"/>
              <a:buNone/>
            </a:pPr>
            <a:r>
              <a:rPr lang="en" sz="1120">
                <a:solidFill>
                  <a:srgbClr val="333333"/>
                </a:solidFill>
                <a:highlight>
                  <a:srgbClr val="FFFFFF"/>
                </a:highlight>
                <a:latin typeface="Roboto"/>
                <a:ea typeface="Roboto"/>
                <a:cs typeface="Roboto"/>
                <a:sym typeface="Roboto"/>
              </a:rPr>
              <a:t>Run the following command to check the Node version in the command prompt.</a:t>
            </a:r>
            <a:endParaRPr sz="1120">
              <a:solidFill>
                <a:srgbClr val="333333"/>
              </a:solidFill>
              <a:highlight>
                <a:srgbClr val="FFFFFF"/>
              </a:highlight>
              <a:latin typeface="Roboto"/>
              <a:ea typeface="Roboto"/>
              <a:cs typeface="Roboto"/>
              <a:sym typeface="Roboto"/>
            </a:endParaRPr>
          </a:p>
          <a:p>
            <a:pPr indent="-299720" lvl="0" marL="457200" rtl="0" algn="l">
              <a:lnSpc>
                <a:spcPct val="136250"/>
              </a:lnSpc>
              <a:spcBef>
                <a:spcPts val="1200"/>
              </a:spcBef>
              <a:spcAft>
                <a:spcPts val="0"/>
              </a:spcAft>
              <a:buClr>
                <a:srgbClr val="000000"/>
              </a:buClr>
              <a:buSzPts val="1120"/>
              <a:buFont typeface="Roboto"/>
              <a:buAutoNum type="arabicPeriod"/>
            </a:pPr>
            <a:r>
              <a:rPr lang="en" sz="1120">
                <a:solidFill>
                  <a:srgbClr val="000000"/>
                </a:solidFill>
                <a:latin typeface="Roboto"/>
                <a:ea typeface="Roboto"/>
                <a:cs typeface="Roboto"/>
                <a:sym typeface="Roboto"/>
              </a:rPr>
              <a:t>$ node -v  </a:t>
            </a:r>
            <a:endParaRPr sz="112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 npm -v  </a:t>
            </a:r>
            <a:endParaRPr sz="1200">
              <a:solidFill>
                <a:srgbClr val="000000"/>
              </a:solidFill>
              <a:latin typeface="Roboto"/>
              <a:ea typeface="Roboto"/>
              <a:cs typeface="Roboto"/>
              <a:sym typeface="Roboto"/>
            </a:endParaRPr>
          </a:p>
          <a:p>
            <a:pPr indent="0" lvl="0" marL="457200" rtl="0" algn="l">
              <a:lnSpc>
                <a:spcPct val="136250"/>
              </a:lnSpc>
              <a:spcBef>
                <a:spcPts val="900"/>
              </a:spcBef>
              <a:spcAft>
                <a:spcPts val="0"/>
              </a:spcAft>
              <a:buNone/>
            </a:pPr>
            <a:r>
              <a:t/>
            </a:r>
            <a:endParaRPr sz="1120">
              <a:solidFill>
                <a:srgbClr val="000000"/>
              </a:solidFill>
              <a:latin typeface="Roboto"/>
              <a:ea typeface="Roboto"/>
              <a:cs typeface="Roboto"/>
              <a:sym typeface="Roboto"/>
            </a:endParaRPr>
          </a:p>
          <a:p>
            <a:pPr indent="0" lvl="0" marL="0" rtl="0" algn="l">
              <a:lnSpc>
                <a:spcPct val="95000"/>
              </a:lnSpc>
              <a:spcBef>
                <a:spcPts val="600"/>
              </a:spcBef>
              <a:spcAft>
                <a:spcPts val="0"/>
              </a:spcAft>
              <a:buSzPts val="935"/>
              <a:buNone/>
            </a:pPr>
            <a:r>
              <a:t/>
            </a:r>
            <a:endParaRPr sz="1205"/>
          </a:p>
          <a:p>
            <a:pPr indent="0" lvl="0" marL="0" rtl="0" algn="l">
              <a:lnSpc>
                <a:spcPct val="95000"/>
              </a:lnSpc>
              <a:spcBef>
                <a:spcPts val="1200"/>
              </a:spcBef>
              <a:spcAft>
                <a:spcPts val="1200"/>
              </a:spcAft>
              <a:buSzPts val="935"/>
              <a:buNone/>
            </a:pPr>
            <a:r>
              <a:t/>
            </a:r>
            <a:endParaRPr sz="110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729450" y="1235525"/>
            <a:ext cx="7688700" cy="3491700"/>
          </a:xfrm>
          <a:prstGeom prst="rect">
            <a:avLst/>
          </a:prstGeom>
        </p:spPr>
        <p:txBody>
          <a:bodyPr anchorCtr="0" anchor="t" bIns="91425" lIns="91425" spcFirstLastPara="1" rIns="91425" wrap="square" tIns="91425">
            <a:normAutofit lnSpcReduction="10000"/>
          </a:bodyPr>
          <a:lstStyle/>
          <a:p>
            <a:pPr indent="0" lvl="0" marL="0" rtl="0" algn="just">
              <a:lnSpc>
                <a:spcPct val="130000"/>
              </a:lnSpc>
              <a:spcBef>
                <a:spcPts val="1400"/>
              </a:spcBef>
              <a:spcAft>
                <a:spcPts val="0"/>
              </a:spcAft>
              <a:buNone/>
            </a:pPr>
            <a:r>
              <a:rPr lang="en" sz="1600">
                <a:solidFill>
                  <a:srgbClr val="610B4B"/>
                </a:solidFill>
                <a:highlight>
                  <a:srgbClr val="FFFFFF"/>
                </a:highlight>
                <a:latin typeface="Arial"/>
                <a:ea typeface="Arial"/>
                <a:cs typeface="Arial"/>
                <a:sym typeface="Arial"/>
              </a:rPr>
              <a:t>Install React</a:t>
            </a:r>
            <a:endParaRPr sz="1600">
              <a:solidFill>
                <a:srgbClr val="610B4B"/>
              </a:solidFill>
              <a:highlight>
                <a:srgbClr val="FFFFFF"/>
              </a:highlight>
              <a:latin typeface="Arial"/>
              <a:ea typeface="Arial"/>
              <a:cs typeface="Arial"/>
              <a:sym typeface="Arial"/>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We can install React using npm package manager by using the following command. There is no need to worry about the complexity of React installation. The create-react-app npm package manager will manage everything, which needed for React project.</a:t>
            </a:r>
            <a:endParaRPr sz="1200">
              <a:solidFill>
                <a:srgbClr val="333333"/>
              </a:solidFill>
              <a:highlight>
                <a:srgbClr val="FFFFFF"/>
              </a:highlight>
              <a:latin typeface="Roboto"/>
              <a:ea typeface="Roboto"/>
              <a:cs typeface="Roboto"/>
              <a:sym typeface="Roboto"/>
            </a:endParaRPr>
          </a:p>
          <a:p>
            <a:pPr indent="-304800" lvl="0" marL="457200" rtl="0" algn="l">
              <a:lnSpc>
                <a:spcPct val="156250"/>
              </a:lnSpc>
              <a:spcBef>
                <a:spcPts val="120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C:\Users\javatpoint&gt; npm install -g create-react-app  </a:t>
            </a:r>
            <a:endParaRPr sz="1200">
              <a:solidFill>
                <a:srgbClr val="000000"/>
              </a:solidFill>
              <a:latin typeface="Roboto"/>
              <a:ea typeface="Roboto"/>
              <a:cs typeface="Roboto"/>
              <a:sym typeface="Roboto"/>
            </a:endParaRPr>
          </a:p>
          <a:p>
            <a:pPr indent="0" lvl="0" marL="0" rtl="0" algn="just">
              <a:lnSpc>
                <a:spcPct val="130000"/>
              </a:lnSpc>
              <a:spcBef>
                <a:spcPts val="1400"/>
              </a:spcBef>
              <a:spcAft>
                <a:spcPts val="0"/>
              </a:spcAft>
              <a:buNone/>
            </a:pPr>
            <a:r>
              <a:rPr lang="en" sz="1600">
                <a:solidFill>
                  <a:srgbClr val="610B4B"/>
                </a:solidFill>
                <a:highlight>
                  <a:srgbClr val="FFFFFF"/>
                </a:highlight>
                <a:latin typeface="Arial"/>
                <a:ea typeface="Arial"/>
                <a:cs typeface="Arial"/>
                <a:sym typeface="Arial"/>
              </a:rPr>
              <a:t>Create a new React project</a:t>
            </a:r>
            <a:endParaRPr sz="1600">
              <a:solidFill>
                <a:srgbClr val="610B4B"/>
              </a:solidFill>
              <a:highlight>
                <a:srgbClr val="FFFFFF"/>
              </a:highlight>
              <a:latin typeface="Arial"/>
              <a:ea typeface="Arial"/>
              <a:cs typeface="Arial"/>
              <a:sym typeface="Arial"/>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Once the React installation is successful, we can create a new React project using create-react-app command. Here, I choose "reactproject" name for my project.</a:t>
            </a:r>
            <a:endParaRPr sz="1200">
              <a:solidFill>
                <a:srgbClr val="333333"/>
              </a:solidFill>
              <a:highlight>
                <a:srgbClr val="FFFFFF"/>
              </a:highlight>
              <a:latin typeface="Roboto"/>
              <a:ea typeface="Roboto"/>
              <a:cs typeface="Roboto"/>
              <a:sym typeface="Roboto"/>
            </a:endParaRPr>
          </a:p>
          <a:p>
            <a:pPr indent="-304800" lvl="0" marL="457200" rtl="0" algn="l">
              <a:lnSpc>
                <a:spcPct val="156250"/>
              </a:lnSpc>
              <a:spcBef>
                <a:spcPts val="120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C:\Users\javatpoint&gt; create-react-app reactproject</a:t>
            </a:r>
            <a:endParaRPr sz="1200">
              <a:solidFill>
                <a:srgbClr val="000000"/>
              </a:solidFill>
              <a:latin typeface="Roboto"/>
              <a:ea typeface="Roboto"/>
              <a:cs typeface="Roboto"/>
              <a:sym typeface="Roboto"/>
            </a:endParaRPr>
          </a:p>
          <a:p>
            <a:pPr indent="0" lvl="0" marL="0" rtl="0" algn="l">
              <a:spcBef>
                <a:spcPts val="6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1" type="body"/>
          </p:nvPr>
        </p:nvSpPr>
        <p:spPr>
          <a:xfrm>
            <a:off x="729450" y="792350"/>
            <a:ext cx="7688700" cy="39081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In React application, there are several files and folders in the root directory. Some of them are as follows:</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rgbClr val="000000"/>
              </a:buClr>
              <a:buSzPts val="1200"/>
              <a:buFont typeface="Roboto"/>
              <a:buAutoNum type="arabicPeriod"/>
            </a:pPr>
            <a:r>
              <a:rPr b="1" lang="en" sz="1200">
                <a:solidFill>
                  <a:srgbClr val="000000"/>
                </a:solidFill>
                <a:highlight>
                  <a:srgbClr val="FFFFFF"/>
                </a:highlight>
                <a:latin typeface="Roboto"/>
                <a:ea typeface="Roboto"/>
                <a:cs typeface="Roboto"/>
                <a:sym typeface="Roboto"/>
              </a:rPr>
              <a:t>node_modules:</a:t>
            </a:r>
            <a:r>
              <a:rPr lang="en" sz="1200">
                <a:solidFill>
                  <a:srgbClr val="000000"/>
                </a:solidFill>
                <a:highlight>
                  <a:srgbClr val="FFFFFF"/>
                </a:highlight>
                <a:latin typeface="Roboto"/>
                <a:ea typeface="Roboto"/>
                <a:cs typeface="Roboto"/>
                <a:sym typeface="Roboto"/>
              </a:rPr>
              <a:t> It contains the React library and any other third party libraries needed.</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AutoNum type="arabicPeriod"/>
            </a:pPr>
            <a:r>
              <a:rPr b="1" lang="en" sz="1200">
                <a:solidFill>
                  <a:srgbClr val="000000"/>
                </a:solidFill>
                <a:highlight>
                  <a:srgbClr val="FFFFFF"/>
                </a:highlight>
                <a:latin typeface="Roboto"/>
                <a:ea typeface="Roboto"/>
                <a:cs typeface="Roboto"/>
                <a:sym typeface="Roboto"/>
              </a:rPr>
              <a:t>public:</a:t>
            </a:r>
            <a:r>
              <a:rPr lang="en" sz="1200">
                <a:solidFill>
                  <a:srgbClr val="000000"/>
                </a:solidFill>
                <a:highlight>
                  <a:srgbClr val="FFFFFF"/>
                </a:highlight>
                <a:latin typeface="Roboto"/>
                <a:ea typeface="Roboto"/>
                <a:cs typeface="Roboto"/>
                <a:sym typeface="Roboto"/>
              </a:rPr>
              <a:t> It holds the public assets of the application. It contains the index.html where React will mount the application by default on the &lt;div id="root"&gt;&lt;/div&gt; element.</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AutoNum type="arabicPeriod"/>
            </a:pPr>
            <a:r>
              <a:rPr b="1" lang="en" sz="1200">
                <a:solidFill>
                  <a:srgbClr val="000000"/>
                </a:solidFill>
                <a:highlight>
                  <a:srgbClr val="FFFFFF"/>
                </a:highlight>
                <a:latin typeface="Roboto"/>
                <a:ea typeface="Roboto"/>
                <a:cs typeface="Roboto"/>
                <a:sym typeface="Roboto"/>
              </a:rPr>
              <a:t>src:</a:t>
            </a:r>
            <a:r>
              <a:rPr lang="en" sz="1200">
                <a:solidFill>
                  <a:srgbClr val="000000"/>
                </a:solidFill>
                <a:highlight>
                  <a:srgbClr val="FFFFFF"/>
                </a:highlight>
                <a:latin typeface="Roboto"/>
                <a:ea typeface="Roboto"/>
                <a:cs typeface="Roboto"/>
                <a:sym typeface="Roboto"/>
              </a:rPr>
              <a:t> It contains the App.css, App.js, App.test.js, index.css, index.js, and serviceWorker.js files. Here, the App.js file always responsible for displaying the output screen in React.</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AutoNum type="arabicPeriod"/>
            </a:pPr>
            <a:r>
              <a:rPr b="1" lang="en" sz="1200">
                <a:solidFill>
                  <a:srgbClr val="000000"/>
                </a:solidFill>
                <a:highlight>
                  <a:srgbClr val="FFFFFF"/>
                </a:highlight>
                <a:latin typeface="Roboto"/>
                <a:ea typeface="Roboto"/>
                <a:cs typeface="Roboto"/>
                <a:sym typeface="Roboto"/>
              </a:rPr>
              <a:t>package-lock.json:</a:t>
            </a:r>
            <a:r>
              <a:rPr lang="en" sz="1200">
                <a:solidFill>
                  <a:srgbClr val="000000"/>
                </a:solidFill>
                <a:highlight>
                  <a:srgbClr val="FFFFFF"/>
                </a:highlight>
                <a:latin typeface="Roboto"/>
                <a:ea typeface="Roboto"/>
                <a:cs typeface="Roboto"/>
                <a:sym typeface="Roboto"/>
              </a:rPr>
              <a:t> It is generated automatically for any operations where npm package modifies either the node_modules tree or package.json. It cannot be published. It will be ignored if it finds any other place rather than the top-level package.</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AutoNum type="arabicPeriod"/>
            </a:pPr>
            <a:r>
              <a:rPr b="1" lang="en" sz="1200">
                <a:solidFill>
                  <a:srgbClr val="000000"/>
                </a:solidFill>
                <a:highlight>
                  <a:srgbClr val="FFFFFF"/>
                </a:highlight>
                <a:latin typeface="Roboto"/>
                <a:ea typeface="Roboto"/>
                <a:cs typeface="Roboto"/>
                <a:sym typeface="Roboto"/>
              </a:rPr>
              <a:t>package.json:</a:t>
            </a:r>
            <a:r>
              <a:rPr lang="en" sz="1200">
                <a:solidFill>
                  <a:srgbClr val="000000"/>
                </a:solidFill>
                <a:highlight>
                  <a:srgbClr val="FFFFFF"/>
                </a:highlight>
                <a:latin typeface="Roboto"/>
                <a:ea typeface="Roboto"/>
                <a:cs typeface="Roboto"/>
                <a:sym typeface="Roboto"/>
              </a:rPr>
              <a:t> It holds various metadata required for the project. It gives information to npm, which allows to identify the project as well as handle the project?s dependencies.</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AutoNum type="arabicPeriod"/>
            </a:pPr>
            <a:r>
              <a:rPr b="1" lang="en" sz="1200">
                <a:solidFill>
                  <a:srgbClr val="000000"/>
                </a:solidFill>
                <a:highlight>
                  <a:srgbClr val="FFFFFF"/>
                </a:highlight>
                <a:latin typeface="Roboto"/>
                <a:ea typeface="Roboto"/>
                <a:cs typeface="Roboto"/>
                <a:sym typeface="Roboto"/>
              </a:rPr>
              <a:t>README.md:</a:t>
            </a:r>
            <a:r>
              <a:rPr lang="en" sz="1200">
                <a:solidFill>
                  <a:srgbClr val="000000"/>
                </a:solidFill>
                <a:highlight>
                  <a:srgbClr val="FFFFFF"/>
                </a:highlight>
                <a:latin typeface="Roboto"/>
                <a:ea typeface="Roboto"/>
                <a:cs typeface="Roboto"/>
                <a:sym typeface="Roboto"/>
              </a:rPr>
              <a:t> It provides the documentation to read about React topics.</a:t>
            </a:r>
            <a:endParaRPr sz="1200">
              <a:solidFill>
                <a:srgbClr val="000000"/>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idx="1" type="body"/>
          </p:nvPr>
        </p:nvSpPr>
        <p:spPr>
          <a:xfrm>
            <a:off x="729450" y="1369800"/>
            <a:ext cx="7688700" cy="33036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The above screen tells that the React project is created successfully on our system. Now, we need to start the server so that we can access the application on the browser. Type the following command in the terminal window.</a:t>
            </a:r>
            <a:endParaRPr sz="1200">
              <a:solidFill>
                <a:srgbClr val="000000"/>
              </a:solidFill>
              <a:latin typeface="Roboto"/>
              <a:ea typeface="Roboto"/>
              <a:cs typeface="Roboto"/>
              <a:sym typeface="Roboto"/>
            </a:endParaRPr>
          </a:p>
          <a:p>
            <a:pPr indent="-304800" lvl="0" marL="457200" rtl="0" algn="l">
              <a:lnSpc>
                <a:spcPct val="156250"/>
              </a:lnSpc>
              <a:spcBef>
                <a:spcPts val="120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 npm start  </a:t>
            </a:r>
            <a:endParaRPr sz="1200">
              <a:solidFill>
                <a:srgbClr val="000000"/>
              </a:solidFill>
              <a:latin typeface="Roboto"/>
              <a:ea typeface="Roboto"/>
              <a:cs typeface="Roboto"/>
              <a:sym typeface="Roboto"/>
            </a:endParaRPr>
          </a:p>
          <a:p>
            <a:pPr indent="0" lvl="0" marL="457200" rtl="0" algn="l">
              <a:lnSpc>
                <a:spcPct val="156250"/>
              </a:lnSpc>
              <a:spcBef>
                <a:spcPts val="900"/>
              </a:spcBef>
              <a:spcAft>
                <a:spcPts val="0"/>
              </a:spcAft>
              <a:buNone/>
            </a:pPr>
            <a:r>
              <a:rPr lang="en" sz="1200">
                <a:solidFill>
                  <a:srgbClr val="333333"/>
                </a:solidFill>
                <a:highlight>
                  <a:srgbClr val="FFFFFF"/>
                </a:highlight>
                <a:latin typeface="Roboto"/>
                <a:ea typeface="Roboto"/>
                <a:cs typeface="Roboto"/>
                <a:sym typeface="Roboto"/>
              </a:rPr>
              <a:t>NPM is a package manager which starts the server and access the application at default server </a:t>
            </a:r>
            <a:r>
              <a:rPr lang="en" sz="1200">
                <a:solidFill>
                  <a:srgbClr val="008000"/>
                </a:solidFill>
                <a:highlight>
                  <a:srgbClr val="FFFFFF"/>
                </a:highlight>
                <a:uFill>
                  <a:noFill/>
                </a:uFill>
                <a:latin typeface="Roboto"/>
                <a:ea typeface="Roboto"/>
                <a:cs typeface="Roboto"/>
                <a:sym typeface="Roboto"/>
                <a:hlinkClick r:id="rId3">
                  <a:extLst>
                    <a:ext uri="{A12FA001-AC4F-418D-AE19-62706E023703}">
                      <ahyp:hlinkClr val="tx"/>
                    </a:ext>
                  </a:extLst>
                </a:hlinkClick>
              </a:rPr>
              <a:t>http://localhost:3000</a:t>
            </a:r>
            <a:r>
              <a:rPr lang="en" sz="1200">
                <a:solidFill>
                  <a:srgbClr val="333333"/>
                </a:solidFill>
                <a:highlight>
                  <a:srgbClr val="FFFFFF"/>
                </a:highlight>
                <a:latin typeface="Roboto"/>
                <a:ea typeface="Roboto"/>
                <a:cs typeface="Roboto"/>
                <a:sym typeface="Roboto"/>
              </a:rPr>
              <a:t>. </a:t>
            </a:r>
            <a:endParaRPr sz="1200">
              <a:solidFill>
                <a:srgbClr val="000000"/>
              </a:solidFill>
              <a:latin typeface="Roboto"/>
              <a:ea typeface="Roboto"/>
              <a:cs typeface="Roboto"/>
              <a:sym typeface="Roboto"/>
            </a:endParaRPr>
          </a:p>
          <a:p>
            <a:pPr indent="0" lvl="0" marL="0" rtl="0" algn="l">
              <a:spcBef>
                <a:spcPts val="6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662300" y="606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react</a:t>
            </a:r>
            <a:endParaRPr/>
          </a:p>
        </p:txBody>
      </p:sp>
      <p:sp>
        <p:nvSpPr>
          <p:cNvPr id="125" name="Google Shape;125;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0"/>
          <p:cNvPicPr preferRelativeResize="0"/>
          <p:nvPr/>
        </p:nvPicPr>
        <p:blipFill>
          <a:blip r:embed="rId3">
            <a:alphaModFix/>
          </a:blip>
          <a:stretch>
            <a:fillRect/>
          </a:stretch>
        </p:blipFill>
        <p:spPr>
          <a:xfrm>
            <a:off x="1799550" y="1517525"/>
            <a:ext cx="5573250" cy="327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idx="1" type="body"/>
          </p:nvPr>
        </p:nvSpPr>
        <p:spPr>
          <a:xfrm>
            <a:off x="729450" y="1369800"/>
            <a:ext cx="7688700" cy="3545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Currently, ReactJS gaining quick popularity as the best JavaScript framework among web developers. It is playing an essential role in the front-end ecosystem. The important features of ReactJS are as following.</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JSX</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Components</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One-way Data Binding</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Virtual DOM</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Simplicity</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Performance</a:t>
            </a:r>
            <a:endParaRPr sz="1200">
              <a:solidFill>
                <a:srgbClr val="000000"/>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