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9"/>
  </p:notes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
      <p:font typeface="Georgia" panose="02040502050405020303" pitchFamily="18" charset="0"/>
      <p:regular r:id="rId24"/>
      <p:bold r:id="rId25"/>
      <p:italic r:id="rId26"/>
      <p:boldItalic r:id="rId27"/>
    </p:embeddedFont>
    <p:embeddedFont>
      <p:font typeface="Trebuchet MS" panose="020B0603020202020204" pitchFamily="34" charset="0"/>
      <p:regular r:id="rId28"/>
      <p:bold r:id="rId29"/>
      <p:italic r:id="rId30"/>
      <p:boldItalic r:id="rId31"/>
    </p:embeddedFont>
    <p:embeddedFont>
      <p:font typeface="Wingdings 2" pitchFamily="2" charset="2"/>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767817-7752-40F7-954B-37F6394ECE90}">
  <a:tblStyle styleId="{73767817-7752-40F7-954B-37F6394ECE9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snapToGrid="0">
      <p:cViewPr varScale="1">
        <p:scale>
          <a:sx n="69" d="100"/>
          <a:sy n="69" d="100"/>
        </p:scale>
        <p:origin x="-756" y="-10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7.fntdata" /><Relationship Id="rId3" Type="http://schemas.openxmlformats.org/officeDocument/2006/relationships/slide" Target="slides/slide2.xml" /><Relationship Id="rId21" Type="http://schemas.openxmlformats.org/officeDocument/2006/relationships/font" Target="fonts/font2.fntdata" /><Relationship Id="rId34"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6.fntdata" /><Relationship Id="rId33"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font" Target="fonts/font1.fntdata" /><Relationship Id="rId29" Type="http://schemas.openxmlformats.org/officeDocument/2006/relationships/font" Target="fonts/font10.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5.fntdata" /><Relationship Id="rId32" Type="http://schemas.openxmlformats.org/officeDocument/2006/relationships/font" Target="fonts/font13.fnt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4.fntdata" /><Relationship Id="rId28" Type="http://schemas.openxmlformats.org/officeDocument/2006/relationships/font" Target="fonts/font9.fntdata" /><Relationship Id="rId36"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31" Type="http://schemas.openxmlformats.org/officeDocument/2006/relationships/font" Target="fonts/font12.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3.fntdata" /><Relationship Id="rId27" Type="http://schemas.openxmlformats.org/officeDocument/2006/relationships/font" Target="fonts/font8.fntdata" /><Relationship Id="rId30" Type="http://schemas.openxmlformats.org/officeDocument/2006/relationships/font" Target="fonts/font11.fntdata" /><Relationship Id="rId3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940800" y="4206240"/>
            <a:ext cx="1280160" cy="457200"/>
          </a:xfrm>
        </p:spPr>
        <p:txBody>
          <a:bodyPr/>
          <a:lstStyle/>
          <a:p>
            <a:endParaRPr lang="en-US"/>
          </a:p>
        </p:txBody>
      </p:sp>
      <p:sp>
        <p:nvSpPr>
          <p:cNvPr id="17" name="Footer Placeholder 16"/>
          <p:cNvSpPr>
            <a:spLocks noGrp="1"/>
          </p:cNvSpPr>
          <p:nvPr>
            <p:ph type="ftr" sz="quarter" idx="11"/>
          </p:nvPr>
        </p:nvSpPr>
        <p:spPr>
          <a:xfrm>
            <a:off x="7213600" y="4205288"/>
            <a:ext cx="1727200" cy="457200"/>
          </a:xfrm>
        </p:spPr>
        <p:txBody>
          <a:bodyPr/>
          <a:lstStyle/>
          <a:p>
            <a:endParaRPr lang="en-US"/>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1143000"/>
            <a:ext cx="83312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endParaRPr lang="en-US"/>
          </a:p>
        </p:txBody>
      </p:sp>
      <p:sp>
        <p:nvSpPr>
          <p:cNvPr id="27" name="Slide Number Placeholder 26"/>
          <p:cNvSpPr>
            <a:spLocks noGrp="1"/>
          </p:cNvSpPr>
          <p:nvPr>
            <p:ph type="sldNum" sz="quarter" idx="11"/>
          </p:nvPr>
        </p:nvSpPr>
        <p:spPr/>
        <p:txBody>
          <a:bodyPr rtlCol="0"/>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8778240" y="612648"/>
            <a:ext cx="1276352" cy="457200"/>
          </a:xfrm>
        </p:spPr>
        <p:txBody>
          <a:bodyPr/>
          <a:lstStyle/>
          <a:p>
            <a:endParaRPr lang="en-US"/>
          </a:p>
        </p:txBody>
      </p:sp>
      <p:sp>
        <p:nvSpPr>
          <p:cNvPr id="4" name="Footer Placeholder 3"/>
          <p:cNvSpPr>
            <a:spLocks noGrp="1"/>
          </p:cNvSpPr>
          <p:nvPr>
            <p:ph type="ftr" sz="quarter" idx="11"/>
          </p:nvPr>
        </p:nvSpPr>
        <p:spPr>
          <a:xfrm>
            <a:off x="7010400" y="612648"/>
            <a:ext cx="1767840" cy="457200"/>
          </a:xfrm>
        </p:spPr>
        <p:txBody>
          <a:bodyPr/>
          <a:lstStyle/>
          <a:p>
            <a:endParaRPr lang="en-US"/>
          </a:p>
        </p:txBody>
      </p:sp>
      <p:sp>
        <p:nvSpPr>
          <p:cNvPr id="5" name="Slide Number Placeholder 4"/>
          <p:cNvSpPr>
            <a:spLocks noGrp="1"/>
          </p:cNvSpPr>
          <p:nvPr>
            <p:ph type="sldNum" sz="quarter" idx="12"/>
          </p:nvPr>
        </p:nvSpPr>
        <p:spPr>
          <a:xfrm>
            <a:off x="10899648" y="2272"/>
            <a:ext cx="1016000" cy="365760"/>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endParaRPr lang="en-US"/>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12.xml" /><Relationship Id="rId1" Type="http://schemas.openxmlformats.org/officeDocument/2006/relationships/slideLayout" Target="../slideLayouts/slideLayout2.xml" /><Relationship Id="rId6" Type="http://schemas.openxmlformats.org/officeDocument/2006/relationships/image" Target="../media/image8.jpeg" /><Relationship Id="rId5" Type="http://schemas.openxmlformats.org/officeDocument/2006/relationships/image" Target="../media/image7.jpeg" /><Relationship Id="rId4" Type="http://schemas.openxmlformats.org/officeDocument/2006/relationships/image" Target="../media/image6.jpeg" /></Relationships>
</file>

<file path=ppt/slides/_rels/slide13.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3.xml" /><Relationship Id="rId1" Type="http://schemas.openxmlformats.org/officeDocument/2006/relationships/slideLayout" Target="../slideLayouts/slideLayout2.xml" /><Relationship Id="rId5" Type="http://schemas.openxmlformats.org/officeDocument/2006/relationships/image" Target="../media/image11.jpeg" /><Relationship Id="rId4" Type="http://schemas.openxmlformats.org/officeDocument/2006/relationships/image" Target="../media/image10.jpeg" /></Relationships>
</file>

<file path=ppt/slides/_rels/slide14.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notesSlide" Target="../notesSlides/notesSlide14.xml" /><Relationship Id="rId1" Type="http://schemas.openxmlformats.org/officeDocument/2006/relationships/slideLayout" Target="../slideLayouts/slideLayout2.xml" /><Relationship Id="rId4" Type="http://schemas.openxmlformats.org/officeDocument/2006/relationships/image" Target="../media/image13.jpeg" /></Relationships>
</file>

<file path=ppt/slides/_rels/slide15.xml.rels><?xml version="1.0" encoding="UTF-8" standalone="yes"?>
<Relationships xmlns="http://schemas.openxmlformats.org/package/2006/relationships"><Relationship Id="rId3" Type="http://schemas.openxmlformats.org/officeDocument/2006/relationships/image" Target="../media/image14.jpeg" /><Relationship Id="rId7" Type="http://schemas.openxmlformats.org/officeDocument/2006/relationships/image" Target="../media/image18.jpeg" /><Relationship Id="rId2" Type="http://schemas.openxmlformats.org/officeDocument/2006/relationships/notesSlide" Target="../notesSlides/notesSlide15.xml" /><Relationship Id="rId1" Type="http://schemas.openxmlformats.org/officeDocument/2006/relationships/slideLayout" Target="../slideLayouts/slideLayout2.xml" /><Relationship Id="rId6" Type="http://schemas.openxmlformats.org/officeDocument/2006/relationships/image" Target="../media/image17.jpeg" /><Relationship Id="rId5" Type="http://schemas.openxmlformats.org/officeDocument/2006/relationships/image" Target="../media/image16.jpeg" /><Relationship Id="rId4" Type="http://schemas.openxmlformats.org/officeDocument/2006/relationships/image" Target="../media/image15.jpeg"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6.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3.jpeg"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262626"/>
              </a:buClr>
              <a:buSzPts val="5400"/>
              <a:buFont typeface="Century Gothic"/>
              <a:buNone/>
            </a:pPr>
            <a:r>
              <a:rPr lang="en-US"/>
              <a:t>Introduction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0" name="Google Shape;250;p29"/>
          <p:cNvSpPr txBox="1">
            <a:spLocks noGrp="1"/>
          </p:cNvSpPr>
          <p:nvPr>
            <p:ph type="title"/>
          </p:nvPr>
        </p:nvSpPr>
        <p:spPr>
          <a:xfrm>
            <a:off x="1316182" y="522223"/>
            <a:ext cx="4727807" cy="566181"/>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Clr>
                <a:srgbClr val="262626"/>
              </a:buClr>
              <a:buSzPts val="3600"/>
              <a:buFont typeface="Century Gothic"/>
              <a:buNone/>
            </a:pPr>
            <a:r>
              <a:rPr lang="en-US" b="1" dirty="0"/>
              <a:t>Purpose of ES</a:t>
            </a:r>
            <a:endParaRPr/>
          </a:p>
        </p:txBody>
      </p:sp>
      <p:sp>
        <p:nvSpPr>
          <p:cNvPr id="251" name="Google Shape;251;p29"/>
          <p:cNvSpPr txBox="1"/>
          <p:nvPr/>
        </p:nvSpPr>
        <p:spPr>
          <a:xfrm>
            <a:off x="1077502" y="1326261"/>
            <a:ext cx="11114498" cy="3227070"/>
          </a:xfrm>
          <a:prstGeom prst="rect">
            <a:avLst/>
          </a:prstGeom>
          <a:noFill/>
          <a:ln>
            <a:noFill/>
          </a:ln>
        </p:spPr>
        <p:txBody>
          <a:bodyPr spcFirstLastPara="1" wrap="square" lIns="0" tIns="13325" rIns="0" bIns="0" anchor="t" anchorCtr="0">
            <a:noAutofit/>
          </a:bodyPr>
          <a:lstStyle/>
          <a:p>
            <a:pPr marL="355600" marR="0" lvl="0" indent="-342900" algn="l" rtl="0">
              <a:lnSpc>
                <a:spcPct val="100000"/>
              </a:lnSpc>
              <a:spcBef>
                <a:spcPts val="0"/>
              </a:spcBef>
              <a:spcAft>
                <a:spcPts val="0"/>
              </a:spcAft>
              <a:buClr>
                <a:srgbClr val="A42F0F"/>
              </a:buClr>
              <a:buSzPts val="2000"/>
              <a:buFont typeface="Noto Sans Symbols"/>
              <a:buChar char="▪"/>
            </a:pPr>
            <a:r>
              <a:rPr lang="en-US" sz="2000" dirty="0">
                <a:solidFill>
                  <a:schemeClr val="dk1"/>
                </a:solidFill>
                <a:latin typeface="Times New Roman"/>
                <a:ea typeface="Times New Roman"/>
                <a:cs typeface="Times New Roman"/>
                <a:sym typeface="Times New Roman"/>
              </a:rPr>
              <a:t>Each embedded system is designed to serve the </a:t>
            </a:r>
            <a:r>
              <a:rPr lang="en-US" sz="2000" dirty="0">
                <a:solidFill>
                  <a:srgbClr val="FF0000"/>
                </a:solidFill>
                <a:latin typeface="Times New Roman"/>
                <a:ea typeface="Times New Roman"/>
                <a:cs typeface="Times New Roman"/>
                <a:sym typeface="Times New Roman"/>
              </a:rPr>
              <a:t>purpose of any one or a combination of the following tasks</a:t>
            </a:r>
            <a:r>
              <a:rPr lang="en-US" sz="2000" dirty="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marL="812165" marR="0" lvl="1" indent="-342900" algn="l" rtl="0">
              <a:lnSpc>
                <a:spcPct val="100000"/>
              </a:lnSpc>
              <a:spcBef>
                <a:spcPts val="994"/>
              </a:spcBef>
              <a:spcAft>
                <a:spcPts val="0"/>
              </a:spcAft>
              <a:buClr>
                <a:srgbClr val="A42F0F"/>
              </a:buClr>
              <a:buSzPts val="2000"/>
              <a:buFont typeface="Times New Roman"/>
              <a:buAutoNum type="arabicPeriod"/>
            </a:pPr>
            <a:r>
              <a:rPr lang="en-US" sz="2000" b="0" i="0" u="none" strike="noStrike" cap="none" dirty="0">
                <a:solidFill>
                  <a:schemeClr val="dk1"/>
                </a:solidFill>
                <a:latin typeface="Times New Roman"/>
                <a:ea typeface="Times New Roman"/>
                <a:cs typeface="Times New Roman"/>
                <a:sym typeface="Times New Roman"/>
              </a:rPr>
              <a:t>Data collection/Storage/Representation</a:t>
            </a:r>
            <a:endParaRPr sz="2000" b="0" i="0" u="none" strike="noStrike" cap="none">
              <a:solidFill>
                <a:schemeClr val="dk1"/>
              </a:solidFill>
              <a:latin typeface="Times New Roman"/>
              <a:ea typeface="Times New Roman"/>
              <a:cs typeface="Times New Roman"/>
              <a:sym typeface="Times New Roman"/>
            </a:endParaRPr>
          </a:p>
          <a:p>
            <a:pPr marL="812165" marR="0" lvl="1" indent="-342900" algn="l" rtl="0">
              <a:lnSpc>
                <a:spcPct val="100000"/>
              </a:lnSpc>
              <a:spcBef>
                <a:spcPts val="1010"/>
              </a:spcBef>
              <a:spcAft>
                <a:spcPts val="0"/>
              </a:spcAft>
              <a:buClr>
                <a:srgbClr val="A42F0F"/>
              </a:buClr>
              <a:buSzPts val="2000"/>
              <a:buFont typeface="Times New Roman"/>
              <a:buAutoNum type="arabicPeriod"/>
            </a:pPr>
            <a:r>
              <a:rPr lang="en-US" sz="2000" b="0" i="0" u="none" strike="noStrike" cap="none" dirty="0">
                <a:solidFill>
                  <a:schemeClr val="dk1"/>
                </a:solidFill>
                <a:latin typeface="Times New Roman"/>
                <a:ea typeface="Times New Roman"/>
                <a:cs typeface="Times New Roman"/>
                <a:sym typeface="Times New Roman"/>
              </a:rPr>
              <a:t>Data Communication</a:t>
            </a:r>
            <a:endParaRPr sz="2000" b="0" i="0" u="none" strike="noStrike" cap="none">
              <a:solidFill>
                <a:schemeClr val="dk1"/>
              </a:solidFill>
              <a:latin typeface="Times New Roman"/>
              <a:ea typeface="Times New Roman"/>
              <a:cs typeface="Times New Roman"/>
              <a:sym typeface="Times New Roman"/>
            </a:endParaRPr>
          </a:p>
          <a:p>
            <a:pPr marL="812165" marR="0" lvl="1" indent="-342900" algn="l" rtl="0">
              <a:lnSpc>
                <a:spcPct val="100000"/>
              </a:lnSpc>
              <a:spcBef>
                <a:spcPts val="994"/>
              </a:spcBef>
              <a:spcAft>
                <a:spcPts val="0"/>
              </a:spcAft>
              <a:buClr>
                <a:srgbClr val="A42F0F"/>
              </a:buClr>
              <a:buSzPts val="2000"/>
              <a:buFont typeface="Times New Roman"/>
              <a:buAutoNum type="arabicPeriod"/>
            </a:pPr>
            <a:r>
              <a:rPr lang="en-US" sz="2000" b="0" i="0" u="none" strike="noStrike" cap="none" dirty="0">
                <a:solidFill>
                  <a:schemeClr val="dk1"/>
                </a:solidFill>
                <a:latin typeface="Times New Roman"/>
                <a:ea typeface="Times New Roman"/>
                <a:cs typeface="Times New Roman"/>
                <a:sym typeface="Times New Roman"/>
              </a:rPr>
              <a:t>Data (signal) processing</a:t>
            </a:r>
            <a:endParaRPr sz="2000" b="0" i="0" u="none" strike="noStrike" cap="none">
              <a:solidFill>
                <a:schemeClr val="dk1"/>
              </a:solidFill>
              <a:latin typeface="Times New Roman"/>
              <a:ea typeface="Times New Roman"/>
              <a:cs typeface="Times New Roman"/>
              <a:sym typeface="Times New Roman"/>
            </a:endParaRPr>
          </a:p>
          <a:p>
            <a:pPr marL="812165" marR="0" lvl="1" indent="-342900" algn="l" rtl="0">
              <a:lnSpc>
                <a:spcPct val="100000"/>
              </a:lnSpc>
              <a:spcBef>
                <a:spcPts val="1000"/>
              </a:spcBef>
              <a:spcAft>
                <a:spcPts val="0"/>
              </a:spcAft>
              <a:buClr>
                <a:srgbClr val="A42F0F"/>
              </a:buClr>
              <a:buSzPts val="2000"/>
              <a:buFont typeface="Times New Roman"/>
              <a:buAutoNum type="arabicPeriod"/>
            </a:pPr>
            <a:r>
              <a:rPr lang="en-US" sz="2000" b="0" i="0" u="none" strike="noStrike" cap="none" dirty="0">
                <a:solidFill>
                  <a:schemeClr val="dk1"/>
                </a:solidFill>
                <a:latin typeface="Times New Roman"/>
                <a:ea typeface="Times New Roman"/>
                <a:cs typeface="Times New Roman"/>
                <a:sym typeface="Times New Roman"/>
              </a:rPr>
              <a:t>Monitoring</a:t>
            </a:r>
            <a:endParaRPr sz="2000" b="0" i="0" u="none" strike="noStrike" cap="none">
              <a:solidFill>
                <a:schemeClr val="dk1"/>
              </a:solidFill>
              <a:latin typeface="Times New Roman"/>
              <a:ea typeface="Times New Roman"/>
              <a:cs typeface="Times New Roman"/>
              <a:sym typeface="Times New Roman"/>
            </a:endParaRPr>
          </a:p>
          <a:p>
            <a:pPr marL="812165" marR="0" lvl="1" indent="-342900" algn="l" rtl="0">
              <a:lnSpc>
                <a:spcPct val="100000"/>
              </a:lnSpc>
              <a:spcBef>
                <a:spcPts val="1005"/>
              </a:spcBef>
              <a:spcAft>
                <a:spcPts val="0"/>
              </a:spcAft>
              <a:buClr>
                <a:srgbClr val="A42F0F"/>
              </a:buClr>
              <a:buSzPts val="2000"/>
              <a:buFont typeface="Times New Roman"/>
              <a:buAutoNum type="arabicPeriod"/>
            </a:pPr>
            <a:r>
              <a:rPr lang="en-US" sz="2000" b="0" i="0" u="none" strike="noStrike" cap="none" dirty="0">
                <a:solidFill>
                  <a:schemeClr val="dk1"/>
                </a:solidFill>
                <a:latin typeface="Times New Roman"/>
                <a:ea typeface="Times New Roman"/>
                <a:cs typeface="Times New Roman"/>
                <a:sym typeface="Times New Roman"/>
              </a:rPr>
              <a:t>Control</a:t>
            </a:r>
            <a:endParaRPr sz="2000" b="0" i="0" u="none" strike="noStrike" cap="none">
              <a:solidFill>
                <a:schemeClr val="dk1"/>
              </a:solidFill>
              <a:latin typeface="Times New Roman"/>
              <a:ea typeface="Times New Roman"/>
              <a:cs typeface="Times New Roman"/>
              <a:sym typeface="Times New Roman"/>
            </a:endParaRPr>
          </a:p>
          <a:p>
            <a:pPr marL="812165" marR="0" lvl="1" indent="-342900" algn="l" rtl="0">
              <a:lnSpc>
                <a:spcPct val="100000"/>
              </a:lnSpc>
              <a:spcBef>
                <a:spcPts val="1000"/>
              </a:spcBef>
              <a:spcAft>
                <a:spcPts val="0"/>
              </a:spcAft>
              <a:buClr>
                <a:srgbClr val="A42F0F"/>
              </a:buClr>
              <a:buSzPts val="2000"/>
              <a:buFont typeface="Times New Roman"/>
              <a:buAutoNum type="arabicPeriod"/>
            </a:pPr>
            <a:r>
              <a:rPr lang="en-US" sz="2000" b="0" i="0" u="none" strike="noStrike" cap="none" dirty="0">
                <a:solidFill>
                  <a:schemeClr val="dk1"/>
                </a:solidFill>
                <a:latin typeface="Times New Roman"/>
                <a:ea typeface="Times New Roman"/>
                <a:cs typeface="Times New Roman"/>
                <a:sym typeface="Times New Roman"/>
              </a:rPr>
              <a:t>Application specific user interface</a:t>
            </a: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p:nvPr/>
        </p:nvSpPr>
        <p:spPr>
          <a:xfrm>
            <a:off x="263236" y="707389"/>
            <a:ext cx="11651673" cy="4898136"/>
          </a:xfrm>
          <a:prstGeom prst="rect">
            <a:avLst/>
          </a:prstGeom>
          <a:noFill/>
          <a:ln>
            <a:noFill/>
          </a:ln>
        </p:spPr>
        <p:txBody>
          <a:bodyPr spcFirstLastPara="1" wrap="square" lIns="0" tIns="103500" rIns="0" bIns="0" anchor="t" anchorCtr="0">
            <a:noAutofit/>
          </a:bodyPr>
          <a:lstStyle/>
          <a:p>
            <a:pPr marL="12700" marR="0" lvl="0" indent="0" rtl="0">
              <a:lnSpc>
                <a:spcPct val="100000"/>
              </a:lnSpc>
              <a:spcBef>
                <a:spcPts val="0"/>
              </a:spcBef>
              <a:spcAft>
                <a:spcPts val="0"/>
              </a:spcAft>
              <a:buFont typeface="Arial" pitchFamily="34" charset="0"/>
              <a:buChar char="•"/>
            </a:pPr>
            <a:r>
              <a:rPr lang="en-US" sz="2000" dirty="0">
                <a:solidFill>
                  <a:srgbClr val="FDFFFF"/>
                </a:solidFill>
                <a:latin typeface="Arial"/>
                <a:ea typeface="Arial"/>
                <a:cs typeface="Arial"/>
                <a:sym typeface="Arial"/>
              </a:rPr>
              <a:t>	   </a:t>
            </a:r>
            <a:r>
              <a:rPr lang="en-US" sz="2700" b="1" baseline="30000" dirty="0">
                <a:solidFill>
                  <a:srgbClr val="A42F0F"/>
                </a:solidFill>
                <a:latin typeface="Times New Roman"/>
                <a:ea typeface="Times New Roman"/>
                <a:cs typeface="Times New Roman"/>
                <a:sym typeface="Times New Roman"/>
              </a:rPr>
              <a:t>1 .	</a:t>
            </a:r>
            <a:r>
              <a:rPr lang="en-US" sz="2700" b="1" u="sng" baseline="30000" dirty="0">
                <a:solidFill>
                  <a:schemeClr val="dk1"/>
                </a:solidFill>
                <a:latin typeface="Times New Roman"/>
                <a:ea typeface="Times New Roman"/>
                <a:cs typeface="Times New Roman"/>
                <a:sym typeface="Times New Roman"/>
              </a:rPr>
              <a:t>Data Collection/Storage/Representation</a:t>
            </a:r>
            <a:endParaRPr sz="2700" baseline="30000">
              <a:solidFill>
                <a:schemeClr val="dk1"/>
              </a:solidFill>
              <a:latin typeface="Times New Roman"/>
              <a:ea typeface="Times New Roman"/>
              <a:cs typeface="Times New Roman"/>
              <a:sym typeface="Times New Roman"/>
            </a:endParaRPr>
          </a:p>
          <a:p>
            <a:pPr marL="1422400" marR="5080" lvl="0" indent="-286385" rtl="0">
              <a:lnSpc>
                <a:spcPct val="100000"/>
              </a:lnSpc>
              <a:spcBef>
                <a:spcPts val="875"/>
              </a:spcBef>
              <a:spcAft>
                <a:spcPts val="0"/>
              </a:spcAft>
              <a:buClr>
                <a:srgbClr val="A42F0F"/>
              </a:buClr>
              <a:buSzPts val="1800"/>
              <a:buFont typeface="Arial" pitchFamily="34" charset="0"/>
              <a:buChar char="•"/>
            </a:pPr>
            <a:r>
              <a:rPr lang="en-US" sz="1800" dirty="0">
                <a:solidFill>
                  <a:schemeClr val="dk1"/>
                </a:solidFill>
                <a:latin typeface="Times New Roman"/>
                <a:ea typeface="Times New Roman"/>
                <a:cs typeface="Times New Roman"/>
                <a:sym typeface="Times New Roman"/>
              </a:rPr>
              <a:t>Embedded systems designed for </a:t>
            </a:r>
            <a:r>
              <a:rPr lang="en-US" sz="1800" dirty="0">
                <a:solidFill>
                  <a:srgbClr val="FF0000"/>
                </a:solidFill>
                <a:latin typeface="Times New Roman"/>
                <a:ea typeface="Times New Roman"/>
                <a:cs typeface="Times New Roman"/>
                <a:sym typeface="Times New Roman"/>
              </a:rPr>
              <a:t>the purpose of data collection </a:t>
            </a:r>
            <a:r>
              <a:rPr lang="en-US" sz="1800" dirty="0">
                <a:solidFill>
                  <a:schemeClr val="dk1"/>
                </a:solidFill>
                <a:latin typeface="Times New Roman"/>
                <a:ea typeface="Times New Roman"/>
                <a:cs typeface="Times New Roman"/>
                <a:sym typeface="Times New Roman"/>
              </a:rPr>
              <a:t>performs </a:t>
            </a:r>
            <a:r>
              <a:rPr lang="en-US" sz="1800" dirty="0">
                <a:solidFill>
                  <a:srgbClr val="FF0000"/>
                </a:solidFill>
                <a:latin typeface="Times New Roman"/>
                <a:ea typeface="Times New Roman"/>
                <a:cs typeface="Times New Roman"/>
                <a:sym typeface="Times New Roman"/>
              </a:rPr>
              <a:t> acquisition of data </a:t>
            </a:r>
            <a:r>
              <a:rPr lang="en-US" sz="1800" dirty="0">
                <a:solidFill>
                  <a:schemeClr val="dk1"/>
                </a:solidFill>
                <a:latin typeface="Times New Roman"/>
                <a:ea typeface="Times New Roman"/>
                <a:cs typeface="Times New Roman"/>
                <a:sym typeface="Times New Roman"/>
              </a:rPr>
              <a:t>from the external world.</a:t>
            </a:r>
            <a:endParaRPr sz="1800">
              <a:solidFill>
                <a:schemeClr val="dk1"/>
              </a:solidFill>
              <a:latin typeface="Times New Roman"/>
              <a:ea typeface="Times New Roman"/>
              <a:cs typeface="Times New Roman"/>
              <a:sym typeface="Times New Roman"/>
            </a:endParaRPr>
          </a:p>
          <a:p>
            <a:pPr marL="1422400" marR="5080" lvl="0" indent="-286385" rtl="0">
              <a:lnSpc>
                <a:spcPct val="100000"/>
              </a:lnSpc>
              <a:spcBef>
                <a:spcPts val="1010"/>
              </a:spcBef>
              <a:spcAft>
                <a:spcPts val="0"/>
              </a:spcAft>
              <a:buClr>
                <a:srgbClr val="A42F0F"/>
              </a:buClr>
              <a:buSzPts val="1800"/>
              <a:buFont typeface="Arial" pitchFamily="34" charset="0"/>
              <a:buChar char="•"/>
            </a:pPr>
            <a:r>
              <a:rPr lang="en-US" sz="1800" u="sng" dirty="0">
                <a:solidFill>
                  <a:srgbClr val="FF0000"/>
                </a:solidFill>
                <a:latin typeface="Times New Roman"/>
                <a:ea typeface="Times New Roman"/>
                <a:cs typeface="Times New Roman"/>
                <a:sym typeface="Times New Roman"/>
              </a:rPr>
              <a:t>Data collection</a:t>
            </a:r>
            <a:r>
              <a:rPr lang="en-US" sz="1800" dirty="0">
                <a:solidFill>
                  <a:srgbClr val="FF0000"/>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is usually done for </a:t>
            </a:r>
            <a:r>
              <a:rPr lang="en-US" sz="1800" dirty="0">
                <a:solidFill>
                  <a:srgbClr val="FF0000"/>
                </a:solidFill>
                <a:latin typeface="Times New Roman"/>
                <a:ea typeface="Times New Roman"/>
                <a:cs typeface="Times New Roman"/>
                <a:sym typeface="Times New Roman"/>
              </a:rPr>
              <a:t>storage, analysis, manipulation and  transmission.</a:t>
            </a:r>
            <a:endParaRPr sz="1800">
              <a:solidFill>
                <a:schemeClr val="dk1"/>
              </a:solidFill>
              <a:latin typeface="Times New Roman"/>
              <a:ea typeface="Times New Roman"/>
              <a:cs typeface="Times New Roman"/>
              <a:sym typeface="Times New Roman"/>
            </a:endParaRPr>
          </a:p>
          <a:p>
            <a:pPr marL="1422400" marR="0" lvl="0" indent="-286385" rtl="0">
              <a:lnSpc>
                <a:spcPct val="100000"/>
              </a:lnSpc>
              <a:spcBef>
                <a:spcPts val="994"/>
              </a:spcBef>
              <a:spcAft>
                <a:spcPts val="0"/>
              </a:spcAft>
              <a:buClr>
                <a:srgbClr val="A42F0F"/>
              </a:buClr>
              <a:buSzPts val="1800"/>
              <a:buFont typeface="Arial" pitchFamily="34" charset="0"/>
              <a:buChar char="•"/>
            </a:pPr>
            <a:r>
              <a:rPr lang="en-US" sz="1800" dirty="0">
                <a:solidFill>
                  <a:srgbClr val="FF0000"/>
                </a:solidFill>
                <a:latin typeface="Times New Roman"/>
                <a:ea typeface="Times New Roman"/>
                <a:cs typeface="Times New Roman"/>
                <a:sym typeface="Times New Roman"/>
              </a:rPr>
              <a:t>Data </a:t>
            </a:r>
            <a:r>
              <a:rPr lang="en-US" sz="1800" dirty="0">
                <a:solidFill>
                  <a:schemeClr val="dk1"/>
                </a:solidFill>
                <a:latin typeface="Times New Roman"/>
                <a:ea typeface="Times New Roman"/>
                <a:cs typeface="Times New Roman"/>
                <a:sym typeface="Times New Roman"/>
              </a:rPr>
              <a:t>can be either</a:t>
            </a:r>
            <a:r>
              <a:rPr lang="en-US" sz="1800" dirty="0">
                <a:solidFill>
                  <a:srgbClr val="FF0000"/>
                </a:solidFill>
                <a:latin typeface="Times New Roman"/>
                <a:ea typeface="Times New Roman"/>
                <a:cs typeface="Times New Roman"/>
                <a:sym typeface="Times New Roman"/>
              </a:rPr>
              <a:t> </a:t>
            </a:r>
            <a:r>
              <a:rPr lang="en-US" sz="1800" u="sng" dirty="0">
                <a:solidFill>
                  <a:srgbClr val="FF0000"/>
                </a:solidFill>
                <a:latin typeface="Times New Roman"/>
                <a:ea typeface="Times New Roman"/>
                <a:cs typeface="Times New Roman"/>
                <a:sym typeface="Times New Roman"/>
              </a:rPr>
              <a:t>analog</a:t>
            </a:r>
            <a:r>
              <a:rPr lang="en-US" sz="1800" dirty="0">
                <a:solidFill>
                  <a:srgbClr val="FF0000"/>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(continuous) or</a:t>
            </a:r>
            <a:r>
              <a:rPr lang="en-US" sz="1800" dirty="0">
                <a:solidFill>
                  <a:srgbClr val="FF0000"/>
                </a:solidFill>
                <a:latin typeface="Times New Roman"/>
                <a:ea typeface="Times New Roman"/>
                <a:cs typeface="Times New Roman"/>
                <a:sym typeface="Times New Roman"/>
              </a:rPr>
              <a:t> </a:t>
            </a:r>
            <a:r>
              <a:rPr lang="en-US" sz="1800" u="sng" dirty="0">
                <a:solidFill>
                  <a:srgbClr val="FF0000"/>
                </a:solidFill>
                <a:latin typeface="Times New Roman"/>
                <a:ea typeface="Times New Roman"/>
                <a:cs typeface="Times New Roman"/>
                <a:sym typeface="Times New Roman"/>
              </a:rPr>
              <a:t>digital</a:t>
            </a:r>
            <a:r>
              <a:rPr lang="en-US" sz="1800" dirty="0">
                <a:solidFill>
                  <a:srgbClr val="FF0000"/>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(discrete).</a:t>
            </a:r>
            <a:endParaRPr sz="1800">
              <a:solidFill>
                <a:schemeClr val="dk1"/>
              </a:solidFill>
              <a:latin typeface="Times New Roman"/>
              <a:ea typeface="Times New Roman"/>
              <a:cs typeface="Times New Roman"/>
              <a:sym typeface="Times New Roman"/>
            </a:endParaRPr>
          </a:p>
          <a:p>
            <a:pPr marL="1422400" marR="5080" lvl="0" indent="-286385" rtl="0">
              <a:lnSpc>
                <a:spcPct val="100000"/>
              </a:lnSpc>
              <a:spcBef>
                <a:spcPts val="1000"/>
              </a:spcBef>
              <a:spcAft>
                <a:spcPts val="0"/>
              </a:spcAft>
              <a:buClr>
                <a:srgbClr val="A42F0F"/>
              </a:buClr>
              <a:buSzPts val="1800"/>
              <a:buFont typeface="Arial" pitchFamily="34" charset="0"/>
              <a:buChar char="•"/>
            </a:pPr>
            <a:r>
              <a:rPr lang="en-US" sz="1800" u="sng" dirty="0">
                <a:solidFill>
                  <a:srgbClr val="FF0000"/>
                </a:solidFill>
                <a:latin typeface="Times New Roman"/>
                <a:ea typeface="Times New Roman"/>
                <a:cs typeface="Times New Roman"/>
                <a:sym typeface="Times New Roman"/>
              </a:rPr>
              <a:t>Embedded systems with analog data capturing techniques</a:t>
            </a:r>
            <a:r>
              <a:rPr lang="en-US" sz="1800" dirty="0">
                <a:solidFill>
                  <a:srgbClr val="FF0000"/>
                </a:solidFill>
                <a:latin typeface="Times New Roman"/>
                <a:ea typeface="Times New Roman"/>
                <a:cs typeface="Times New Roman"/>
                <a:sym typeface="Times New Roman"/>
              </a:rPr>
              <a:t> </a:t>
            </a:r>
            <a:r>
              <a:rPr lang="en-US" sz="1800" b="1" dirty="0">
                <a:solidFill>
                  <a:schemeClr val="dk1"/>
                </a:solidFill>
                <a:latin typeface="Times New Roman"/>
                <a:ea typeface="Times New Roman"/>
                <a:cs typeface="Times New Roman"/>
                <a:sym typeface="Times New Roman"/>
              </a:rPr>
              <a:t>collect data  directly in the form of analog signal </a:t>
            </a:r>
            <a:r>
              <a:rPr lang="en-US" sz="1800" dirty="0">
                <a:solidFill>
                  <a:schemeClr val="dk1"/>
                </a:solidFill>
                <a:latin typeface="Times New Roman"/>
                <a:ea typeface="Times New Roman"/>
                <a:cs typeface="Times New Roman"/>
                <a:sym typeface="Times New Roman"/>
              </a:rPr>
              <a:t>whereas</a:t>
            </a:r>
            <a:r>
              <a:rPr lang="en-US" sz="1800" dirty="0">
                <a:solidFill>
                  <a:srgbClr val="FF0000"/>
                </a:solidFill>
                <a:latin typeface="Times New Roman"/>
                <a:ea typeface="Times New Roman"/>
                <a:cs typeface="Times New Roman"/>
                <a:sym typeface="Times New Roman"/>
              </a:rPr>
              <a:t> </a:t>
            </a:r>
            <a:r>
              <a:rPr lang="en-US" sz="1800" u="sng" dirty="0">
                <a:solidFill>
                  <a:srgbClr val="FF0000"/>
                </a:solidFill>
                <a:latin typeface="Times New Roman"/>
                <a:ea typeface="Times New Roman"/>
                <a:cs typeface="Times New Roman"/>
                <a:sym typeface="Times New Roman"/>
              </a:rPr>
              <a:t>embedded systems with  digital data collection mechanism</a:t>
            </a:r>
            <a:r>
              <a:rPr lang="en-US" sz="1800" dirty="0">
                <a:solidFill>
                  <a:srgbClr val="FF0000"/>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converts the </a:t>
            </a:r>
            <a:r>
              <a:rPr lang="en-US" sz="1800" b="1" dirty="0">
                <a:solidFill>
                  <a:schemeClr val="dk1"/>
                </a:solidFill>
                <a:latin typeface="Times New Roman"/>
                <a:ea typeface="Times New Roman"/>
                <a:cs typeface="Times New Roman"/>
                <a:sym typeface="Times New Roman"/>
              </a:rPr>
              <a:t>analog signal to the digital  signal using analog to digital (A/D) converters </a:t>
            </a:r>
            <a:endParaRPr sz="1800">
              <a:solidFill>
                <a:schemeClr val="dk1"/>
              </a:solidFill>
              <a:latin typeface="Times New Roman"/>
              <a:ea typeface="Times New Roman"/>
              <a:cs typeface="Times New Roman"/>
              <a:sym typeface="Times New Roman"/>
            </a:endParaRPr>
          </a:p>
          <a:p>
            <a:pPr marL="1422400" marR="5080" lvl="0" indent="-286385" rtl="0">
              <a:lnSpc>
                <a:spcPct val="100000"/>
              </a:lnSpc>
              <a:spcBef>
                <a:spcPts val="1010"/>
              </a:spcBef>
              <a:spcAft>
                <a:spcPts val="0"/>
              </a:spcAft>
              <a:buClr>
                <a:srgbClr val="A42F0F"/>
              </a:buClr>
              <a:buSzPts val="1800"/>
              <a:buFont typeface="Arial" pitchFamily="34" charset="0"/>
              <a:buChar char="•"/>
            </a:pPr>
            <a:r>
              <a:rPr lang="en-US" sz="1800" dirty="0">
                <a:solidFill>
                  <a:schemeClr val="dk1"/>
                </a:solidFill>
                <a:latin typeface="Times New Roman"/>
                <a:ea typeface="Times New Roman"/>
                <a:cs typeface="Times New Roman"/>
                <a:sym typeface="Times New Roman"/>
              </a:rPr>
              <a:t>If the </a:t>
            </a:r>
            <a:r>
              <a:rPr lang="en-US" sz="1800" dirty="0">
                <a:solidFill>
                  <a:srgbClr val="FF0000"/>
                </a:solidFill>
                <a:latin typeface="Times New Roman"/>
                <a:ea typeface="Times New Roman"/>
                <a:cs typeface="Times New Roman"/>
                <a:sym typeface="Times New Roman"/>
              </a:rPr>
              <a:t>data is digital</a:t>
            </a:r>
            <a:r>
              <a:rPr lang="en-US" sz="1800" dirty="0">
                <a:solidFill>
                  <a:schemeClr val="dk1"/>
                </a:solidFill>
                <a:latin typeface="Times New Roman"/>
                <a:ea typeface="Times New Roman"/>
                <a:cs typeface="Times New Roman"/>
                <a:sym typeface="Times New Roman"/>
              </a:rPr>
              <a:t>, it can be </a:t>
            </a:r>
            <a:r>
              <a:rPr lang="en-US" sz="1800" dirty="0">
                <a:solidFill>
                  <a:srgbClr val="FF0000"/>
                </a:solidFill>
                <a:latin typeface="Times New Roman"/>
                <a:ea typeface="Times New Roman"/>
                <a:cs typeface="Times New Roman"/>
                <a:sym typeface="Times New Roman"/>
              </a:rPr>
              <a:t>directly captured</a:t>
            </a:r>
            <a:r>
              <a:rPr lang="en-US" sz="1800" dirty="0">
                <a:solidFill>
                  <a:schemeClr val="dk1"/>
                </a:solidFill>
                <a:latin typeface="Times New Roman"/>
                <a:ea typeface="Times New Roman"/>
                <a:cs typeface="Times New Roman"/>
                <a:sym typeface="Times New Roman"/>
              </a:rPr>
              <a:t> </a:t>
            </a:r>
            <a:r>
              <a:rPr lang="en-US" sz="1800" u="sng" dirty="0">
                <a:solidFill>
                  <a:schemeClr val="dk1"/>
                </a:solidFill>
                <a:latin typeface="Times New Roman"/>
                <a:ea typeface="Times New Roman"/>
                <a:cs typeface="Times New Roman"/>
                <a:sym typeface="Times New Roman"/>
              </a:rPr>
              <a:t>without</a:t>
            </a:r>
            <a:r>
              <a:rPr lang="en-US" sz="1800" dirty="0">
                <a:solidFill>
                  <a:schemeClr val="dk1"/>
                </a:solidFill>
                <a:latin typeface="Times New Roman"/>
                <a:ea typeface="Times New Roman"/>
                <a:cs typeface="Times New Roman"/>
                <a:sym typeface="Times New Roman"/>
              </a:rPr>
              <a:t> any additional  interface by digital embedded systems.</a:t>
            </a:r>
            <a:endParaRPr sz="1800">
              <a:solidFill>
                <a:schemeClr val="dk1"/>
              </a:solidFill>
              <a:latin typeface="Times New Roman"/>
              <a:ea typeface="Times New Roman"/>
              <a:cs typeface="Times New Roman"/>
              <a:sym typeface="Times New Roman"/>
            </a:endParaRPr>
          </a:p>
          <a:p>
            <a:pPr marL="1422400" marR="6350" lvl="0" indent="-286385" rtl="0">
              <a:lnSpc>
                <a:spcPct val="100000"/>
              </a:lnSpc>
              <a:spcBef>
                <a:spcPts val="994"/>
              </a:spcBef>
              <a:spcAft>
                <a:spcPts val="0"/>
              </a:spcAft>
              <a:buClr>
                <a:srgbClr val="A42F0F"/>
              </a:buClr>
              <a:buSzPts val="1800"/>
              <a:buFont typeface="Arial" pitchFamily="34" charset="0"/>
              <a:buChar char="•"/>
            </a:pPr>
            <a:r>
              <a:rPr lang="en-US" sz="1800" dirty="0">
                <a:solidFill>
                  <a:schemeClr val="dk1"/>
                </a:solidFill>
                <a:latin typeface="Times New Roman"/>
                <a:ea typeface="Times New Roman"/>
                <a:cs typeface="Times New Roman"/>
                <a:sym typeface="Times New Roman"/>
              </a:rPr>
              <a:t>A </a:t>
            </a:r>
            <a:r>
              <a:rPr lang="en-US" sz="1800" dirty="0">
                <a:solidFill>
                  <a:srgbClr val="FF0000"/>
                </a:solidFill>
                <a:latin typeface="Times New Roman"/>
                <a:ea typeface="Times New Roman"/>
                <a:cs typeface="Times New Roman"/>
                <a:sym typeface="Times New Roman"/>
              </a:rPr>
              <a:t>digital camera is </a:t>
            </a:r>
            <a:r>
              <a:rPr lang="en-US" sz="1800" dirty="0">
                <a:solidFill>
                  <a:schemeClr val="dk1"/>
                </a:solidFill>
                <a:latin typeface="Times New Roman"/>
                <a:ea typeface="Times New Roman"/>
                <a:cs typeface="Times New Roman"/>
                <a:sym typeface="Times New Roman"/>
              </a:rPr>
              <a:t>a typical example of an embedded system with </a:t>
            </a:r>
            <a:r>
              <a:rPr lang="en-US" sz="1800" dirty="0">
                <a:solidFill>
                  <a:srgbClr val="FF0000"/>
                </a:solidFill>
                <a:latin typeface="Times New Roman"/>
                <a:ea typeface="Times New Roman"/>
                <a:cs typeface="Times New Roman"/>
                <a:sym typeface="Times New Roman"/>
              </a:rPr>
              <a:t>data  collection/storage/representation of data.</a:t>
            </a:r>
            <a:endParaRPr sz="1800">
              <a:solidFill>
                <a:schemeClr val="dk1"/>
              </a:solidFill>
              <a:latin typeface="Times New Roman"/>
              <a:ea typeface="Times New Roman"/>
              <a:cs typeface="Times New Roman"/>
              <a:sym typeface="Times New Roman"/>
            </a:endParaRPr>
          </a:p>
          <a:p>
            <a:pPr marL="1422400" marR="5715" lvl="0" indent="-286385" rtl="0">
              <a:lnSpc>
                <a:spcPct val="100000"/>
              </a:lnSpc>
              <a:spcBef>
                <a:spcPts val="1000"/>
              </a:spcBef>
              <a:spcAft>
                <a:spcPts val="0"/>
              </a:spcAft>
              <a:buClr>
                <a:srgbClr val="A42F0F"/>
              </a:buClr>
              <a:buSzPts val="1800"/>
              <a:buFont typeface="Arial" pitchFamily="34" charset="0"/>
              <a:buChar char="•"/>
            </a:pPr>
            <a:r>
              <a:rPr lang="en-US" sz="1800" dirty="0">
                <a:solidFill>
                  <a:schemeClr val="dk1"/>
                </a:solidFill>
                <a:latin typeface="Times New Roman"/>
                <a:ea typeface="Times New Roman"/>
                <a:cs typeface="Times New Roman"/>
                <a:sym typeface="Times New Roman"/>
              </a:rPr>
              <a:t>Images are</a:t>
            </a:r>
            <a:r>
              <a:rPr lang="en-US" sz="1800" dirty="0">
                <a:solidFill>
                  <a:srgbClr val="FF0000"/>
                </a:solidFill>
                <a:latin typeface="Times New Roman"/>
                <a:ea typeface="Times New Roman"/>
                <a:cs typeface="Times New Roman"/>
                <a:sym typeface="Times New Roman"/>
              </a:rPr>
              <a:t> </a:t>
            </a:r>
            <a:r>
              <a:rPr lang="en-US" sz="1800" b="1" u="sng" dirty="0">
                <a:solidFill>
                  <a:srgbClr val="FF0000"/>
                </a:solidFill>
                <a:latin typeface="Times New Roman"/>
                <a:ea typeface="Times New Roman"/>
                <a:cs typeface="Times New Roman"/>
                <a:sym typeface="Times New Roman"/>
              </a:rPr>
              <a:t>captured</a:t>
            </a:r>
            <a:r>
              <a:rPr lang="en-US" sz="1800" b="1" dirty="0">
                <a:solidFill>
                  <a:srgbClr val="FF0000"/>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and the captured image may be</a:t>
            </a:r>
            <a:r>
              <a:rPr lang="en-US" sz="1800" dirty="0">
                <a:solidFill>
                  <a:srgbClr val="FF0000"/>
                </a:solidFill>
                <a:latin typeface="Times New Roman"/>
                <a:ea typeface="Times New Roman"/>
                <a:cs typeface="Times New Roman"/>
                <a:sym typeface="Times New Roman"/>
              </a:rPr>
              <a:t> </a:t>
            </a:r>
            <a:r>
              <a:rPr lang="en-US" sz="1800" b="1" u="sng" dirty="0">
                <a:solidFill>
                  <a:srgbClr val="FF0000"/>
                </a:solidFill>
                <a:latin typeface="Times New Roman"/>
                <a:ea typeface="Times New Roman"/>
                <a:cs typeface="Times New Roman"/>
                <a:sym typeface="Times New Roman"/>
              </a:rPr>
              <a:t>stored</a:t>
            </a:r>
            <a:r>
              <a:rPr lang="en-US" sz="1800" b="1" dirty="0">
                <a:solidFill>
                  <a:srgbClr val="FF0000"/>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within the  memory of the camera. The captured image can also be</a:t>
            </a:r>
            <a:r>
              <a:rPr lang="en-US" sz="1800" dirty="0">
                <a:solidFill>
                  <a:srgbClr val="FF0000"/>
                </a:solidFill>
                <a:latin typeface="Times New Roman"/>
                <a:ea typeface="Times New Roman"/>
                <a:cs typeface="Times New Roman"/>
                <a:sym typeface="Times New Roman"/>
              </a:rPr>
              <a:t> </a:t>
            </a:r>
            <a:r>
              <a:rPr lang="en-US" sz="1800" b="1" u="sng" dirty="0">
                <a:solidFill>
                  <a:srgbClr val="FF0000"/>
                </a:solidFill>
                <a:latin typeface="Times New Roman"/>
                <a:ea typeface="Times New Roman"/>
                <a:cs typeface="Times New Roman"/>
                <a:sym typeface="Times New Roman"/>
              </a:rPr>
              <a:t>presented</a:t>
            </a:r>
            <a:r>
              <a:rPr lang="en-US" sz="1800" b="1" dirty="0">
                <a:solidFill>
                  <a:srgbClr val="FF0000"/>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to the  user through a graphic LCD unit.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2" name="Google Shape;262;p31"/>
          <p:cNvSpPr txBox="1"/>
          <p:nvPr/>
        </p:nvSpPr>
        <p:spPr>
          <a:xfrm>
            <a:off x="1176663" y="1499082"/>
            <a:ext cx="10257367" cy="2371803"/>
          </a:xfrm>
          <a:prstGeom prst="rect">
            <a:avLst/>
          </a:prstGeom>
          <a:noFill/>
          <a:ln>
            <a:noFill/>
          </a:ln>
        </p:spPr>
        <p:txBody>
          <a:bodyPr spcFirstLastPara="1" wrap="square" lIns="0" tIns="139050" rIns="0" bIns="0" anchor="t" anchorCtr="0">
            <a:noAutofit/>
          </a:bodyPr>
          <a:lstStyle/>
          <a:p>
            <a:pPr marL="469900" marR="0" lvl="0" indent="-457200" algn="l" rtl="0">
              <a:lnSpc>
                <a:spcPct val="100000"/>
              </a:lnSpc>
              <a:spcBef>
                <a:spcPts val="0"/>
              </a:spcBef>
              <a:spcAft>
                <a:spcPts val="0"/>
              </a:spcAft>
              <a:buClr>
                <a:schemeClr val="dk1"/>
              </a:buClr>
              <a:buSzPts val="2000"/>
              <a:buFont typeface="Times New Roman"/>
              <a:buAutoNum type="arabicPeriod" startAt="2"/>
            </a:pPr>
            <a:r>
              <a:rPr lang="en-US" sz="2000" b="1" u="sng">
                <a:solidFill>
                  <a:schemeClr val="dk1"/>
                </a:solidFill>
                <a:latin typeface="Times New Roman"/>
                <a:ea typeface="Times New Roman"/>
                <a:cs typeface="Times New Roman"/>
                <a:sym typeface="Times New Roman"/>
              </a:rPr>
              <a:t>Data Communication</a:t>
            </a:r>
            <a:endParaRPr sz="2000">
              <a:solidFill>
                <a:schemeClr val="dk1"/>
              </a:solidFill>
              <a:latin typeface="Times New Roman"/>
              <a:ea typeface="Times New Roman"/>
              <a:cs typeface="Times New Roman"/>
              <a:sym typeface="Times New Roman"/>
            </a:endParaRPr>
          </a:p>
          <a:p>
            <a:pPr marL="756285" marR="8255" lvl="1" indent="-286385" algn="just" rtl="0">
              <a:lnSpc>
                <a:spcPct val="100000"/>
              </a:lnSpc>
              <a:spcBef>
                <a:spcPts val="994"/>
              </a:spcBef>
              <a:spcAft>
                <a:spcPts val="0"/>
              </a:spcAft>
              <a:buClr>
                <a:srgbClr val="A42F0F"/>
              </a:buClr>
              <a:buSzPts val="2000"/>
              <a:buFont typeface="Noto Sans Symbols"/>
              <a:buChar char="▪"/>
            </a:pPr>
            <a:r>
              <a:rPr lang="en-US" sz="2000" b="0" i="0" u="none" strike="noStrike" cap="none">
                <a:solidFill>
                  <a:schemeClr val="dk1"/>
                </a:solidFill>
                <a:latin typeface="Times New Roman"/>
                <a:ea typeface="Times New Roman"/>
                <a:cs typeface="Times New Roman"/>
                <a:sym typeface="Times New Roman"/>
              </a:rPr>
              <a:t>Embedded data communication systems are deployed in  applications </a:t>
            </a:r>
            <a:r>
              <a:rPr lang="en-US" sz="2000" b="0" i="0" u="sng" strike="noStrike" cap="none">
                <a:solidFill>
                  <a:schemeClr val="dk1"/>
                </a:solidFill>
                <a:latin typeface="Times New Roman"/>
                <a:ea typeface="Times New Roman"/>
                <a:cs typeface="Times New Roman"/>
                <a:sym typeface="Times New Roman"/>
              </a:rPr>
              <a:t>from</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rgbClr val="FF0000"/>
                </a:solidFill>
                <a:latin typeface="Times New Roman"/>
                <a:ea typeface="Times New Roman"/>
                <a:cs typeface="Times New Roman"/>
                <a:sym typeface="Times New Roman"/>
              </a:rPr>
              <a:t>complex satellite communication systems</a:t>
            </a:r>
            <a:r>
              <a:rPr lang="en-US" sz="2000" b="0" i="0" u="none" strike="noStrike" cap="none">
                <a:solidFill>
                  <a:schemeClr val="dk1"/>
                </a:solidFill>
                <a:latin typeface="Times New Roman"/>
                <a:ea typeface="Times New Roman"/>
                <a:cs typeface="Times New Roman"/>
                <a:sym typeface="Times New Roman"/>
              </a:rPr>
              <a:t> </a:t>
            </a:r>
            <a:r>
              <a:rPr lang="en-US" sz="2000" b="0" i="0" u="sng" strike="noStrike" cap="none">
                <a:solidFill>
                  <a:schemeClr val="dk1"/>
                </a:solidFill>
                <a:latin typeface="Times New Roman"/>
                <a:ea typeface="Times New Roman"/>
                <a:cs typeface="Times New Roman"/>
                <a:sym typeface="Times New Roman"/>
              </a:rPr>
              <a:t>to </a:t>
            </a:r>
            <a:r>
              <a:rPr lang="en-US" sz="2000" b="0" i="0" u="none" strike="noStrike" cap="none">
                <a:solidFill>
                  <a:srgbClr val="FF0000"/>
                </a:solidFill>
                <a:latin typeface="Times New Roman"/>
                <a:ea typeface="Times New Roman"/>
                <a:cs typeface="Times New Roman"/>
                <a:sym typeface="Times New Roman"/>
              </a:rPr>
              <a:t> simple home networking systems</a:t>
            </a:r>
            <a:r>
              <a:rPr lang="en-US" sz="2000" b="0" i="0" u="none" strike="noStrike" cap="none">
                <a:solidFill>
                  <a:schemeClr val="dk1"/>
                </a:solidFill>
                <a:latin typeface="Times New Roman"/>
                <a:ea typeface="Times New Roman"/>
                <a:cs typeface="Times New Roman"/>
                <a:sym typeface="Times New Roman"/>
              </a:rPr>
              <a:t>.</a:t>
            </a:r>
            <a:endParaRPr sz="2000" b="0" i="0" u="none" strike="noStrike" cap="none">
              <a:solidFill>
                <a:schemeClr val="dk1"/>
              </a:solidFill>
              <a:latin typeface="Times New Roman"/>
              <a:ea typeface="Times New Roman"/>
              <a:cs typeface="Times New Roman"/>
              <a:sym typeface="Times New Roman"/>
            </a:endParaRPr>
          </a:p>
          <a:p>
            <a:pPr marL="756285" marR="0" lvl="1" indent="-286385" algn="l" rtl="0">
              <a:lnSpc>
                <a:spcPct val="100000"/>
              </a:lnSpc>
              <a:spcBef>
                <a:spcPts val="1010"/>
              </a:spcBef>
              <a:spcAft>
                <a:spcPts val="0"/>
              </a:spcAft>
              <a:buClr>
                <a:srgbClr val="A42F0F"/>
              </a:buClr>
              <a:buSzPts val="2000"/>
              <a:buFont typeface="Noto Sans Symbols"/>
              <a:buChar char="▪"/>
            </a:pPr>
            <a:r>
              <a:rPr lang="en-US" sz="2000" b="0" i="0" u="none" strike="noStrike" cap="none">
                <a:solidFill>
                  <a:schemeClr val="dk1"/>
                </a:solidFill>
                <a:latin typeface="Times New Roman"/>
                <a:ea typeface="Times New Roman"/>
                <a:cs typeface="Times New Roman"/>
                <a:sym typeface="Times New Roman"/>
              </a:rPr>
              <a:t>The </a:t>
            </a:r>
            <a:r>
              <a:rPr lang="en-US" sz="2000" b="0" i="0" u="none" strike="noStrike" cap="none">
                <a:solidFill>
                  <a:srgbClr val="FF0000"/>
                </a:solidFill>
                <a:latin typeface="Times New Roman"/>
                <a:ea typeface="Times New Roman"/>
                <a:cs typeface="Times New Roman"/>
                <a:sym typeface="Times New Roman"/>
              </a:rPr>
              <a:t>transmission </a:t>
            </a:r>
            <a:r>
              <a:rPr lang="en-US" sz="2000" b="0" i="0" u="none" strike="noStrike" cap="none">
                <a:solidFill>
                  <a:schemeClr val="dk1"/>
                </a:solidFill>
                <a:latin typeface="Times New Roman"/>
                <a:ea typeface="Times New Roman"/>
                <a:cs typeface="Times New Roman"/>
                <a:sym typeface="Times New Roman"/>
              </a:rPr>
              <a:t>is achieved either by a </a:t>
            </a:r>
            <a:r>
              <a:rPr lang="en-US" sz="2000" b="0" i="0" u="none" strike="noStrike" cap="none">
                <a:solidFill>
                  <a:srgbClr val="FF0000"/>
                </a:solidFill>
                <a:latin typeface="Times New Roman"/>
                <a:ea typeface="Times New Roman"/>
                <a:cs typeface="Times New Roman"/>
                <a:sym typeface="Times New Roman"/>
              </a:rPr>
              <a:t>wire-line medium </a:t>
            </a:r>
            <a:r>
              <a:rPr lang="en-US" sz="2000" b="0" i="0" u="none" strike="noStrike" cap="none">
                <a:solidFill>
                  <a:schemeClr val="dk1"/>
                </a:solidFill>
                <a:latin typeface="Times New Roman"/>
                <a:ea typeface="Times New Roman"/>
                <a:cs typeface="Times New Roman"/>
                <a:sym typeface="Times New Roman"/>
              </a:rPr>
              <a:t>or by a</a:t>
            </a:r>
            <a:endParaRPr sz="2000" b="0" i="0" u="none" strike="noStrike" cap="none">
              <a:solidFill>
                <a:schemeClr val="dk1"/>
              </a:solidFill>
              <a:latin typeface="Times New Roman"/>
              <a:ea typeface="Times New Roman"/>
              <a:cs typeface="Times New Roman"/>
              <a:sym typeface="Times New Roman"/>
            </a:endParaRPr>
          </a:p>
          <a:p>
            <a:pPr marL="756285" marR="0" lvl="0" indent="0" algn="l" rtl="0">
              <a:lnSpc>
                <a:spcPct val="100000"/>
              </a:lnSpc>
              <a:spcBef>
                <a:spcPts val="0"/>
              </a:spcBef>
              <a:spcAft>
                <a:spcPts val="0"/>
              </a:spcAft>
              <a:buNone/>
            </a:pPr>
            <a:r>
              <a:rPr lang="en-US" sz="2000">
                <a:solidFill>
                  <a:srgbClr val="FF0000"/>
                </a:solidFill>
                <a:latin typeface="Times New Roman"/>
                <a:ea typeface="Times New Roman"/>
                <a:cs typeface="Times New Roman"/>
                <a:sym typeface="Times New Roman"/>
              </a:rPr>
              <a:t>wire-less medium</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marL="756285" marR="0" lvl="1" indent="-286385" algn="l" rtl="0">
              <a:lnSpc>
                <a:spcPct val="100000"/>
              </a:lnSpc>
              <a:spcBef>
                <a:spcPts val="994"/>
              </a:spcBef>
              <a:spcAft>
                <a:spcPts val="0"/>
              </a:spcAft>
              <a:buClr>
                <a:srgbClr val="A42F0F"/>
              </a:buClr>
              <a:buSzPts val="2000"/>
              <a:buFont typeface="Noto Sans Symbols"/>
              <a:buChar char="▪"/>
            </a:pPr>
            <a:r>
              <a:rPr lang="en-US" sz="2000" b="0" i="0" u="none" strike="noStrike" cap="none">
                <a:solidFill>
                  <a:srgbClr val="FF0000"/>
                </a:solidFill>
                <a:latin typeface="Times New Roman"/>
                <a:ea typeface="Times New Roman"/>
                <a:cs typeface="Times New Roman"/>
                <a:sym typeface="Times New Roman"/>
              </a:rPr>
              <a:t>Data can either be transmitted </a:t>
            </a:r>
            <a:r>
              <a:rPr lang="en-US" sz="2000" b="0" i="0" u="none" strike="noStrike" cap="none">
                <a:solidFill>
                  <a:schemeClr val="dk1"/>
                </a:solidFill>
                <a:latin typeface="Times New Roman"/>
                <a:ea typeface="Times New Roman"/>
                <a:cs typeface="Times New Roman"/>
                <a:sym typeface="Times New Roman"/>
              </a:rPr>
              <a:t>by</a:t>
            </a:r>
            <a:r>
              <a:rPr lang="en-US" sz="2000" b="0" i="0" u="none" strike="noStrike" cap="none">
                <a:solidFill>
                  <a:srgbClr val="FF0000"/>
                </a:solidFill>
                <a:latin typeface="Times New Roman"/>
                <a:ea typeface="Times New Roman"/>
                <a:cs typeface="Times New Roman"/>
                <a:sym typeface="Times New Roman"/>
              </a:rPr>
              <a:t> </a:t>
            </a:r>
            <a:r>
              <a:rPr lang="en-US" sz="2000" b="0" i="0" u="sng" strike="noStrike" cap="none">
                <a:solidFill>
                  <a:srgbClr val="FF0000"/>
                </a:solidFill>
                <a:latin typeface="Times New Roman"/>
                <a:ea typeface="Times New Roman"/>
                <a:cs typeface="Times New Roman"/>
                <a:sym typeface="Times New Roman"/>
              </a:rPr>
              <a:t>analog</a:t>
            </a:r>
            <a:r>
              <a:rPr lang="en-US" sz="2000" b="0" i="0" u="none" strike="noStrike" cap="none">
                <a:solidFill>
                  <a:srgbClr val="FF0000"/>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means or by</a:t>
            </a:r>
            <a:r>
              <a:rPr lang="en-US" sz="2000" b="0" i="0" u="none" strike="noStrike" cap="none">
                <a:solidFill>
                  <a:srgbClr val="FF0000"/>
                </a:solidFill>
                <a:latin typeface="Times New Roman"/>
                <a:ea typeface="Times New Roman"/>
                <a:cs typeface="Times New Roman"/>
                <a:sym typeface="Times New Roman"/>
              </a:rPr>
              <a:t> </a:t>
            </a:r>
            <a:r>
              <a:rPr lang="en-US" sz="2000" b="0" i="0" u="sng" strike="noStrike" cap="none">
                <a:solidFill>
                  <a:srgbClr val="FF0000"/>
                </a:solidFill>
                <a:latin typeface="Times New Roman"/>
                <a:ea typeface="Times New Roman"/>
                <a:cs typeface="Times New Roman"/>
                <a:sym typeface="Times New Roman"/>
              </a:rPr>
              <a:t>digital</a:t>
            </a:r>
            <a:r>
              <a:rPr lang="en-US" sz="2000" b="0" i="0" u="none" strike="noStrike" cap="none">
                <a:solidFill>
                  <a:srgbClr val="FF0000"/>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means.</a:t>
            </a:r>
            <a:endParaRPr sz="2000" b="0" i="0" u="none" strike="noStrike" cap="none">
              <a:solidFill>
                <a:schemeClr val="dk1"/>
              </a:solidFill>
              <a:latin typeface="Times New Roman"/>
              <a:ea typeface="Times New Roman"/>
              <a:cs typeface="Times New Roman"/>
              <a:sym typeface="Times New Roman"/>
            </a:endParaRPr>
          </a:p>
        </p:txBody>
      </p:sp>
      <p:sp>
        <p:nvSpPr>
          <p:cNvPr id="263" name="Google Shape;263;p31"/>
          <p:cNvSpPr/>
          <p:nvPr/>
        </p:nvSpPr>
        <p:spPr>
          <a:xfrm>
            <a:off x="442975" y="4360174"/>
            <a:ext cx="3618861" cy="16379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64" name="Google Shape;264;p31"/>
          <p:cNvSpPr/>
          <p:nvPr/>
        </p:nvSpPr>
        <p:spPr>
          <a:xfrm>
            <a:off x="4072127" y="4692426"/>
            <a:ext cx="4377856" cy="147053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65" name="Google Shape;265;p31"/>
          <p:cNvSpPr/>
          <p:nvPr/>
        </p:nvSpPr>
        <p:spPr>
          <a:xfrm>
            <a:off x="9076943" y="4821935"/>
            <a:ext cx="2383536" cy="151485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66" name="Google Shape;266;p31"/>
          <p:cNvSpPr/>
          <p:nvPr/>
        </p:nvSpPr>
        <p:spPr>
          <a:xfrm>
            <a:off x="9548368" y="193548"/>
            <a:ext cx="2294128" cy="1554479"/>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2" name="Google Shape;272;p32"/>
          <p:cNvSpPr txBox="1"/>
          <p:nvPr/>
        </p:nvSpPr>
        <p:spPr>
          <a:xfrm>
            <a:off x="945421" y="797813"/>
            <a:ext cx="10474960" cy="2357697"/>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endParaRPr sz="2000">
              <a:solidFill>
                <a:schemeClr val="dk1"/>
              </a:solidFill>
              <a:latin typeface="Arial"/>
              <a:ea typeface="Arial"/>
              <a:cs typeface="Arial"/>
              <a:sym typeface="Arial"/>
            </a:endParaRPr>
          </a:p>
          <a:p>
            <a:pPr marL="0" marR="0" lvl="0" indent="0" algn="l" rtl="0">
              <a:lnSpc>
                <a:spcPct val="100000"/>
              </a:lnSpc>
              <a:spcBef>
                <a:spcPts val="20"/>
              </a:spcBef>
              <a:spcAft>
                <a:spcPts val="0"/>
              </a:spcAft>
              <a:buNone/>
            </a:pPr>
            <a:endParaRPr sz="2400">
              <a:solidFill>
                <a:schemeClr val="dk1"/>
              </a:solidFill>
              <a:latin typeface="Times New Roman"/>
              <a:ea typeface="Times New Roman"/>
              <a:cs typeface="Times New Roman"/>
              <a:sym typeface="Times New Roman"/>
            </a:endParaRPr>
          </a:p>
          <a:p>
            <a:pPr marL="636905" marR="5080" lvl="0" indent="-286385" algn="just" rtl="0">
              <a:lnSpc>
                <a:spcPct val="100000"/>
              </a:lnSpc>
              <a:spcBef>
                <a:spcPts val="0"/>
              </a:spcBef>
              <a:spcAft>
                <a:spcPts val="0"/>
              </a:spcAft>
              <a:buClr>
                <a:srgbClr val="A42F0F"/>
              </a:buClr>
              <a:buSzPts val="2000"/>
              <a:buFont typeface="Noto Sans Symbols"/>
              <a:buChar char="▪"/>
            </a:pPr>
            <a:r>
              <a:rPr lang="en-US" sz="2000">
                <a:solidFill>
                  <a:schemeClr val="dk1"/>
                </a:solidFill>
                <a:latin typeface="Times New Roman"/>
                <a:ea typeface="Times New Roman"/>
                <a:cs typeface="Times New Roman"/>
                <a:sym typeface="Times New Roman"/>
              </a:rPr>
              <a:t>The data collecting embedded terminal itself can incorporate data  communication units like </a:t>
            </a:r>
            <a:r>
              <a:rPr lang="en-US" sz="2000">
                <a:solidFill>
                  <a:srgbClr val="FF0000"/>
                </a:solidFill>
                <a:latin typeface="Times New Roman"/>
                <a:ea typeface="Times New Roman"/>
                <a:cs typeface="Times New Roman"/>
                <a:sym typeface="Times New Roman"/>
              </a:rPr>
              <a:t>Wireless modules </a:t>
            </a:r>
            <a:r>
              <a:rPr lang="en-US" sz="2000">
                <a:solidFill>
                  <a:schemeClr val="dk1"/>
                </a:solidFill>
                <a:latin typeface="Times New Roman"/>
                <a:ea typeface="Times New Roman"/>
                <a:cs typeface="Times New Roman"/>
                <a:sym typeface="Times New Roman"/>
              </a:rPr>
              <a:t>(Bluetooth, ZigBee, Wi-  Fi, EDGE, GPRS, etc.) or wire-line modules (RS-232C, USB, TCP/IP,  PS2,etc).</a:t>
            </a:r>
            <a:endParaRPr sz="2000">
              <a:solidFill>
                <a:schemeClr val="dk1"/>
              </a:solidFill>
              <a:latin typeface="Times New Roman"/>
              <a:ea typeface="Times New Roman"/>
              <a:cs typeface="Times New Roman"/>
              <a:sym typeface="Times New Roman"/>
            </a:endParaRPr>
          </a:p>
          <a:p>
            <a:pPr marL="636905" marR="0" lvl="0" indent="-286385" algn="l" rtl="0">
              <a:lnSpc>
                <a:spcPct val="100000"/>
              </a:lnSpc>
              <a:spcBef>
                <a:spcPts val="1000"/>
              </a:spcBef>
              <a:spcAft>
                <a:spcPts val="0"/>
              </a:spcAft>
              <a:buClr>
                <a:srgbClr val="A42F0F"/>
              </a:buClr>
              <a:buSzPts val="2000"/>
              <a:buFont typeface="Noto Sans Symbols"/>
              <a:buChar char="▪"/>
            </a:pPr>
            <a:r>
              <a:rPr lang="en-US" sz="2000">
                <a:solidFill>
                  <a:srgbClr val="FF0000"/>
                </a:solidFill>
                <a:latin typeface="Times New Roman"/>
                <a:ea typeface="Times New Roman"/>
                <a:cs typeface="Times New Roman"/>
                <a:sym typeface="Times New Roman"/>
              </a:rPr>
              <a:t>Network	hubs,	routers,	switches</a:t>
            </a:r>
            <a:r>
              <a:rPr lang="en-US" sz="2000">
                <a:solidFill>
                  <a:schemeClr val="dk1"/>
                </a:solidFill>
                <a:latin typeface="Times New Roman"/>
                <a:ea typeface="Times New Roman"/>
                <a:cs typeface="Times New Roman"/>
                <a:sym typeface="Times New Roman"/>
              </a:rPr>
              <a:t>,	etc.	are	typical	examples	of</a:t>
            </a:r>
            <a:endParaRPr sz="2000">
              <a:solidFill>
                <a:schemeClr val="dk1"/>
              </a:solidFill>
              <a:latin typeface="Times New Roman"/>
              <a:ea typeface="Times New Roman"/>
              <a:cs typeface="Times New Roman"/>
              <a:sym typeface="Times New Roman"/>
            </a:endParaRPr>
          </a:p>
          <a:p>
            <a:pPr marL="636905" marR="0" lvl="0" indent="0" algn="l" rtl="0">
              <a:lnSpc>
                <a:spcPct val="100000"/>
              </a:lnSpc>
              <a:spcBef>
                <a:spcPts val="10"/>
              </a:spcBef>
              <a:spcAft>
                <a:spcPts val="0"/>
              </a:spcAft>
              <a:buNone/>
            </a:pPr>
            <a:r>
              <a:rPr lang="en-US" sz="2000">
                <a:solidFill>
                  <a:schemeClr val="dk1"/>
                </a:solidFill>
                <a:latin typeface="Times New Roman"/>
                <a:ea typeface="Times New Roman"/>
                <a:cs typeface="Times New Roman"/>
                <a:sym typeface="Times New Roman"/>
              </a:rPr>
              <a:t>dedicated </a:t>
            </a:r>
            <a:r>
              <a:rPr lang="en-US" sz="2000">
                <a:solidFill>
                  <a:srgbClr val="FF0000"/>
                </a:solidFill>
                <a:latin typeface="Times New Roman"/>
                <a:ea typeface="Times New Roman"/>
                <a:cs typeface="Times New Roman"/>
                <a:sym typeface="Times New Roman"/>
              </a:rPr>
              <a:t>data transmission embedded systems</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sp>
        <p:nvSpPr>
          <p:cNvPr id="273" name="Google Shape;273;p32"/>
          <p:cNvSpPr/>
          <p:nvPr/>
        </p:nvSpPr>
        <p:spPr>
          <a:xfrm>
            <a:off x="5445469" y="3699417"/>
            <a:ext cx="2740816" cy="113405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74" name="Google Shape;274;p32"/>
          <p:cNvSpPr/>
          <p:nvPr/>
        </p:nvSpPr>
        <p:spPr>
          <a:xfrm>
            <a:off x="1275224" y="3668930"/>
            <a:ext cx="3447373" cy="1210263"/>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75" name="Google Shape;275;p32"/>
          <p:cNvSpPr/>
          <p:nvPr/>
        </p:nvSpPr>
        <p:spPr>
          <a:xfrm>
            <a:off x="9204959" y="3726174"/>
            <a:ext cx="2699259" cy="91022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2" name="Google Shape;282;p33"/>
          <p:cNvSpPr txBox="1"/>
          <p:nvPr/>
        </p:nvSpPr>
        <p:spPr>
          <a:xfrm>
            <a:off x="335822" y="1561299"/>
            <a:ext cx="10258200" cy="2439000"/>
          </a:xfrm>
          <a:prstGeom prst="rect">
            <a:avLst/>
          </a:prstGeom>
          <a:noFill/>
          <a:ln>
            <a:noFill/>
          </a:ln>
        </p:spPr>
        <p:txBody>
          <a:bodyPr spcFirstLastPara="1" wrap="square" lIns="0" tIns="139700" rIns="0" bIns="0" anchor="t" anchorCtr="0">
            <a:noAutofit/>
          </a:bodyPr>
          <a:lstStyle/>
          <a:p>
            <a:pPr marL="469900" marR="0" lvl="0" indent="-457200" algn="l" rtl="0">
              <a:lnSpc>
                <a:spcPct val="100000"/>
              </a:lnSpc>
              <a:spcBef>
                <a:spcPts val="0"/>
              </a:spcBef>
              <a:spcAft>
                <a:spcPts val="0"/>
              </a:spcAft>
              <a:buClr>
                <a:schemeClr val="dk1"/>
              </a:buClr>
              <a:buSzPts val="2000"/>
              <a:buFont typeface="Times New Roman"/>
              <a:buAutoNum type="arabicPeriod" startAt="3"/>
            </a:pPr>
            <a:r>
              <a:rPr lang="en-US" sz="2000" b="1" u="sng">
                <a:solidFill>
                  <a:schemeClr val="dk1"/>
                </a:solidFill>
                <a:latin typeface="Times New Roman"/>
                <a:ea typeface="Times New Roman"/>
                <a:cs typeface="Times New Roman"/>
                <a:sym typeface="Times New Roman"/>
              </a:rPr>
              <a:t>Data (Signal) Processing</a:t>
            </a:r>
            <a:endParaRPr sz="2000">
              <a:solidFill>
                <a:schemeClr val="dk1"/>
              </a:solidFill>
              <a:latin typeface="Times New Roman"/>
              <a:ea typeface="Times New Roman"/>
              <a:cs typeface="Times New Roman"/>
              <a:sym typeface="Times New Roman"/>
            </a:endParaRPr>
          </a:p>
          <a:p>
            <a:pPr marL="756285" marR="0" lvl="1" indent="-286385" algn="l" rtl="0">
              <a:lnSpc>
                <a:spcPct val="100000"/>
              </a:lnSpc>
              <a:spcBef>
                <a:spcPts val="994"/>
              </a:spcBef>
              <a:spcAft>
                <a:spcPts val="0"/>
              </a:spcAft>
              <a:buClr>
                <a:srgbClr val="A42F0F"/>
              </a:buClr>
              <a:buSzPts val="2000"/>
              <a:buFont typeface="Noto Sans Symbols"/>
              <a:buChar char="▪"/>
            </a:pPr>
            <a:r>
              <a:rPr lang="en-US" sz="2000" b="0" i="0" u="none" strike="noStrike" cap="none">
                <a:solidFill>
                  <a:schemeClr val="dk1"/>
                </a:solidFill>
                <a:latin typeface="Times New Roman"/>
                <a:ea typeface="Times New Roman"/>
                <a:cs typeface="Times New Roman"/>
                <a:sym typeface="Times New Roman"/>
              </a:rPr>
              <a:t>Embedded systems with</a:t>
            </a:r>
            <a:endParaRPr sz="2000" b="0" i="0" u="none" strike="noStrike" cap="none">
              <a:solidFill>
                <a:schemeClr val="dk1"/>
              </a:solidFill>
              <a:latin typeface="Times New Roman"/>
              <a:ea typeface="Times New Roman"/>
              <a:cs typeface="Times New Roman"/>
              <a:sym typeface="Times New Roman"/>
            </a:endParaRPr>
          </a:p>
          <a:p>
            <a:pPr marL="870585" marR="6985" lvl="0" indent="0" algn="just" rtl="0">
              <a:lnSpc>
                <a:spcPct val="100000"/>
              </a:lnSpc>
              <a:spcBef>
                <a:spcPts val="1020"/>
              </a:spcBef>
              <a:spcAft>
                <a:spcPts val="0"/>
              </a:spcAft>
              <a:buClr>
                <a:srgbClr val="FF0000"/>
              </a:buClr>
              <a:buSzPts val="1800"/>
              <a:buFont typeface="Times New Roman"/>
              <a:buNone/>
            </a:pPr>
            <a:r>
              <a:rPr lang="en-US" sz="1800">
                <a:solidFill>
                  <a:srgbClr val="FF0000"/>
                </a:solidFill>
                <a:latin typeface="Times New Roman"/>
                <a:ea typeface="Times New Roman"/>
                <a:cs typeface="Times New Roman"/>
                <a:sym typeface="Times New Roman"/>
              </a:rPr>
              <a:t>signal processing functionalities </a:t>
            </a:r>
            <a:r>
              <a:rPr lang="en-US" sz="1800">
                <a:solidFill>
                  <a:schemeClr val="dk1"/>
                </a:solidFill>
                <a:latin typeface="Times New Roman"/>
                <a:ea typeface="Times New Roman"/>
                <a:cs typeface="Times New Roman"/>
                <a:sym typeface="Times New Roman"/>
              </a:rPr>
              <a:t>are employed in applications demanding  signal processing like </a:t>
            </a:r>
            <a:r>
              <a:rPr lang="en-US" sz="1800">
                <a:solidFill>
                  <a:srgbClr val="FF0000"/>
                </a:solidFill>
                <a:latin typeface="Times New Roman"/>
                <a:ea typeface="Times New Roman"/>
                <a:cs typeface="Times New Roman"/>
                <a:sym typeface="Times New Roman"/>
              </a:rPr>
              <a:t>speech coding</a:t>
            </a:r>
            <a:r>
              <a:rPr lang="en-US" sz="1800">
                <a:solidFill>
                  <a:schemeClr val="dk1"/>
                </a:solidFill>
                <a:latin typeface="Times New Roman"/>
                <a:ea typeface="Times New Roman"/>
                <a:cs typeface="Times New Roman"/>
                <a:sym typeface="Times New Roman"/>
              </a:rPr>
              <a:t>, </a:t>
            </a:r>
            <a:r>
              <a:rPr lang="en-US" sz="1800">
                <a:solidFill>
                  <a:srgbClr val="FF0000"/>
                </a:solidFill>
                <a:latin typeface="Times New Roman"/>
                <a:ea typeface="Times New Roman"/>
                <a:cs typeface="Times New Roman"/>
                <a:sym typeface="Times New Roman"/>
              </a:rPr>
              <a:t>synthesis</a:t>
            </a:r>
            <a:r>
              <a:rPr lang="en-US" sz="1800">
                <a:solidFill>
                  <a:schemeClr val="dk1"/>
                </a:solidFill>
                <a:latin typeface="Times New Roman"/>
                <a:ea typeface="Times New Roman"/>
                <a:cs typeface="Times New Roman"/>
                <a:sym typeface="Times New Roman"/>
              </a:rPr>
              <a:t>, </a:t>
            </a:r>
            <a:r>
              <a:rPr lang="en-US" sz="1800">
                <a:solidFill>
                  <a:srgbClr val="FF0000"/>
                </a:solidFill>
                <a:latin typeface="Times New Roman"/>
                <a:ea typeface="Times New Roman"/>
                <a:cs typeface="Times New Roman"/>
                <a:sym typeface="Times New Roman"/>
              </a:rPr>
              <a:t>audio video codec</a:t>
            </a:r>
            <a:r>
              <a:rPr lang="en-US" sz="1800">
                <a:solidFill>
                  <a:schemeClr val="dk1"/>
                </a:solidFill>
                <a:latin typeface="Times New Roman"/>
                <a:ea typeface="Times New Roman"/>
                <a:cs typeface="Times New Roman"/>
                <a:sym typeface="Times New Roman"/>
              </a:rPr>
              <a:t>,  </a:t>
            </a:r>
            <a:r>
              <a:rPr lang="en-US" sz="1800">
                <a:solidFill>
                  <a:srgbClr val="FF0000"/>
                </a:solidFill>
                <a:latin typeface="Times New Roman"/>
                <a:ea typeface="Times New Roman"/>
                <a:cs typeface="Times New Roman"/>
                <a:sym typeface="Times New Roman"/>
              </a:rPr>
              <a:t>transmission applications</a:t>
            </a:r>
            <a:r>
              <a:rPr lang="en-US" sz="1800">
                <a:solidFill>
                  <a:schemeClr val="dk1"/>
                </a:solidFill>
                <a:latin typeface="Times New Roman"/>
                <a:ea typeface="Times New Roman"/>
                <a:cs typeface="Times New Roman"/>
                <a:sym typeface="Times New Roman"/>
              </a:rPr>
              <a:t>, etc.</a:t>
            </a:r>
            <a:endParaRPr sz="1800">
              <a:solidFill>
                <a:schemeClr val="dk1"/>
              </a:solidFill>
              <a:latin typeface="Times New Roman"/>
              <a:ea typeface="Times New Roman"/>
              <a:cs typeface="Times New Roman"/>
              <a:sym typeface="Times New Roman"/>
            </a:endParaRPr>
          </a:p>
          <a:p>
            <a:pPr marL="756285" marR="5080" lvl="1" indent="-286385" algn="l" rtl="0">
              <a:lnSpc>
                <a:spcPct val="100000"/>
              </a:lnSpc>
              <a:spcBef>
                <a:spcPts val="990"/>
              </a:spcBef>
              <a:spcAft>
                <a:spcPts val="0"/>
              </a:spcAft>
              <a:buClr>
                <a:srgbClr val="A42F0F"/>
              </a:buClr>
              <a:buSzPts val="2000"/>
              <a:buFont typeface="Noto Sans Symbols"/>
              <a:buChar char="▪"/>
            </a:pPr>
            <a:r>
              <a:rPr lang="en-US" sz="2000" b="0" i="0" u="none" strike="noStrike" cap="none">
                <a:solidFill>
                  <a:srgbClr val="FF0000"/>
                </a:solidFill>
                <a:latin typeface="Times New Roman"/>
                <a:ea typeface="Times New Roman"/>
                <a:cs typeface="Times New Roman"/>
                <a:sym typeface="Times New Roman"/>
              </a:rPr>
              <a:t>A digital hearing aid </a:t>
            </a:r>
            <a:r>
              <a:rPr lang="en-US" sz="2000" b="0" i="0" u="none" strike="noStrike" cap="none">
                <a:solidFill>
                  <a:schemeClr val="dk1"/>
                </a:solidFill>
                <a:latin typeface="Times New Roman"/>
                <a:ea typeface="Times New Roman"/>
                <a:cs typeface="Times New Roman"/>
                <a:sym typeface="Times New Roman"/>
              </a:rPr>
              <a:t>is a typical example of an embedded system  employing data processing.</a:t>
            </a:r>
            <a:endParaRPr sz="2000" b="0" i="0" u="none" strike="noStrike" cap="none">
              <a:solidFill>
                <a:schemeClr val="dk1"/>
              </a:solidFill>
              <a:latin typeface="Times New Roman"/>
              <a:ea typeface="Times New Roman"/>
              <a:cs typeface="Times New Roman"/>
              <a:sym typeface="Times New Roman"/>
            </a:endParaRPr>
          </a:p>
          <a:p>
            <a:pPr marL="756285" marR="7620" lvl="1" indent="-286385" algn="l" rtl="0">
              <a:lnSpc>
                <a:spcPct val="100000"/>
              </a:lnSpc>
              <a:spcBef>
                <a:spcPts val="994"/>
              </a:spcBef>
              <a:spcAft>
                <a:spcPts val="0"/>
              </a:spcAft>
              <a:buClr>
                <a:srgbClr val="A42F0F"/>
              </a:buClr>
              <a:buSzPts val="2000"/>
              <a:buFont typeface="Noto Sans Symbols"/>
              <a:buChar char="▪"/>
            </a:pPr>
            <a:r>
              <a:rPr lang="en-US" sz="2000" b="0" i="0" u="none" strike="noStrike" cap="none">
                <a:solidFill>
                  <a:srgbClr val="FF0000"/>
                </a:solidFill>
                <a:latin typeface="Times New Roman"/>
                <a:ea typeface="Times New Roman"/>
                <a:cs typeface="Times New Roman"/>
                <a:sym typeface="Times New Roman"/>
              </a:rPr>
              <a:t>Digital	hearing	aid	</a:t>
            </a:r>
            <a:r>
              <a:rPr lang="en-US" sz="2000" b="1" i="0" u="none" strike="noStrike" cap="none">
                <a:solidFill>
                  <a:srgbClr val="315848"/>
                </a:solidFill>
                <a:latin typeface="Times New Roman"/>
                <a:ea typeface="Times New Roman"/>
                <a:cs typeface="Times New Roman"/>
                <a:sym typeface="Times New Roman"/>
              </a:rPr>
              <a:t>improves	the	hearing	capacity	of	hearing  impaired persons</a:t>
            </a:r>
            <a:r>
              <a:rPr lang="en-US" sz="2000" b="0" i="0" u="none" strike="noStrike" cap="none">
                <a:solidFill>
                  <a:schemeClr val="dk1"/>
                </a:solidFill>
                <a:latin typeface="Times New Roman"/>
                <a:ea typeface="Times New Roman"/>
                <a:cs typeface="Times New Roman"/>
                <a:sym typeface="Times New Roman"/>
              </a:rPr>
              <a:t>.</a:t>
            </a:r>
            <a:endParaRPr sz="2000" b="0" i="0" u="none" strike="noStrike" cap="none">
              <a:solidFill>
                <a:schemeClr val="dk1"/>
              </a:solidFill>
              <a:latin typeface="Times New Roman"/>
              <a:ea typeface="Times New Roman"/>
              <a:cs typeface="Times New Roman"/>
              <a:sym typeface="Times New Roman"/>
            </a:endParaRPr>
          </a:p>
        </p:txBody>
      </p:sp>
      <p:sp>
        <p:nvSpPr>
          <p:cNvPr id="283" name="Google Shape;283;p33"/>
          <p:cNvSpPr/>
          <p:nvPr/>
        </p:nvSpPr>
        <p:spPr>
          <a:xfrm>
            <a:off x="1713850" y="4564200"/>
            <a:ext cx="5299500" cy="2293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
        <p:nvSpPr>
          <p:cNvPr id="284" name="Google Shape;284;p33"/>
          <p:cNvSpPr/>
          <p:nvPr/>
        </p:nvSpPr>
        <p:spPr>
          <a:xfrm>
            <a:off x="7406639" y="4556779"/>
            <a:ext cx="4706100" cy="22938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entury Gothic"/>
              <a:buNone/>
            </a:pP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1" name="Google Shape;291;p34"/>
          <p:cNvSpPr txBox="1"/>
          <p:nvPr/>
        </p:nvSpPr>
        <p:spPr>
          <a:xfrm>
            <a:off x="1176663" y="1499082"/>
            <a:ext cx="10257367" cy="2679580"/>
          </a:xfrm>
          <a:prstGeom prst="rect">
            <a:avLst/>
          </a:prstGeom>
          <a:noFill/>
          <a:ln>
            <a:noFill/>
          </a:ln>
        </p:spPr>
        <p:txBody>
          <a:bodyPr spcFirstLastPara="1" wrap="square" lIns="0" tIns="139050" rIns="0" bIns="0" anchor="t" anchorCtr="0">
            <a:noAutofit/>
          </a:bodyPr>
          <a:lstStyle/>
          <a:p>
            <a:pPr marL="469900" marR="0" lvl="0" indent="-457200" algn="l" rtl="0">
              <a:lnSpc>
                <a:spcPct val="100000"/>
              </a:lnSpc>
              <a:spcBef>
                <a:spcPts val="0"/>
              </a:spcBef>
              <a:spcAft>
                <a:spcPts val="0"/>
              </a:spcAft>
              <a:buClr>
                <a:schemeClr val="dk1"/>
              </a:buClr>
              <a:buSzPts val="2000"/>
              <a:buFont typeface="Times New Roman"/>
              <a:buAutoNum type="arabicPeriod" startAt="4"/>
            </a:pPr>
            <a:r>
              <a:rPr lang="en-US" sz="2000" b="1" u="sng">
                <a:solidFill>
                  <a:schemeClr val="dk1"/>
                </a:solidFill>
                <a:latin typeface="Times New Roman"/>
                <a:ea typeface="Times New Roman"/>
                <a:cs typeface="Times New Roman"/>
                <a:sym typeface="Times New Roman"/>
              </a:rPr>
              <a:t>Monitoring</a:t>
            </a:r>
            <a:endParaRPr sz="2000">
              <a:solidFill>
                <a:schemeClr val="dk1"/>
              </a:solidFill>
              <a:latin typeface="Times New Roman"/>
              <a:ea typeface="Times New Roman"/>
              <a:cs typeface="Times New Roman"/>
              <a:sym typeface="Times New Roman"/>
            </a:endParaRPr>
          </a:p>
          <a:p>
            <a:pPr marL="756285" marR="5715" lvl="1" indent="-286385" algn="just" rtl="0">
              <a:lnSpc>
                <a:spcPct val="100000"/>
              </a:lnSpc>
              <a:spcBef>
                <a:spcPts val="994"/>
              </a:spcBef>
              <a:spcAft>
                <a:spcPts val="0"/>
              </a:spcAft>
              <a:buClr>
                <a:srgbClr val="A42F0F"/>
              </a:buClr>
              <a:buSzPts val="2000"/>
              <a:buFont typeface="Noto Sans Symbols"/>
              <a:buChar char="▪"/>
            </a:pPr>
            <a:r>
              <a:rPr lang="en-US" sz="2000" b="0" i="0" u="none" strike="noStrike" cap="none">
                <a:solidFill>
                  <a:schemeClr val="dk1"/>
                </a:solidFill>
                <a:latin typeface="Times New Roman"/>
                <a:ea typeface="Times New Roman"/>
                <a:cs typeface="Times New Roman"/>
                <a:sym typeface="Times New Roman"/>
              </a:rPr>
              <a:t>Almost all embedded products coming under the </a:t>
            </a:r>
            <a:r>
              <a:rPr lang="en-US" sz="2000" b="0" i="0" u="none" strike="noStrike" cap="none">
                <a:solidFill>
                  <a:srgbClr val="FF0000"/>
                </a:solidFill>
                <a:latin typeface="Times New Roman"/>
                <a:ea typeface="Times New Roman"/>
                <a:cs typeface="Times New Roman"/>
                <a:sym typeface="Times New Roman"/>
              </a:rPr>
              <a:t>medical domain </a:t>
            </a:r>
            <a:r>
              <a:rPr lang="en-US" sz="2000" b="0" i="0" u="none" strike="noStrike" cap="none">
                <a:solidFill>
                  <a:schemeClr val="dk1"/>
                </a:solidFill>
                <a:latin typeface="Times New Roman"/>
                <a:ea typeface="Times New Roman"/>
                <a:cs typeface="Times New Roman"/>
                <a:sym typeface="Times New Roman"/>
              </a:rPr>
              <a:t> are with </a:t>
            </a:r>
            <a:r>
              <a:rPr lang="en-US" sz="2000" b="0" i="0" u="none" strike="noStrike" cap="none">
                <a:solidFill>
                  <a:srgbClr val="FF0000"/>
                </a:solidFill>
                <a:latin typeface="Times New Roman"/>
                <a:ea typeface="Times New Roman"/>
                <a:cs typeface="Times New Roman"/>
                <a:sym typeface="Times New Roman"/>
              </a:rPr>
              <a:t>monitoring functions </a:t>
            </a:r>
            <a:r>
              <a:rPr lang="en-US" sz="2000" b="0" i="0" u="none" strike="noStrike" cap="none">
                <a:solidFill>
                  <a:schemeClr val="dk1"/>
                </a:solidFill>
                <a:latin typeface="Times New Roman"/>
                <a:ea typeface="Times New Roman"/>
                <a:cs typeface="Times New Roman"/>
                <a:sym typeface="Times New Roman"/>
              </a:rPr>
              <a:t>only.</a:t>
            </a:r>
            <a:endParaRPr sz="2000" b="0" i="0" u="none" strike="noStrike" cap="none">
              <a:solidFill>
                <a:schemeClr val="dk1"/>
              </a:solidFill>
              <a:latin typeface="Times New Roman"/>
              <a:ea typeface="Times New Roman"/>
              <a:cs typeface="Times New Roman"/>
              <a:sym typeface="Times New Roman"/>
            </a:endParaRPr>
          </a:p>
          <a:p>
            <a:pPr marL="756285" marR="5080" lvl="1" indent="-286385" algn="just" rtl="0">
              <a:lnSpc>
                <a:spcPct val="100000"/>
              </a:lnSpc>
              <a:spcBef>
                <a:spcPts val="1010"/>
              </a:spcBef>
              <a:spcAft>
                <a:spcPts val="0"/>
              </a:spcAft>
              <a:buClr>
                <a:srgbClr val="A42F0F"/>
              </a:buClr>
              <a:buSzPts val="2000"/>
              <a:buFont typeface="Noto Sans Symbols"/>
              <a:buChar char="▪"/>
            </a:pPr>
            <a:r>
              <a:rPr lang="en-US" sz="2000" b="0" i="0" u="none" strike="noStrike" cap="none">
                <a:solidFill>
                  <a:srgbClr val="FF0000"/>
                </a:solidFill>
                <a:latin typeface="Times New Roman"/>
                <a:ea typeface="Times New Roman"/>
                <a:cs typeface="Times New Roman"/>
                <a:sym typeface="Times New Roman"/>
              </a:rPr>
              <a:t>Electro cardiogram machine (ECG) </a:t>
            </a:r>
            <a:r>
              <a:rPr lang="en-US" sz="2000" b="0" i="0" u="none" strike="noStrike" cap="none">
                <a:solidFill>
                  <a:schemeClr val="dk1"/>
                </a:solidFill>
                <a:latin typeface="Times New Roman"/>
                <a:ea typeface="Times New Roman"/>
                <a:cs typeface="Times New Roman"/>
                <a:sym typeface="Times New Roman"/>
              </a:rPr>
              <a:t>is intended to do the </a:t>
            </a:r>
            <a:r>
              <a:rPr lang="en-US" sz="2000" b="0" i="0" u="none" strike="noStrike" cap="none">
                <a:solidFill>
                  <a:srgbClr val="FF0000"/>
                </a:solidFill>
                <a:latin typeface="Times New Roman"/>
                <a:ea typeface="Times New Roman"/>
                <a:cs typeface="Times New Roman"/>
                <a:sym typeface="Times New Roman"/>
              </a:rPr>
              <a:t>monitoring  of the heartbeat of a patient </a:t>
            </a:r>
            <a:r>
              <a:rPr lang="en-US" sz="2000" b="0" i="0" u="none" strike="noStrike" cap="none">
                <a:solidFill>
                  <a:schemeClr val="dk1"/>
                </a:solidFill>
                <a:latin typeface="Times New Roman"/>
                <a:ea typeface="Times New Roman"/>
                <a:cs typeface="Times New Roman"/>
                <a:sym typeface="Times New Roman"/>
              </a:rPr>
              <a:t>but it cannot impose control over the  heartbeat.</a:t>
            </a:r>
            <a:endParaRPr sz="2000" b="0" i="0" u="none" strike="noStrike" cap="none">
              <a:solidFill>
                <a:schemeClr val="dk1"/>
              </a:solidFill>
              <a:latin typeface="Times New Roman"/>
              <a:ea typeface="Times New Roman"/>
              <a:cs typeface="Times New Roman"/>
              <a:sym typeface="Times New Roman"/>
            </a:endParaRPr>
          </a:p>
          <a:p>
            <a:pPr marL="756285" marR="5080" lvl="1" indent="-286385" algn="just" rtl="0">
              <a:lnSpc>
                <a:spcPct val="100000"/>
              </a:lnSpc>
              <a:spcBef>
                <a:spcPts val="994"/>
              </a:spcBef>
              <a:spcAft>
                <a:spcPts val="0"/>
              </a:spcAft>
              <a:buClr>
                <a:srgbClr val="A42F0F"/>
              </a:buClr>
              <a:buSzPts val="2000"/>
              <a:buFont typeface="Noto Sans Symbols"/>
              <a:buChar char="▪"/>
            </a:pPr>
            <a:r>
              <a:rPr lang="en-US" sz="2000" b="0" i="0" u="none" strike="noStrike" cap="none">
                <a:solidFill>
                  <a:schemeClr val="dk1"/>
                </a:solidFill>
                <a:latin typeface="Times New Roman"/>
                <a:ea typeface="Times New Roman"/>
                <a:cs typeface="Times New Roman"/>
                <a:sym typeface="Times New Roman"/>
              </a:rPr>
              <a:t>Other examples with monitoring function are </a:t>
            </a:r>
            <a:r>
              <a:rPr lang="en-US" sz="2000" b="0" i="0" u="none" strike="noStrike" cap="none">
                <a:solidFill>
                  <a:srgbClr val="FF0000"/>
                </a:solidFill>
                <a:latin typeface="Times New Roman"/>
                <a:ea typeface="Times New Roman"/>
                <a:cs typeface="Times New Roman"/>
                <a:sym typeface="Times New Roman"/>
              </a:rPr>
              <a:t>digital CRO, digital  multimeters, and logic analyzers.</a:t>
            </a:r>
            <a:endParaRPr sz="2000" b="0" i="0" u="none" strike="noStrike" cap="none">
              <a:solidFill>
                <a:schemeClr val="dk1"/>
              </a:solidFill>
              <a:latin typeface="Times New Roman"/>
              <a:ea typeface="Times New Roman"/>
              <a:cs typeface="Times New Roman"/>
              <a:sym typeface="Times New Roman"/>
            </a:endParaRPr>
          </a:p>
        </p:txBody>
      </p:sp>
      <p:sp>
        <p:nvSpPr>
          <p:cNvPr id="292" name="Google Shape;292;p34"/>
          <p:cNvSpPr/>
          <p:nvPr/>
        </p:nvSpPr>
        <p:spPr>
          <a:xfrm>
            <a:off x="235711" y="4605537"/>
            <a:ext cx="4633472" cy="198152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93" name="Google Shape;293;p34"/>
          <p:cNvSpPr/>
          <p:nvPr/>
        </p:nvSpPr>
        <p:spPr>
          <a:xfrm>
            <a:off x="8690864" y="4826589"/>
            <a:ext cx="3255969" cy="169264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94" name="Google Shape;294;p34"/>
          <p:cNvSpPr/>
          <p:nvPr/>
        </p:nvSpPr>
        <p:spPr>
          <a:xfrm>
            <a:off x="5088129" y="4700028"/>
            <a:ext cx="3531716" cy="192507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95" name="Google Shape;295;p34"/>
          <p:cNvSpPr/>
          <p:nvPr/>
        </p:nvSpPr>
        <p:spPr>
          <a:xfrm>
            <a:off x="3214808" y="449672"/>
            <a:ext cx="4059855" cy="1523081"/>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96" name="Google Shape;296;p34"/>
          <p:cNvSpPr/>
          <p:nvPr/>
        </p:nvSpPr>
        <p:spPr>
          <a:xfrm>
            <a:off x="8127814" y="623991"/>
            <a:ext cx="2648067" cy="135508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3" name="Google Shape;303;p35"/>
          <p:cNvSpPr txBox="1"/>
          <p:nvPr/>
        </p:nvSpPr>
        <p:spPr>
          <a:xfrm>
            <a:off x="1176663" y="1499082"/>
            <a:ext cx="10258212" cy="3115596"/>
          </a:xfrm>
          <a:prstGeom prst="rect">
            <a:avLst/>
          </a:prstGeom>
          <a:noFill/>
          <a:ln>
            <a:noFill/>
          </a:ln>
        </p:spPr>
        <p:txBody>
          <a:bodyPr spcFirstLastPara="1" wrap="square" lIns="0" tIns="139050" rIns="0" bIns="0" anchor="t" anchorCtr="0">
            <a:noAutofit/>
          </a:bodyPr>
          <a:lstStyle/>
          <a:p>
            <a:pPr marL="469900" marR="0" lvl="0" indent="-457200" algn="l" rtl="0">
              <a:lnSpc>
                <a:spcPct val="100000"/>
              </a:lnSpc>
              <a:spcBef>
                <a:spcPts val="0"/>
              </a:spcBef>
              <a:spcAft>
                <a:spcPts val="0"/>
              </a:spcAft>
              <a:buClr>
                <a:schemeClr val="dk1"/>
              </a:buClr>
              <a:buSzPts val="2000"/>
              <a:buFont typeface="Times New Roman"/>
              <a:buAutoNum type="arabicPeriod" startAt="5"/>
            </a:pPr>
            <a:r>
              <a:rPr lang="en-US" sz="2000" b="1" u="sng">
                <a:solidFill>
                  <a:schemeClr val="dk1"/>
                </a:solidFill>
                <a:latin typeface="Times New Roman"/>
                <a:ea typeface="Times New Roman"/>
                <a:cs typeface="Times New Roman"/>
                <a:sym typeface="Times New Roman"/>
              </a:rPr>
              <a:t>Control</a:t>
            </a:r>
            <a:endParaRPr sz="2000">
              <a:solidFill>
                <a:schemeClr val="dk1"/>
              </a:solidFill>
              <a:latin typeface="Times New Roman"/>
              <a:ea typeface="Times New Roman"/>
              <a:cs typeface="Times New Roman"/>
              <a:sym typeface="Times New Roman"/>
            </a:endParaRPr>
          </a:p>
          <a:p>
            <a:pPr marL="756285" marR="5715" lvl="1" indent="-286385" algn="just" rtl="0">
              <a:lnSpc>
                <a:spcPct val="100000"/>
              </a:lnSpc>
              <a:spcBef>
                <a:spcPts val="994"/>
              </a:spcBef>
              <a:spcAft>
                <a:spcPts val="0"/>
              </a:spcAft>
              <a:buClr>
                <a:srgbClr val="A42F0F"/>
              </a:buClr>
              <a:buSzPts val="2000"/>
              <a:buFont typeface="Noto Sans Symbols"/>
              <a:buChar char="▪"/>
            </a:pPr>
            <a:r>
              <a:rPr lang="en-US" sz="2000" b="0" i="0" u="none" strike="noStrike" cap="none">
                <a:solidFill>
                  <a:srgbClr val="FF0000"/>
                </a:solidFill>
                <a:latin typeface="Times New Roman"/>
                <a:ea typeface="Times New Roman"/>
                <a:cs typeface="Times New Roman"/>
                <a:sym typeface="Times New Roman"/>
              </a:rPr>
              <a:t>A system with control functionality </a:t>
            </a:r>
            <a:r>
              <a:rPr lang="en-US" sz="2000" b="0" i="0" u="none" strike="noStrike" cap="none">
                <a:solidFill>
                  <a:schemeClr val="dk1"/>
                </a:solidFill>
                <a:latin typeface="Times New Roman"/>
                <a:ea typeface="Times New Roman"/>
                <a:cs typeface="Times New Roman"/>
                <a:sym typeface="Times New Roman"/>
              </a:rPr>
              <a:t>contains both </a:t>
            </a:r>
            <a:r>
              <a:rPr lang="en-US" sz="2000" b="0" i="0" u="none" strike="noStrike" cap="none">
                <a:solidFill>
                  <a:srgbClr val="FF0000"/>
                </a:solidFill>
                <a:latin typeface="Times New Roman"/>
                <a:ea typeface="Times New Roman"/>
                <a:cs typeface="Times New Roman"/>
                <a:sym typeface="Times New Roman"/>
              </a:rPr>
              <a:t>sensors and  actuators.</a:t>
            </a:r>
            <a:endParaRPr sz="2000" b="0" i="0" u="none" strike="noStrike" cap="none">
              <a:solidFill>
                <a:schemeClr val="dk1"/>
              </a:solidFill>
              <a:latin typeface="Times New Roman"/>
              <a:ea typeface="Times New Roman"/>
              <a:cs typeface="Times New Roman"/>
              <a:sym typeface="Times New Roman"/>
            </a:endParaRPr>
          </a:p>
          <a:p>
            <a:pPr marL="756285" marR="0" lvl="1" indent="-286385" algn="l" rtl="0">
              <a:lnSpc>
                <a:spcPct val="100000"/>
              </a:lnSpc>
              <a:spcBef>
                <a:spcPts val="1010"/>
              </a:spcBef>
              <a:spcAft>
                <a:spcPts val="0"/>
              </a:spcAft>
              <a:buClr>
                <a:srgbClr val="A42F0F"/>
              </a:buClr>
              <a:buSzPts val="2000"/>
              <a:buFont typeface="Noto Sans Symbols"/>
              <a:buChar char="▪"/>
            </a:pPr>
            <a:r>
              <a:rPr lang="en-US" sz="2000" b="0" i="0" u="none" strike="noStrike" cap="none">
                <a:solidFill>
                  <a:srgbClr val="FF0000"/>
                </a:solidFill>
                <a:latin typeface="Times New Roman"/>
                <a:ea typeface="Times New Roman"/>
                <a:cs typeface="Times New Roman"/>
                <a:sym typeface="Times New Roman"/>
              </a:rPr>
              <a:t>Sensors </a:t>
            </a:r>
            <a:r>
              <a:rPr lang="en-US" sz="2000" b="0" i="0" u="none" strike="noStrike" cap="none">
                <a:solidFill>
                  <a:schemeClr val="dk1"/>
                </a:solidFill>
                <a:latin typeface="Times New Roman"/>
                <a:ea typeface="Times New Roman"/>
                <a:cs typeface="Times New Roman"/>
                <a:sym typeface="Times New Roman"/>
              </a:rPr>
              <a:t>are connected to the </a:t>
            </a:r>
            <a:r>
              <a:rPr lang="en-US" sz="2000" b="0" i="0" u="none" strike="noStrike" cap="none">
                <a:solidFill>
                  <a:srgbClr val="FF0000"/>
                </a:solidFill>
                <a:latin typeface="Times New Roman"/>
                <a:ea typeface="Times New Roman"/>
                <a:cs typeface="Times New Roman"/>
                <a:sym typeface="Times New Roman"/>
              </a:rPr>
              <a:t>input port </a:t>
            </a:r>
            <a:r>
              <a:rPr lang="en-US" sz="2000" b="0" i="0" u="none" strike="noStrike" cap="none">
                <a:solidFill>
                  <a:schemeClr val="dk1"/>
                </a:solidFill>
                <a:latin typeface="Times New Roman"/>
                <a:ea typeface="Times New Roman"/>
                <a:cs typeface="Times New Roman"/>
                <a:sym typeface="Times New Roman"/>
              </a:rPr>
              <a:t>for </a:t>
            </a:r>
            <a:r>
              <a:rPr lang="en-US" sz="2000" b="0" i="0" u="none" strike="noStrike" cap="none">
                <a:solidFill>
                  <a:srgbClr val="FF0000"/>
                </a:solidFill>
                <a:latin typeface="Times New Roman"/>
                <a:ea typeface="Times New Roman"/>
                <a:cs typeface="Times New Roman"/>
                <a:sym typeface="Times New Roman"/>
              </a:rPr>
              <a:t>capturing the changes in</a:t>
            </a:r>
            <a:endParaRPr sz="2000" b="0" i="0" u="none" strike="noStrike" cap="none">
              <a:solidFill>
                <a:schemeClr val="dk1"/>
              </a:solidFill>
              <a:latin typeface="Times New Roman"/>
              <a:ea typeface="Times New Roman"/>
              <a:cs typeface="Times New Roman"/>
              <a:sym typeface="Times New Roman"/>
            </a:endParaRPr>
          </a:p>
          <a:p>
            <a:pPr marL="756285" marR="0" lvl="0" indent="0" algn="l" rtl="0">
              <a:lnSpc>
                <a:spcPct val="100000"/>
              </a:lnSpc>
              <a:spcBef>
                <a:spcPts val="0"/>
              </a:spcBef>
              <a:spcAft>
                <a:spcPts val="0"/>
              </a:spcAft>
              <a:buNone/>
            </a:pPr>
            <a:r>
              <a:rPr lang="en-US" sz="2000">
                <a:solidFill>
                  <a:srgbClr val="FF0000"/>
                </a:solidFill>
                <a:latin typeface="Times New Roman"/>
                <a:ea typeface="Times New Roman"/>
                <a:cs typeface="Times New Roman"/>
                <a:sym typeface="Times New Roman"/>
              </a:rPr>
              <a:t>environmental variable </a:t>
            </a:r>
            <a:r>
              <a:rPr lang="en-US" sz="2000">
                <a:solidFill>
                  <a:schemeClr val="dk1"/>
                </a:solidFill>
                <a:latin typeface="Times New Roman"/>
                <a:ea typeface="Times New Roman"/>
                <a:cs typeface="Times New Roman"/>
                <a:sym typeface="Times New Roman"/>
              </a:rPr>
              <a:t>or measuring variable.</a:t>
            </a:r>
            <a:endParaRPr sz="2000">
              <a:solidFill>
                <a:schemeClr val="dk1"/>
              </a:solidFill>
              <a:latin typeface="Times New Roman"/>
              <a:ea typeface="Times New Roman"/>
              <a:cs typeface="Times New Roman"/>
              <a:sym typeface="Times New Roman"/>
            </a:endParaRPr>
          </a:p>
          <a:p>
            <a:pPr marL="756285" marR="5715" lvl="1" indent="-286385" algn="just" rtl="0">
              <a:lnSpc>
                <a:spcPct val="100000"/>
              </a:lnSpc>
              <a:spcBef>
                <a:spcPts val="994"/>
              </a:spcBef>
              <a:spcAft>
                <a:spcPts val="0"/>
              </a:spcAft>
              <a:buClr>
                <a:srgbClr val="A42F0F"/>
              </a:buClr>
              <a:buSzPts val="2000"/>
              <a:buFont typeface="Noto Sans Symbols"/>
              <a:buChar char="▪"/>
            </a:pPr>
            <a:r>
              <a:rPr lang="en-US" sz="2000" b="0" i="0" u="none" strike="noStrike" cap="none">
                <a:solidFill>
                  <a:srgbClr val="FF0000"/>
                </a:solidFill>
                <a:latin typeface="Times New Roman"/>
                <a:ea typeface="Times New Roman"/>
                <a:cs typeface="Times New Roman"/>
                <a:sym typeface="Times New Roman"/>
              </a:rPr>
              <a:t>The actuators </a:t>
            </a:r>
            <a:r>
              <a:rPr lang="en-US" sz="2000" b="0" i="0" u="none" strike="noStrike" cap="none">
                <a:solidFill>
                  <a:schemeClr val="dk1"/>
                </a:solidFill>
                <a:latin typeface="Times New Roman"/>
                <a:ea typeface="Times New Roman"/>
                <a:cs typeface="Times New Roman"/>
                <a:sym typeface="Times New Roman"/>
              </a:rPr>
              <a:t>connected to </a:t>
            </a:r>
            <a:r>
              <a:rPr lang="en-US" sz="2000" b="0" i="0" u="none" strike="noStrike" cap="none">
                <a:solidFill>
                  <a:srgbClr val="FF0000"/>
                </a:solidFill>
                <a:latin typeface="Times New Roman"/>
                <a:ea typeface="Times New Roman"/>
                <a:cs typeface="Times New Roman"/>
                <a:sym typeface="Times New Roman"/>
              </a:rPr>
              <a:t>the output port </a:t>
            </a:r>
            <a:r>
              <a:rPr lang="en-US" sz="2000" b="0" i="0" u="none" strike="noStrike" cap="none">
                <a:solidFill>
                  <a:schemeClr val="dk1"/>
                </a:solidFill>
                <a:latin typeface="Times New Roman"/>
                <a:ea typeface="Times New Roman"/>
                <a:cs typeface="Times New Roman"/>
                <a:sym typeface="Times New Roman"/>
              </a:rPr>
              <a:t>are controlled according </a:t>
            </a:r>
            <a:r>
              <a:rPr lang="en-US" sz="2000" b="0" i="0" u="none" strike="noStrike" cap="none">
                <a:solidFill>
                  <a:srgbClr val="FF0000"/>
                </a:solidFill>
                <a:latin typeface="Times New Roman"/>
                <a:ea typeface="Times New Roman"/>
                <a:cs typeface="Times New Roman"/>
                <a:sym typeface="Times New Roman"/>
              </a:rPr>
              <a:t> to the changes in the input variable</a:t>
            </a:r>
            <a:r>
              <a:rPr lang="en-US" sz="2000" b="0" i="0" u="none" strike="noStrike" cap="none">
                <a:solidFill>
                  <a:schemeClr val="dk1"/>
                </a:solidFill>
                <a:latin typeface="Times New Roman"/>
                <a:ea typeface="Times New Roman"/>
                <a:cs typeface="Times New Roman"/>
                <a:sym typeface="Times New Roman"/>
              </a:rPr>
              <a:t>.</a:t>
            </a:r>
            <a:endParaRPr sz="2000" b="0" i="0" u="none" strike="noStrike" cap="none">
              <a:solidFill>
                <a:schemeClr val="dk1"/>
              </a:solidFill>
              <a:latin typeface="Times New Roman"/>
              <a:ea typeface="Times New Roman"/>
              <a:cs typeface="Times New Roman"/>
              <a:sym typeface="Times New Roman"/>
            </a:endParaRPr>
          </a:p>
          <a:p>
            <a:pPr marL="756285" marR="5080" lvl="1" indent="-286385" algn="just" rtl="0">
              <a:lnSpc>
                <a:spcPct val="100000"/>
              </a:lnSpc>
              <a:spcBef>
                <a:spcPts val="1000"/>
              </a:spcBef>
              <a:spcAft>
                <a:spcPts val="0"/>
              </a:spcAft>
              <a:buClr>
                <a:srgbClr val="A42F0F"/>
              </a:buClr>
              <a:buSzPts val="2000"/>
              <a:buFont typeface="Noto Sans Symbols"/>
              <a:buChar char="▪"/>
            </a:pPr>
            <a:r>
              <a:rPr lang="en-US" sz="2000" b="0" i="0" u="none" strike="noStrike" cap="none">
                <a:solidFill>
                  <a:srgbClr val="FF0000"/>
                </a:solidFill>
                <a:latin typeface="Times New Roman"/>
                <a:ea typeface="Times New Roman"/>
                <a:cs typeface="Times New Roman"/>
                <a:sym typeface="Times New Roman"/>
              </a:rPr>
              <a:t>Air conditioner system </a:t>
            </a:r>
            <a:r>
              <a:rPr lang="en-US" sz="2000" b="0" i="0" u="none" strike="noStrike" cap="none">
                <a:solidFill>
                  <a:schemeClr val="dk1"/>
                </a:solidFill>
                <a:latin typeface="Times New Roman"/>
                <a:ea typeface="Times New Roman"/>
                <a:cs typeface="Times New Roman"/>
                <a:sym typeface="Times New Roman"/>
              </a:rPr>
              <a:t>used in our home to control the room  temperature to a specified limit is a typical example for ES for  CONTROL purpose.</a:t>
            </a: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36"/>
          <p:cNvSpPr txBox="1"/>
          <p:nvPr/>
        </p:nvSpPr>
        <p:spPr>
          <a:xfrm>
            <a:off x="1176663" y="1499082"/>
            <a:ext cx="10256520" cy="2362200"/>
          </a:xfrm>
          <a:prstGeom prst="rect">
            <a:avLst/>
          </a:prstGeom>
          <a:noFill/>
          <a:ln>
            <a:noFill/>
          </a:ln>
        </p:spPr>
        <p:txBody>
          <a:bodyPr spcFirstLastPara="1" wrap="square" lIns="0" tIns="139050" rIns="0" bIns="0" anchor="t" anchorCtr="0">
            <a:noAutofit/>
          </a:bodyPr>
          <a:lstStyle/>
          <a:p>
            <a:pPr marL="469900" marR="0" lvl="0" indent="-457200" algn="l" rtl="0">
              <a:lnSpc>
                <a:spcPct val="100000"/>
              </a:lnSpc>
              <a:spcBef>
                <a:spcPts val="0"/>
              </a:spcBef>
              <a:spcAft>
                <a:spcPts val="0"/>
              </a:spcAft>
              <a:buClr>
                <a:schemeClr val="dk1"/>
              </a:buClr>
              <a:buSzPts val="2000"/>
              <a:buFont typeface="Times New Roman"/>
              <a:buAutoNum type="arabicPeriod" startAt="6"/>
            </a:pPr>
            <a:r>
              <a:rPr lang="en-US" sz="2000" b="1" u="sng">
                <a:solidFill>
                  <a:schemeClr val="dk1"/>
                </a:solidFill>
                <a:latin typeface="Times New Roman"/>
                <a:ea typeface="Times New Roman"/>
                <a:cs typeface="Times New Roman"/>
                <a:sym typeface="Times New Roman"/>
              </a:rPr>
              <a:t>Applications specific user interface</a:t>
            </a:r>
            <a:endParaRPr sz="2000">
              <a:solidFill>
                <a:schemeClr val="dk1"/>
              </a:solidFill>
              <a:latin typeface="Times New Roman"/>
              <a:ea typeface="Times New Roman"/>
              <a:cs typeface="Times New Roman"/>
              <a:sym typeface="Times New Roman"/>
            </a:endParaRPr>
          </a:p>
          <a:p>
            <a:pPr marL="756285" marR="5080" lvl="1" indent="-286385" algn="l" rtl="0">
              <a:lnSpc>
                <a:spcPct val="100000"/>
              </a:lnSpc>
              <a:spcBef>
                <a:spcPts val="994"/>
              </a:spcBef>
              <a:spcAft>
                <a:spcPts val="0"/>
              </a:spcAft>
              <a:buClr>
                <a:srgbClr val="A42F0F"/>
              </a:buClr>
              <a:buSzPts val="2000"/>
              <a:buFont typeface="Noto Sans Symbols"/>
              <a:buChar char="▪"/>
            </a:pPr>
            <a:r>
              <a:rPr lang="en-US" sz="2000" b="0" i="0" u="none" strike="noStrike" cap="none">
                <a:solidFill>
                  <a:srgbClr val="FF0000"/>
                </a:solidFill>
                <a:latin typeface="Times New Roman"/>
                <a:ea typeface="Times New Roman"/>
                <a:cs typeface="Times New Roman"/>
                <a:sym typeface="Times New Roman"/>
              </a:rPr>
              <a:t>Buttons, switches, keypad, lights, speakers, display units, etc</a:t>
            </a:r>
            <a:r>
              <a:rPr lang="en-US" sz="2000" b="0" i="0" u="none" strike="noStrike" cap="none">
                <a:solidFill>
                  <a:schemeClr val="dk1"/>
                </a:solidFill>
                <a:latin typeface="Times New Roman"/>
                <a:ea typeface="Times New Roman"/>
                <a:cs typeface="Times New Roman"/>
                <a:sym typeface="Times New Roman"/>
              </a:rPr>
              <a:t>. are  application-specific user interfaces.</a:t>
            </a:r>
            <a:endParaRPr sz="2000" b="0" i="0" u="none" strike="noStrike" cap="none">
              <a:solidFill>
                <a:schemeClr val="dk1"/>
              </a:solidFill>
              <a:latin typeface="Times New Roman"/>
              <a:ea typeface="Times New Roman"/>
              <a:cs typeface="Times New Roman"/>
              <a:sym typeface="Times New Roman"/>
            </a:endParaRPr>
          </a:p>
          <a:p>
            <a:pPr marL="756285" marR="0" lvl="1" indent="-286385" algn="l" rtl="0">
              <a:lnSpc>
                <a:spcPct val="100000"/>
              </a:lnSpc>
              <a:spcBef>
                <a:spcPts val="1010"/>
              </a:spcBef>
              <a:spcAft>
                <a:spcPts val="0"/>
              </a:spcAft>
              <a:buClr>
                <a:srgbClr val="A42F0F"/>
              </a:buClr>
              <a:buSzPts val="2000"/>
              <a:buFont typeface="Noto Sans Symbols"/>
              <a:buChar char="▪"/>
            </a:pPr>
            <a:r>
              <a:rPr lang="en-US" sz="2000" b="0" i="0" u="none" strike="noStrike" cap="none">
                <a:solidFill>
                  <a:schemeClr val="dk1"/>
                </a:solidFill>
                <a:latin typeface="Times New Roman"/>
                <a:ea typeface="Times New Roman"/>
                <a:cs typeface="Times New Roman"/>
                <a:sym typeface="Times New Roman"/>
              </a:rPr>
              <a:t>Mobile phone is an example of application specific user interface.</a:t>
            </a:r>
            <a:endParaRPr sz="2000" b="0" i="0" u="none" strike="noStrike" cap="none">
              <a:solidFill>
                <a:schemeClr val="dk1"/>
              </a:solidFill>
              <a:latin typeface="Times New Roman"/>
              <a:ea typeface="Times New Roman"/>
              <a:cs typeface="Times New Roman"/>
              <a:sym typeface="Times New Roman"/>
            </a:endParaRPr>
          </a:p>
          <a:p>
            <a:pPr marL="756285" marR="5080" lvl="1" indent="-286385" algn="l" rtl="0">
              <a:lnSpc>
                <a:spcPct val="100000"/>
              </a:lnSpc>
              <a:spcBef>
                <a:spcPts val="994"/>
              </a:spcBef>
              <a:spcAft>
                <a:spcPts val="0"/>
              </a:spcAft>
              <a:buClr>
                <a:srgbClr val="A42F0F"/>
              </a:buClr>
              <a:buSzPts val="2000"/>
              <a:buFont typeface="Noto Sans Symbols"/>
              <a:buChar char="▪"/>
            </a:pPr>
            <a:r>
              <a:rPr lang="en-US" sz="2000" b="0" i="0" u="none" strike="noStrike" cap="none">
                <a:solidFill>
                  <a:schemeClr val="dk1"/>
                </a:solidFill>
                <a:latin typeface="Times New Roman"/>
                <a:ea typeface="Times New Roman"/>
                <a:cs typeface="Times New Roman"/>
                <a:sym typeface="Times New Roman"/>
              </a:rPr>
              <a:t>In </a:t>
            </a:r>
            <a:r>
              <a:rPr lang="en-US" sz="2000" b="0" i="0" u="none" strike="noStrike" cap="none">
                <a:solidFill>
                  <a:srgbClr val="FF0000"/>
                </a:solidFill>
                <a:latin typeface="Times New Roman"/>
                <a:ea typeface="Times New Roman"/>
                <a:cs typeface="Times New Roman"/>
                <a:sym typeface="Times New Roman"/>
              </a:rPr>
              <a:t>mobile phone </a:t>
            </a:r>
            <a:r>
              <a:rPr lang="en-US" sz="2000" b="0" i="0" u="none" strike="noStrike" cap="none">
                <a:solidFill>
                  <a:schemeClr val="dk1"/>
                </a:solidFill>
                <a:latin typeface="Times New Roman"/>
                <a:ea typeface="Times New Roman"/>
                <a:cs typeface="Times New Roman"/>
                <a:sym typeface="Times New Roman"/>
              </a:rPr>
              <a:t>the user interface is provided through </a:t>
            </a:r>
            <a:r>
              <a:rPr lang="en-US" sz="2000" b="0" i="0" u="none" strike="noStrike" cap="none">
                <a:solidFill>
                  <a:srgbClr val="FF0000"/>
                </a:solidFill>
                <a:latin typeface="Times New Roman"/>
                <a:ea typeface="Times New Roman"/>
                <a:cs typeface="Times New Roman"/>
                <a:sym typeface="Times New Roman"/>
              </a:rPr>
              <a:t>the keypad</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rgbClr val="FF0000"/>
                </a:solidFill>
                <a:latin typeface="Times New Roman"/>
                <a:ea typeface="Times New Roman"/>
                <a:cs typeface="Times New Roman"/>
                <a:sym typeface="Times New Roman"/>
              </a:rPr>
              <a:t> graphic LCD module</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rgbClr val="FF0000"/>
                </a:solidFill>
                <a:latin typeface="Times New Roman"/>
                <a:ea typeface="Times New Roman"/>
                <a:cs typeface="Times New Roman"/>
                <a:sym typeface="Times New Roman"/>
              </a:rPr>
              <a:t>system speaker</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rgbClr val="FF0000"/>
                </a:solidFill>
                <a:latin typeface="Times New Roman"/>
                <a:ea typeface="Times New Roman"/>
                <a:cs typeface="Times New Roman"/>
                <a:sym typeface="Times New Roman"/>
              </a:rPr>
              <a:t>vibration alert</a:t>
            </a:r>
            <a:r>
              <a:rPr lang="en-US" sz="2000" b="0" i="0" u="none" strike="noStrike" cap="none">
                <a:solidFill>
                  <a:schemeClr val="dk1"/>
                </a:solidFill>
                <a:latin typeface="Times New Roman"/>
                <a:ea typeface="Times New Roman"/>
                <a:cs typeface="Times New Roman"/>
                <a:sym typeface="Times New Roman"/>
              </a:rPr>
              <a:t>, etc.</a:t>
            </a: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idx="1"/>
          </p:nvPr>
        </p:nvSpPr>
        <p:spPr>
          <a:xfrm>
            <a:off x="1622738" y="437882"/>
            <a:ext cx="9881874" cy="602731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Char char="🠶"/>
            </a:pPr>
            <a:r>
              <a:rPr lang="en-US"/>
              <a:t>What is an embedded system ?</a:t>
            </a:r>
            <a:endParaRPr/>
          </a:p>
          <a:p>
            <a:pPr marL="342900" lvl="0" indent="-342900" algn="l" rtl="0">
              <a:spcBef>
                <a:spcPts val="1000"/>
              </a:spcBef>
              <a:spcAft>
                <a:spcPts val="0"/>
              </a:spcAft>
              <a:buSzPts val="1800"/>
              <a:buChar char="🠶"/>
            </a:pPr>
            <a:r>
              <a:rPr lang="en-US"/>
              <a:t>An embedded system is an electronic/electro-mechanical system designed to perform a specific function and is a combination of both hardware and firmware.</a:t>
            </a:r>
            <a:endParaRPr/>
          </a:p>
          <a:p>
            <a:pPr marL="342900" lvl="0" indent="-342900" algn="l" rtl="0">
              <a:spcBef>
                <a:spcPts val="1000"/>
              </a:spcBef>
              <a:spcAft>
                <a:spcPts val="0"/>
              </a:spcAft>
              <a:buSzPts val="1800"/>
              <a:buChar char="🠶"/>
            </a:pPr>
            <a:r>
              <a:rPr lang="en-US"/>
              <a:t>Every embedded system is unique, and the hardware as well as the firmware is highly specialized to the application domain.</a:t>
            </a:r>
            <a:endParaRPr/>
          </a:p>
          <a:p>
            <a:pPr marL="342900" lvl="0" indent="-342900" algn="l" rtl="0">
              <a:spcBef>
                <a:spcPts val="1000"/>
              </a:spcBef>
              <a:spcAft>
                <a:spcPts val="0"/>
              </a:spcAft>
              <a:buSzPts val="1800"/>
              <a:buChar char="🠶"/>
            </a:pPr>
            <a:r>
              <a:rPr lang="en-US"/>
              <a:t>Embedded systems are becoming an inevitable part of any product or equipment in all fields including house appliances, telecommunications, medical equipment etc.</a:t>
            </a:r>
            <a:endParaRPr/>
          </a:p>
          <a:p>
            <a:pPr marL="342900" lvl="0" indent="-228600" algn="l" rtl="0">
              <a:spcBef>
                <a:spcPts val="1000"/>
              </a:spcBef>
              <a:spcAft>
                <a:spcPts val="0"/>
              </a:spcAft>
              <a:buSzPts val="1800"/>
              <a:buNone/>
            </a:pPr>
            <a:endParaRPr/>
          </a:p>
          <a:p>
            <a:pPr marL="342900" lvl="0" indent="-228600" algn="l" rtl="0">
              <a:spcBef>
                <a:spcPts val="1000"/>
              </a:spcBef>
              <a:spcAft>
                <a:spcPts val="0"/>
              </a:spcAft>
              <a:buSzPts val="1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6" name="Google Shape;176;p20"/>
          <p:cNvSpPr txBox="1">
            <a:spLocks noGrp="1"/>
          </p:cNvSpPr>
          <p:nvPr>
            <p:ph idx="1"/>
          </p:nvPr>
        </p:nvSpPr>
        <p:spPr>
          <a:xfrm>
            <a:off x="609600" y="1505243"/>
            <a:ext cx="10972800" cy="506929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Char char="🠶"/>
            </a:pPr>
            <a:r>
              <a:rPr lang="en-US" dirty="0"/>
              <a:t>The computing revolution began with the general purpose computing requirements. Later it was realized that the general computing requirements are not sufficient for embedded computing requirements. </a:t>
            </a:r>
            <a:endParaRPr/>
          </a:p>
          <a:p>
            <a:pPr marL="342900" lvl="0" indent="-342900" algn="l" rtl="0">
              <a:spcBef>
                <a:spcPts val="1000"/>
              </a:spcBef>
              <a:spcAft>
                <a:spcPts val="0"/>
              </a:spcAft>
              <a:buSzPts val="1800"/>
              <a:buChar char="🠶"/>
            </a:pPr>
            <a:r>
              <a:rPr lang="en-US" dirty="0"/>
              <a:t>The embedded computing requirements demand “something special" in terms of meeting the computational deadlines, power efficiency. limited memory availability, etc. </a:t>
            </a:r>
            <a:endParaRPr/>
          </a:p>
          <a:p>
            <a:pPr marL="0" lvl="0" indent="0" algn="l" rtl="0">
              <a:spcBef>
                <a:spcPts val="1000"/>
              </a:spcBef>
              <a:spcAft>
                <a:spcPts val="0"/>
              </a:spcAft>
              <a:buSzPts val="1800"/>
              <a:buNone/>
            </a:pPr>
            <a:endParaRPr/>
          </a:p>
          <a:p>
            <a:pPr marL="342900" lvl="0" indent="-342900" algn="l" rtl="0">
              <a:spcBef>
                <a:spcPts val="1000"/>
              </a:spcBef>
              <a:spcAft>
                <a:spcPts val="0"/>
              </a:spcAft>
              <a:buSzPts val="1800"/>
              <a:buChar char="🠶"/>
            </a:pPr>
            <a:r>
              <a:rPr lang="en-US" dirty="0"/>
              <a:t>Embedded system </a:t>
            </a:r>
            <a:r>
              <a:rPr lang="en-US" dirty="0" err="1"/>
              <a:t>vs</a:t>
            </a:r>
            <a:r>
              <a:rPr lang="en-US" dirty="0"/>
              <a:t> General purpose computing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graphicFrame>
        <p:nvGraphicFramePr>
          <p:cNvPr id="183" name="Google Shape;183;p21"/>
          <p:cNvGraphicFramePr/>
          <p:nvPr/>
        </p:nvGraphicFramePr>
        <p:xfrm>
          <a:off x="422031" y="833548"/>
          <a:ext cx="11070475" cy="5732875"/>
        </p:xfrm>
        <a:graphic>
          <a:graphicData uri="http://schemas.openxmlformats.org/drawingml/2006/table">
            <a:tbl>
              <a:tblPr firstRow="1" bandRow="1">
                <a:tableStyleId>{BC89EF96-8CEA-46FF-86C4-4CE0E7609802}</a:tableStyleId>
              </a:tblPr>
              <a:tblGrid>
                <a:gridCol w="2053989">
                  <a:extLst>
                    <a:ext uri="{9D8B030D-6E8A-4147-A177-3AD203B41FA5}">
                      <a16:colId xmlns:a16="http://schemas.microsoft.com/office/drawing/2014/main" val="20000"/>
                    </a:ext>
                  </a:extLst>
                </a:gridCol>
                <a:gridCol w="4235202">
                  <a:extLst>
                    <a:ext uri="{9D8B030D-6E8A-4147-A177-3AD203B41FA5}">
                      <a16:colId xmlns:a16="http://schemas.microsoft.com/office/drawing/2014/main" val="20001"/>
                    </a:ext>
                  </a:extLst>
                </a:gridCol>
                <a:gridCol w="4781284">
                  <a:extLst>
                    <a:ext uri="{9D8B030D-6E8A-4147-A177-3AD203B41FA5}">
                      <a16:colId xmlns:a16="http://schemas.microsoft.com/office/drawing/2014/main" val="20002"/>
                    </a:ext>
                  </a:extLst>
                </a:gridCol>
              </a:tblGrid>
              <a:tr h="384307">
                <a:tc>
                  <a:txBody>
                    <a:bodyPr/>
                    <a:lstStyle/>
                    <a:p>
                      <a:pPr marL="97790" marR="0" lvl="0" indent="0" algn="l" rtl="0">
                        <a:lnSpc>
                          <a:spcPct val="100000"/>
                        </a:lnSpc>
                        <a:spcBef>
                          <a:spcPts val="0"/>
                        </a:spcBef>
                        <a:spcAft>
                          <a:spcPts val="0"/>
                        </a:spcAft>
                        <a:buNone/>
                      </a:pPr>
                      <a:r>
                        <a:rPr lang="en-US" sz="1800" u="none" strike="noStrike" cap="none" dirty="0">
                          <a:sym typeface="Times New Roman"/>
                        </a:rPr>
                        <a:t>Criteria</a:t>
                      </a:r>
                      <a:endParaRPr sz="1800" b="1" u="none" strike="noStrike" cap="none">
                        <a:latin typeface="Times New Roman"/>
                        <a:ea typeface="Times New Roman"/>
                        <a:cs typeface="Times New Roman"/>
                        <a:sym typeface="Times New Roman"/>
                      </a:endParaRPr>
                    </a:p>
                  </a:txBody>
                  <a:tcPr marL="0" marR="0" marT="38100" marB="0"/>
                </a:tc>
                <a:tc>
                  <a:txBody>
                    <a:bodyPr/>
                    <a:lstStyle/>
                    <a:p>
                      <a:pPr marL="97155" marR="0" lvl="0" indent="0" algn="l" rtl="0">
                        <a:lnSpc>
                          <a:spcPct val="100000"/>
                        </a:lnSpc>
                        <a:spcBef>
                          <a:spcPts val="0"/>
                        </a:spcBef>
                        <a:spcAft>
                          <a:spcPts val="0"/>
                        </a:spcAft>
                        <a:buNone/>
                      </a:pPr>
                      <a:r>
                        <a:rPr lang="en-US" sz="1800" u="none" strike="noStrike" cap="none" dirty="0">
                          <a:sym typeface="Times New Roman"/>
                        </a:rPr>
                        <a:t>General Purpose Computer</a:t>
                      </a:r>
                      <a:endParaRPr sz="1800" u="none" strike="noStrike" cap="none">
                        <a:latin typeface="Times New Roman"/>
                        <a:ea typeface="Times New Roman"/>
                        <a:cs typeface="Times New Roman"/>
                        <a:sym typeface="Times New Roman"/>
                      </a:endParaRPr>
                    </a:p>
                  </a:txBody>
                  <a:tcPr marL="0" marR="0" marT="38100" marB="0"/>
                </a:tc>
                <a:tc>
                  <a:txBody>
                    <a:bodyPr/>
                    <a:lstStyle/>
                    <a:p>
                      <a:pPr marL="97790" marR="0" lvl="0" indent="0" algn="l" rtl="0">
                        <a:lnSpc>
                          <a:spcPct val="100000"/>
                        </a:lnSpc>
                        <a:spcBef>
                          <a:spcPts val="0"/>
                        </a:spcBef>
                        <a:spcAft>
                          <a:spcPts val="0"/>
                        </a:spcAft>
                        <a:buNone/>
                      </a:pPr>
                      <a:r>
                        <a:rPr lang="en-US" sz="1800" u="none" strike="noStrike" cap="none">
                          <a:sym typeface="Times New Roman"/>
                        </a:rPr>
                        <a:t>Embedded System</a:t>
                      </a:r>
                      <a:endParaRPr sz="1800" u="none" strike="noStrike" cap="none">
                        <a:latin typeface="Times New Roman"/>
                        <a:ea typeface="Times New Roman"/>
                        <a:cs typeface="Times New Roman"/>
                        <a:sym typeface="Times New Roman"/>
                      </a:endParaRPr>
                    </a:p>
                  </a:txBody>
                  <a:tcPr marL="0" marR="0" marT="38100" marB="0"/>
                </a:tc>
                <a:extLst>
                  <a:ext uri="{0D108BD9-81ED-4DB2-BD59-A6C34878D82A}">
                    <a16:rowId xmlns:a16="http://schemas.microsoft.com/office/drawing/2014/main" val="10000"/>
                  </a:ext>
                </a:extLst>
              </a:tr>
              <a:tr h="1399247">
                <a:tc>
                  <a:txBody>
                    <a:bodyPr/>
                    <a:lstStyle/>
                    <a:p>
                      <a:pPr marL="97790" marR="0" lvl="0" indent="0" algn="l" rtl="0">
                        <a:lnSpc>
                          <a:spcPct val="100000"/>
                        </a:lnSpc>
                        <a:spcBef>
                          <a:spcPts val="0"/>
                        </a:spcBef>
                        <a:spcAft>
                          <a:spcPts val="0"/>
                        </a:spcAft>
                        <a:buNone/>
                      </a:pPr>
                      <a:r>
                        <a:rPr lang="en-US" sz="1800" b="1" u="none" strike="noStrike" cap="none" dirty="0">
                          <a:sym typeface="Times New Roman"/>
                        </a:rPr>
                        <a:t>Contents</a:t>
                      </a:r>
                      <a:endParaRPr sz="1800" b="1" u="none" strike="noStrike" cap="none">
                        <a:latin typeface="Times New Roman"/>
                        <a:ea typeface="Times New Roman"/>
                        <a:cs typeface="Times New Roman"/>
                        <a:sym typeface="Times New Roman"/>
                      </a:endParaRPr>
                    </a:p>
                  </a:txBody>
                  <a:tcPr marL="0" marR="0" marT="38100" marB="0"/>
                </a:tc>
                <a:tc>
                  <a:txBody>
                    <a:bodyPr/>
                    <a:lstStyle/>
                    <a:p>
                      <a:pPr marL="97155" marR="76835" lvl="0" indent="0" algn="just" rtl="0">
                        <a:lnSpc>
                          <a:spcPct val="100000"/>
                        </a:lnSpc>
                        <a:spcBef>
                          <a:spcPts val="0"/>
                        </a:spcBef>
                        <a:spcAft>
                          <a:spcPts val="0"/>
                        </a:spcAft>
                        <a:buNone/>
                      </a:pPr>
                      <a:r>
                        <a:rPr lang="en-US" sz="1800" u="none" strike="noStrike" cap="none" dirty="0">
                          <a:sym typeface="Times New Roman"/>
                        </a:rPr>
                        <a:t>A system which is a combination  of a generic hardware and a  General Purpose Operating System  for executing </a:t>
                      </a:r>
                      <a:r>
                        <a:rPr lang="en-US" sz="1800" u="sng" strike="noStrike" cap="none" dirty="0">
                          <a:sym typeface="Times New Roman"/>
                        </a:rPr>
                        <a:t>a variety of </a:t>
                      </a:r>
                      <a:r>
                        <a:rPr lang="en-US" sz="1800" u="none" strike="noStrike" cap="none" dirty="0">
                          <a:sym typeface="Times New Roman"/>
                        </a:rPr>
                        <a:t> </a:t>
                      </a:r>
                      <a:r>
                        <a:rPr lang="en-US" sz="1800" u="sng" strike="noStrike" cap="none" dirty="0">
                          <a:sym typeface="Times New Roman"/>
                        </a:rPr>
                        <a:t>applications</a:t>
                      </a:r>
                      <a:r>
                        <a:rPr lang="en-US" sz="1800" u="none" strike="noStrike" cap="none" dirty="0">
                          <a:sym typeface="Times New Roman"/>
                        </a:rPr>
                        <a:t>.</a:t>
                      </a:r>
                      <a:endParaRPr sz="1800" u="none" strike="noStrike" cap="none">
                        <a:latin typeface="Times New Roman"/>
                        <a:ea typeface="Times New Roman"/>
                        <a:cs typeface="Times New Roman"/>
                        <a:sym typeface="Times New Roman"/>
                      </a:endParaRPr>
                    </a:p>
                  </a:txBody>
                  <a:tcPr marL="0" marR="0" marT="38100" marB="0"/>
                </a:tc>
                <a:tc>
                  <a:txBody>
                    <a:bodyPr/>
                    <a:lstStyle/>
                    <a:p>
                      <a:pPr marL="97790" marR="76200" lvl="0" indent="0" algn="just" rtl="0">
                        <a:lnSpc>
                          <a:spcPct val="100000"/>
                        </a:lnSpc>
                        <a:spcBef>
                          <a:spcPts val="0"/>
                        </a:spcBef>
                        <a:spcAft>
                          <a:spcPts val="0"/>
                        </a:spcAft>
                        <a:buNone/>
                      </a:pPr>
                      <a:r>
                        <a:rPr lang="en-US" sz="1800" u="none" strike="noStrike" cap="none">
                          <a:sym typeface="Times New Roman"/>
                        </a:rPr>
                        <a:t>A system which is a combination of  special purpose hardware and  embedded OS/firmware for executing a  </a:t>
                      </a:r>
                      <a:r>
                        <a:rPr lang="en-US" sz="1800" u="sng" strike="noStrike" cap="none">
                          <a:sym typeface="Times New Roman"/>
                        </a:rPr>
                        <a:t>specific set of applications</a:t>
                      </a:r>
                      <a:endParaRPr sz="1800" u="none" strike="noStrike" cap="none">
                        <a:latin typeface="Times New Roman"/>
                        <a:ea typeface="Times New Roman"/>
                        <a:cs typeface="Times New Roman"/>
                        <a:sym typeface="Times New Roman"/>
                      </a:endParaRPr>
                    </a:p>
                  </a:txBody>
                  <a:tcPr marL="0" marR="0" marT="38100" marB="0"/>
                </a:tc>
                <a:extLst>
                  <a:ext uri="{0D108BD9-81ED-4DB2-BD59-A6C34878D82A}">
                    <a16:rowId xmlns:a16="http://schemas.microsoft.com/office/drawing/2014/main" val="10001"/>
                  </a:ext>
                </a:extLst>
              </a:tr>
              <a:tr h="821258">
                <a:tc>
                  <a:txBody>
                    <a:bodyPr/>
                    <a:lstStyle/>
                    <a:p>
                      <a:pPr marL="97790" marR="0" lvl="0" indent="0" algn="l" rtl="0">
                        <a:lnSpc>
                          <a:spcPct val="100000"/>
                        </a:lnSpc>
                        <a:spcBef>
                          <a:spcPts val="0"/>
                        </a:spcBef>
                        <a:spcAft>
                          <a:spcPts val="0"/>
                        </a:spcAft>
                        <a:buNone/>
                      </a:pPr>
                      <a:r>
                        <a:rPr lang="en-US" sz="1800" b="1" u="none" strike="noStrike" cap="none" dirty="0">
                          <a:sym typeface="Times New Roman"/>
                        </a:rPr>
                        <a:t>OS</a:t>
                      </a:r>
                      <a:endParaRPr sz="1800" b="1" u="none" strike="noStrike" cap="none">
                        <a:latin typeface="Times New Roman"/>
                        <a:ea typeface="Times New Roman"/>
                        <a:cs typeface="Times New Roman"/>
                        <a:sym typeface="Times New Roman"/>
                      </a:endParaRPr>
                    </a:p>
                  </a:txBody>
                  <a:tcPr marL="0" marR="0" marT="38725" marB="0"/>
                </a:tc>
                <a:tc>
                  <a:txBody>
                    <a:bodyPr/>
                    <a:lstStyle/>
                    <a:p>
                      <a:pPr marL="97155" marR="78105" lvl="0" indent="0" algn="l" rtl="0">
                        <a:lnSpc>
                          <a:spcPct val="100000"/>
                        </a:lnSpc>
                        <a:spcBef>
                          <a:spcPts val="0"/>
                        </a:spcBef>
                        <a:spcAft>
                          <a:spcPts val="0"/>
                        </a:spcAft>
                        <a:buNone/>
                      </a:pPr>
                      <a:r>
                        <a:rPr lang="en-US" sz="1800" u="none" strike="noStrike" cap="none">
                          <a:sym typeface="Times New Roman"/>
                        </a:rPr>
                        <a:t>It	contains	a	general	purpose  operating system (GPOS).</a:t>
                      </a:r>
                      <a:endParaRPr sz="1800" u="none" strike="noStrike" cap="none">
                        <a:latin typeface="Times New Roman"/>
                        <a:ea typeface="Times New Roman"/>
                        <a:cs typeface="Times New Roman"/>
                        <a:sym typeface="Times New Roman"/>
                      </a:endParaRPr>
                    </a:p>
                  </a:txBody>
                  <a:tcPr marL="0" marR="0" marT="38725" marB="0"/>
                </a:tc>
                <a:tc>
                  <a:txBody>
                    <a:bodyPr/>
                    <a:lstStyle/>
                    <a:p>
                      <a:pPr marL="97790" marR="76835" lvl="0" indent="0" algn="l" rtl="0">
                        <a:lnSpc>
                          <a:spcPct val="100000"/>
                        </a:lnSpc>
                        <a:spcBef>
                          <a:spcPts val="0"/>
                        </a:spcBef>
                        <a:spcAft>
                          <a:spcPts val="0"/>
                        </a:spcAft>
                        <a:buNone/>
                      </a:pPr>
                      <a:r>
                        <a:rPr lang="en-US" sz="1800" u="none" strike="noStrike" cap="none">
                          <a:sym typeface="Times New Roman"/>
                        </a:rPr>
                        <a:t>It	may	or	not	contain	an	operating  system for functioning.</a:t>
                      </a:r>
                      <a:endParaRPr sz="1800" u="none" strike="noStrike" cap="none">
                        <a:latin typeface="Times New Roman"/>
                        <a:ea typeface="Times New Roman"/>
                        <a:cs typeface="Times New Roman"/>
                        <a:sym typeface="Times New Roman"/>
                      </a:endParaRPr>
                    </a:p>
                  </a:txBody>
                  <a:tcPr marL="0" marR="0" marT="38725" marB="0"/>
                </a:tc>
                <a:extLst>
                  <a:ext uri="{0D108BD9-81ED-4DB2-BD59-A6C34878D82A}">
                    <a16:rowId xmlns:a16="http://schemas.microsoft.com/office/drawing/2014/main" val="10002"/>
                  </a:ext>
                </a:extLst>
              </a:tr>
              <a:tr h="610045">
                <a:tc>
                  <a:txBody>
                    <a:bodyPr/>
                    <a:lstStyle/>
                    <a:p>
                      <a:pPr marL="97790" marR="0" lvl="0" indent="0" algn="l" rtl="0">
                        <a:lnSpc>
                          <a:spcPct val="100000"/>
                        </a:lnSpc>
                        <a:spcBef>
                          <a:spcPts val="0"/>
                        </a:spcBef>
                        <a:spcAft>
                          <a:spcPts val="0"/>
                        </a:spcAft>
                        <a:buNone/>
                      </a:pPr>
                      <a:r>
                        <a:rPr lang="en-US" sz="1800" b="1" u="none" strike="noStrike" cap="none" dirty="0">
                          <a:sym typeface="Times New Roman"/>
                        </a:rPr>
                        <a:t>Alterations</a:t>
                      </a:r>
                      <a:endParaRPr sz="1800" b="1" u="none" strike="noStrike" cap="none">
                        <a:latin typeface="Times New Roman"/>
                        <a:ea typeface="Times New Roman"/>
                        <a:cs typeface="Times New Roman"/>
                        <a:sym typeface="Times New Roman"/>
                      </a:endParaRPr>
                    </a:p>
                  </a:txBody>
                  <a:tcPr marL="0" marR="0" marT="38725" marB="0"/>
                </a:tc>
                <a:tc>
                  <a:txBody>
                    <a:bodyPr/>
                    <a:lstStyle/>
                    <a:p>
                      <a:pPr marL="97155" marR="78740" lvl="0" indent="0" algn="l" rtl="0">
                        <a:lnSpc>
                          <a:spcPct val="100000"/>
                        </a:lnSpc>
                        <a:spcBef>
                          <a:spcPts val="0"/>
                        </a:spcBef>
                        <a:spcAft>
                          <a:spcPts val="0"/>
                        </a:spcAft>
                        <a:buNone/>
                      </a:pPr>
                      <a:r>
                        <a:rPr lang="en-US" sz="1800" u="sng" strike="noStrike" cap="none">
                          <a:sym typeface="Times New Roman"/>
                        </a:rPr>
                        <a:t>Applications</a:t>
                      </a:r>
                      <a:r>
                        <a:rPr lang="en-US" sz="1800" u="none" strike="noStrike" cap="none">
                          <a:sym typeface="Times New Roman"/>
                        </a:rPr>
                        <a:t> are alterable by the  user.</a:t>
                      </a:r>
                      <a:endParaRPr sz="1800" u="none" strike="noStrike" cap="none">
                        <a:latin typeface="Times New Roman"/>
                        <a:ea typeface="Times New Roman"/>
                        <a:cs typeface="Times New Roman"/>
                        <a:sym typeface="Times New Roman"/>
                      </a:endParaRPr>
                    </a:p>
                  </a:txBody>
                  <a:tcPr marL="0" marR="0" marT="38725" marB="0"/>
                </a:tc>
                <a:tc>
                  <a:txBody>
                    <a:bodyPr/>
                    <a:lstStyle/>
                    <a:p>
                      <a:pPr marL="97790" marR="76835" lvl="0" indent="0" algn="l" rtl="0">
                        <a:lnSpc>
                          <a:spcPct val="100000"/>
                        </a:lnSpc>
                        <a:spcBef>
                          <a:spcPts val="0"/>
                        </a:spcBef>
                        <a:spcAft>
                          <a:spcPts val="0"/>
                        </a:spcAft>
                        <a:buNone/>
                      </a:pPr>
                      <a:r>
                        <a:rPr lang="en-US" sz="1800" u="sng" strike="noStrike" cap="none">
                          <a:sym typeface="Times New Roman"/>
                        </a:rPr>
                        <a:t>Applications</a:t>
                      </a:r>
                      <a:r>
                        <a:rPr lang="en-US" sz="1800" u="none" strike="noStrike" cap="none">
                          <a:sym typeface="Times New Roman"/>
                        </a:rPr>
                        <a:t>	are	not-alterable	by	the  user.</a:t>
                      </a:r>
                      <a:endParaRPr sz="1800" u="none" strike="noStrike" cap="none">
                        <a:latin typeface="Times New Roman"/>
                        <a:ea typeface="Times New Roman"/>
                        <a:cs typeface="Times New Roman"/>
                        <a:sym typeface="Times New Roman"/>
                      </a:endParaRPr>
                    </a:p>
                  </a:txBody>
                  <a:tcPr marL="0" marR="0" marT="38725" marB="0"/>
                </a:tc>
                <a:extLst>
                  <a:ext uri="{0D108BD9-81ED-4DB2-BD59-A6C34878D82A}">
                    <a16:rowId xmlns:a16="http://schemas.microsoft.com/office/drawing/2014/main" val="10003"/>
                  </a:ext>
                </a:extLst>
              </a:tr>
              <a:tr h="821258">
                <a:tc>
                  <a:txBody>
                    <a:bodyPr/>
                    <a:lstStyle/>
                    <a:p>
                      <a:pPr marL="97790" marR="0" lvl="0" indent="0" algn="l" rtl="0">
                        <a:lnSpc>
                          <a:spcPct val="100000"/>
                        </a:lnSpc>
                        <a:spcBef>
                          <a:spcPts val="0"/>
                        </a:spcBef>
                        <a:spcAft>
                          <a:spcPts val="0"/>
                        </a:spcAft>
                        <a:buNone/>
                      </a:pPr>
                      <a:r>
                        <a:rPr lang="en-US" sz="1800" b="1" u="none" strike="noStrike" cap="none" dirty="0">
                          <a:sym typeface="Times New Roman"/>
                        </a:rPr>
                        <a:t>Key factor</a:t>
                      </a:r>
                      <a:endParaRPr sz="1800" b="1" u="none" strike="noStrike" cap="none">
                        <a:latin typeface="Times New Roman"/>
                        <a:ea typeface="Times New Roman"/>
                        <a:cs typeface="Times New Roman"/>
                        <a:sym typeface="Times New Roman"/>
                      </a:endParaRPr>
                    </a:p>
                  </a:txBody>
                  <a:tcPr marL="0" marR="0" marT="38725" marB="0"/>
                </a:tc>
                <a:tc>
                  <a:txBody>
                    <a:bodyPr/>
                    <a:lstStyle/>
                    <a:p>
                      <a:pPr marL="97155" marR="0" lvl="0" indent="0" algn="l" rtl="0">
                        <a:lnSpc>
                          <a:spcPct val="100000"/>
                        </a:lnSpc>
                        <a:spcBef>
                          <a:spcPts val="0"/>
                        </a:spcBef>
                        <a:spcAft>
                          <a:spcPts val="0"/>
                        </a:spcAft>
                        <a:buNone/>
                      </a:pPr>
                      <a:r>
                        <a:rPr lang="en-US" sz="1800" u="none" strike="noStrike" cap="none">
                          <a:sym typeface="Times New Roman"/>
                        </a:rPr>
                        <a:t>Performance is key factor.</a:t>
                      </a:r>
                      <a:endParaRPr sz="1800" u="none" strike="noStrike" cap="none">
                        <a:latin typeface="Times New Roman"/>
                        <a:ea typeface="Times New Roman"/>
                        <a:cs typeface="Times New Roman"/>
                        <a:sym typeface="Times New Roman"/>
                      </a:endParaRPr>
                    </a:p>
                  </a:txBody>
                  <a:tcPr marL="0" marR="0" marT="38725" marB="0"/>
                </a:tc>
                <a:tc>
                  <a:txBody>
                    <a:bodyPr/>
                    <a:lstStyle/>
                    <a:p>
                      <a:pPr marL="97790" marR="0" lvl="0" indent="0" algn="l" rtl="0">
                        <a:lnSpc>
                          <a:spcPct val="100000"/>
                        </a:lnSpc>
                        <a:spcBef>
                          <a:spcPts val="0"/>
                        </a:spcBef>
                        <a:spcAft>
                          <a:spcPts val="0"/>
                        </a:spcAft>
                        <a:buNone/>
                      </a:pPr>
                      <a:r>
                        <a:rPr lang="en-US" sz="1800" u="none" strike="noStrike" cap="none">
                          <a:sym typeface="Times New Roman"/>
                        </a:rPr>
                        <a:t>Application specific requirements are</a:t>
                      </a:r>
                      <a:endParaRPr sz="1800" u="none" strike="noStrike" cap="none">
                        <a:sym typeface="Times New Roman"/>
                      </a:endParaRPr>
                    </a:p>
                    <a:p>
                      <a:pPr marL="97790" marR="0" lvl="0" indent="0" algn="l" rtl="0">
                        <a:lnSpc>
                          <a:spcPct val="100000"/>
                        </a:lnSpc>
                        <a:spcBef>
                          <a:spcPts val="0"/>
                        </a:spcBef>
                        <a:spcAft>
                          <a:spcPts val="0"/>
                        </a:spcAft>
                        <a:buNone/>
                      </a:pPr>
                      <a:r>
                        <a:rPr lang="en-US" sz="1800" u="none" strike="noStrike" cap="none">
                          <a:sym typeface="Times New Roman"/>
                        </a:rPr>
                        <a:t>key factors. (performance, power consumption, memory usage)</a:t>
                      </a:r>
                      <a:endParaRPr sz="1800" u="none" strike="noStrike" cap="none">
                        <a:latin typeface="Times New Roman"/>
                        <a:ea typeface="Times New Roman"/>
                        <a:cs typeface="Times New Roman"/>
                        <a:sym typeface="Times New Roman"/>
                      </a:endParaRPr>
                    </a:p>
                  </a:txBody>
                  <a:tcPr marL="0" marR="0" marT="38725" marB="0"/>
                </a:tc>
                <a:extLst>
                  <a:ext uri="{0D108BD9-81ED-4DB2-BD59-A6C34878D82A}">
                    <a16:rowId xmlns:a16="http://schemas.microsoft.com/office/drawing/2014/main" val="10004"/>
                  </a:ext>
                </a:extLst>
              </a:tr>
              <a:tr h="610045">
                <a:tc>
                  <a:txBody>
                    <a:bodyPr/>
                    <a:lstStyle/>
                    <a:p>
                      <a:pPr marL="97790" marR="313690" lvl="0" indent="0" algn="l" rtl="0">
                        <a:lnSpc>
                          <a:spcPct val="100000"/>
                        </a:lnSpc>
                        <a:spcBef>
                          <a:spcPts val="0"/>
                        </a:spcBef>
                        <a:spcAft>
                          <a:spcPts val="0"/>
                        </a:spcAft>
                        <a:buNone/>
                      </a:pPr>
                      <a:r>
                        <a:rPr lang="en-US" sz="1800" b="1" u="none" strike="noStrike" cap="none" dirty="0">
                          <a:sym typeface="Times New Roman"/>
                        </a:rPr>
                        <a:t>Power  Consumption</a:t>
                      </a:r>
                      <a:endParaRPr sz="1800" b="1" u="none" strike="noStrike" cap="none">
                        <a:latin typeface="Times New Roman"/>
                        <a:ea typeface="Times New Roman"/>
                        <a:cs typeface="Times New Roman"/>
                        <a:sym typeface="Times New Roman"/>
                      </a:endParaRPr>
                    </a:p>
                  </a:txBody>
                  <a:tcPr marL="0" marR="0" marT="38725" marB="0"/>
                </a:tc>
                <a:tc>
                  <a:txBody>
                    <a:bodyPr/>
                    <a:lstStyle/>
                    <a:p>
                      <a:pPr marL="97155" marR="0" lvl="0" indent="0" algn="l" rtl="0">
                        <a:lnSpc>
                          <a:spcPct val="100000"/>
                        </a:lnSpc>
                        <a:spcBef>
                          <a:spcPts val="0"/>
                        </a:spcBef>
                        <a:spcAft>
                          <a:spcPts val="0"/>
                        </a:spcAft>
                        <a:buNone/>
                      </a:pPr>
                      <a:r>
                        <a:rPr lang="en-US" sz="1800" u="none" strike="noStrike" cap="none">
                          <a:sym typeface="Times New Roman"/>
                        </a:rPr>
                        <a:t>More</a:t>
                      </a:r>
                      <a:endParaRPr sz="1800" u="none" strike="noStrike" cap="none">
                        <a:latin typeface="Times New Roman"/>
                        <a:ea typeface="Times New Roman"/>
                        <a:cs typeface="Times New Roman"/>
                        <a:sym typeface="Times New Roman"/>
                      </a:endParaRPr>
                    </a:p>
                  </a:txBody>
                  <a:tcPr marL="0" marR="0" marT="38725" marB="0"/>
                </a:tc>
                <a:tc>
                  <a:txBody>
                    <a:bodyPr/>
                    <a:lstStyle/>
                    <a:p>
                      <a:pPr marL="97790" marR="0" lvl="0" indent="0" algn="l" rtl="0">
                        <a:lnSpc>
                          <a:spcPct val="100000"/>
                        </a:lnSpc>
                        <a:spcBef>
                          <a:spcPts val="0"/>
                        </a:spcBef>
                        <a:spcAft>
                          <a:spcPts val="0"/>
                        </a:spcAft>
                        <a:buNone/>
                      </a:pPr>
                      <a:r>
                        <a:rPr lang="en-US" sz="1800" u="none" strike="noStrike" cap="none">
                          <a:sym typeface="Times New Roman"/>
                        </a:rPr>
                        <a:t>Less</a:t>
                      </a:r>
                      <a:endParaRPr sz="1800" u="none" strike="noStrike" cap="none">
                        <a:latin typeface="Times New Roman"/>
                        <a:ea typeface="Times New Roman"/>
                        <a:cs typeface="Times New Roman"/>
                        <a:sym typeface="Times New Roman"/>
                      </a:endParaRPr>
                    </a:p>
                  </a:txBody>
                  <a:tcPr marL="0" marR="0" marT="38725" marB="0"/>
                </a:tc>
                <a:extLst>
                  <a:ext uri="{0D108BD9-81ED-4DB2-BD59-A6C34878D82A}">
                    <a16:rowId xmlns:a16="http://schemas.microsoft.com/office/drawing/2014/main" val="10005"/>
                  </a:ext>
                </a:extLst>
              </a:tr>
              <a:tr h="372203">
                <a:tc>
                  <a:txBody>
                    <a:bodyPr/>
                    <a:lstStyle/>
                    <a:p>
                      <a:pPr marL="97790" marR="0" lvl="0" indent="0" algn="l" rtl="0">
                        <a:lnSpc>
                          <a:spcPct val="100000"/>
                        </a:lnSpc>
                        <a:spcBef>
                          <a:spcPts val="0"/>
                        </a:spcBef>
                        <a:spcAft>
                          <a:spcPts val="0"/>
                        </a:spcAft>
                        <a:buNone/>
                      </a:pPr>
                      <a:r>
                        <a:rPr lang="en-US" sz="1800" b="1" u="none" strike="noStrike" cap="none" dirty="0">
                          <a:sym typeface="Times New Roman"/>
                        </a:rPr>
                        <a:t>Response Time</a:t>
                      </a:r>
                      <a:endParaRPr sz="1800" b="1" u="none" strike="noStrike" cap="none">
                        <a:latin typeface="Times New Roman"/>
                        <a:ea typeface="Times New Roman"/>
                        <a:cs typeface="Times New Roman"/>
                        <a:sym typeface="Times New Roman"/>
                      </a:endParaRPr>
                    </a:p>
                  </a:txBody>
                  <a:tcPr marL="0" marR="0" marT="38725" marB="0"/>
                </a:tc>
                <a:tc>
                  <a:txBody>
                    <a:bodyPr/>
                    <a:lstStyle/>
                    <a:p>
                      <a:pPr marL="97155" marR="0" lvl="0" indent="0" algn="l" rtl="0">
                        <a:lnSpc>
                          <a:spcPct val="100000"/>
                        </a:lnSpc>
                        <a:spcBef>
                          <a:spcPts val="0"/>
                        </a:spcBef>
                        <a:spcAft>
                          <a:spcPts val="0"/>
                        </a:spcAft>
                        <a:buNone/>
                      </a:pPr>
                      <a:r>
                        <a:rPr lang="en-US" sz="1800" u="none" strike="noStrike" cap="none">
                          <a:sym typeface="Times New Roman"/>
                        </a:rPr>
                        <a:t>Not critical</a:t>
                      </a:r>
                      <a:endParaRPr sz="1800" u="none" strike="noStrike" cap="none">
                        <a:latin typeface="Times New Roman"/>
                        <a:ea typeface="Times New Roman"/>
                        <a:cs typeface="Times New Roman"/>
                        <a:sym typeface="Times New Roman"/>
                      </a:endParaRPr>
                    </a:p>
                  </a:txBody>
                  <a:tcPr marL="0" marR="0" marT="38725" marB="0"/>
                </a:tc>
                <a:tc>
                  <a:txBody>
                    <a:bodyPr/>
                    <a:lstStyle/>
                    <a:p>
                      <a:pPr marL="97790" marR="0" lvl="0" indent="0" algn="l" rtl="0">
                        <a:lnSpc>
                          <a:spcPct val="100000"/>
                        </a:lnSpc>
                        <a:spcBef>
                          <a:spcPts val="0"/>
                        </a:spcBef>
                        <a:spcAft>
                          <a:spcPts val="0"/>
                        </a:spcAft>
                        <a:buNone/>
                      </a:pPr>
                      <a:r>
                        <a:rPr lang="en-US" sz="1800" u="none" strike="noStrike" cap="none">
                          <a:sym typeface="Times New Roman"/>
                        </a:rPr>
                        <a:t>Critical for some applications</a:t>
                      </a:r>
                      <a:endParaRPr sz="1800" u="none" strike="noStrike" cap="none">
                        <a:latin typeface="Times New Roman"/>
                        <a:ea typeface="Times New Roman"/>
                        <a:cs typeface="Times New Roman"/>
                        <a:sym typeface="Times New Roman"/>
                      </a:endParaRPr>
                    </a:p>
                  </a:txBody>
                  <a:tcPr marL="0" marR="0" marT="38725" marB="0"/>
                </a:tc>
                <a:extLst>
                  <a:ext uri="{0D108BD9-81ED-4DB2-BD59-A6C34878D82A}">
                    <a16:rowId xmlns:a16="http://schemas.microsoft.com/office/drawing/2014/main" val="10006"/>
                  </a:ext>
                </a:extLst>
              </a:tr>
              <a:tr h="633658">
                <a:tc>
                  <a:txBody>
                    <a:bodyPr/>
                    <a:lstStyle/>
                    <a:p>
                      <a:pPr marL="97790" marR="0" lvl="0" indent="0" algn="l" rtl="0">
                        <a:lnSpc>
                          <a:spcPct val="100000"/>
                        </a:lnSpc>
                        <a:spcBef>
                          <a:spcPts val="0"/>
                        </a:spcBef>
                        <a:spcAft>
                          <a:spcPts val="0"/>
                        </a:spcAft>
                        <a:buNone/>
                      </a:pPr>
                      <a:r>
                        <a:rPr lang="en-US" sz="1800" b="1" u="none" strike="noStrike" cap="none" dirty="0">
                          <a:sym typeface="Times New Roman"/>
                        </a:rPr>
                        <a:t>Execution</a:t>
                      </a:r>
                      <a:endParaRPr sz="1800" b="1" u="none" strike="noStrike" cap="none">
                        <a:latin typeface="Times New Roman"/>
                        <a:ea typeface="Times New Roman"/>
                        <a:cs typeface="Times New Roman"/>
                        <a:sym typeface="Times New Roman"/>
                      </a:endParaRPr>
                    </a:p>
                  </a:txBody>
                  <a:tcPr marL="0" marR="0" marT="39375" marB="0"/>
                </a:tc>
                <a:tc>
                  <a:txBody>
                    <a:bodyPr/>
                    <a:lstStyle/>
                    <a:p>
                      <a:pPr marL="97155" marR="0" lvl="0" indent="0" algn="l" rtl="0">
                        <a:lnSpc>
                          <a:spcPct val="100000"/>
                        </a:lnSpc>
                        <a:spcBef>
                          <a:spcPts val="0"/>
                        </a:spcBef>
                        <a:spcAft>
                          <a:spcPts val="0"/>
                        </a:spcAft>
                        <a:buNone/>
                      </a:pPr>
                      <a:r>
                        <a:rPr lang="en-US" sz="1800" u="none" strike="noStrike" cap="none">
                          <a:sym typeface="Times New Roman"/>
                        </a:rPr>
                        <a:t>Need not be deterministic</a:t>
                      </a:r>
                      <a:endParaRPr sz="1800" u="none" strike="noStrike" cap="none">
                        <a:latin typeface="Times New Roman"/>
                        <a:ea typeface="Times New Roman"/>
                        <a:cs typeface="Times New Roman"/>
                        <a:sym typeface="Times New Roman"/>
                      </a:endParaRPr>
                    </a:p>
                  </a:txBody>
                  <a:tcPr marL="0" marR="0" marT="39375" marB="0"/>
                </a:tc>
                <a:tc>
                  <a:txBody>
                    <a:bodyPr/>
                    <a:lstStyle/>
                    <a:p>
                      <a:pPr marL="97790" marR="0" lvl="0" indent="0" algn="l" rtl="0">
                        <a:lnSpc>
                          <a:spcPct val="100000"/>
                        </a:lnSpc>
                        <a:spcBef>
                          <a:spcPts val="0"/>
                        </a:spcBef>
                        <a:spcAft>
                          <a:spcPts val="0"/>
                        </a:spcAft>
                        <a:buNone/>
                      </a:pPr>
                      <a:r>
                        <a:rPr lang="en-US" sz="1800" u="none" strike="noStrike" cap="none" dirty="0">
                          <a:sym typeface="Times New Roman"/>
                        </a:rPr>
                        <a:t>Deterministic for certain types of ES</a:t>
                      </a:r>
                      <a:endParaRPr sz="1800" u="none" strike="noStrike" cap="none">
                        <a:sym typeface="Times New Roman"/>
                      </a:endParaRPr>
                    </a:p>
                    <a:p>
                      <a:pPr marL="97790" marR="0" lvl="0" indent="0" algn="l" rtl="0">
                        <a:lnSpc>
                          <a:spcPct val="100000"/>
                        </a:lnSpc>
                        <a:spcBef>
                          <a:spcPts val="0"/>
                        </a:spcBef>
                        <a:spcAft>
                          <a:spcPts val="0"/>
                        </a:spcAft>
                        <a:buNone/>
                      </a:pPr>
                      <a:r>
                        <a:rPr lang="en-US" sz="1800" u="none" strike="noStrike" cap="none" dirty="0">
                          <a:sym typeface="Times New Roman"/>
                        </a:rPr>
                        <a:t>like ‘Hard Real Time’ systems.</a:t>
                      </a:r>
                      <a:endParaRPr sz="1800" u="none" strike="noStrike" cap="none">
                        <a:latin typeface="Times New Roman"/>
                        <a:ea typeface="Times New Roman"/>
                        <a:cs typeface="Times New Roman"/>
                        <a:sym typeface="Times New Roman"/>
                      </a:endParaRPr>
                    </a:p>
                  </a:txBody>
                  <a:tcPr marL="0" marR="0" marT="39375" marB="0"/>
                </a:tc>
                <a:extLst>
                  <a:ext uri="{0D108BD9-81ED-4DB2-BD59-A6C34878D82A}">
                    <a16:rowId xmlns:a16="http://schemas.microsoft.com/office/drawing/2014/main" val="1000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idx="1"/>
          </p:nvPr>
        </p:nvSpPr>
        <p:spPr>
          <a:xfrm>
            <a:off x="1223493" y="566669"/>
            <a:ext cx="10281119" cy="591140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Char char="🠶"/>
            </a:pPr>
            <a:r>
              <a:rPr lang="en-US" sz="2000" b="1" dirty="0"/>
              <a:t>History of embedded system</a:t>
            </a:r>
            <a:endParaRPr sz="2000"/>
          </a:p>
          <a:p>
            <a:pPr marL="0" lvl="0" indent="0" algn="l" rtl="0">
              <a:spcBef>
                <a:spcPts val="1000"/>
              </a:spcBef>
              <a:spcAft>
                <a:spcPts val="0"/>
              </a:spcAft>
              <a:buSzPts val="1800"/>
              <a:buNone/>
            </a:pPr>
            <a:endParaRPr sz="2000"/>
          </a:p>
          <a:p>
            <a:pPr marL="342900" lvl="0" indent="-342900" algn="l" rtl="0">
              <a:spcBef>
                <a:spcPts val="1000"/>
              </a:spcBef>
              <a:spcAft>
                <a:spcPts val="0"/>
              </a:spcAft>
              <a:buSzPts val="1800"/>
              <a:buChar char="🠶"/>
            </a:pPr>
            <a:r>
              <a:rPr lang="en-US" sz="2000" dirty="0"/>
              <a:t>Embedded systems were in existence even before the IT revolution. </a:t>
            </a:r>
            <a:endParaRPr sz="2000"/>
          </a:p>
          <a:p>
            <a:pPr marL="342900" lvl="0" indent="-342900" algn="l" rtl="0">
              <a:spcBef>
                <a:spcPts val="1000"/>
              </a:spcBef>
              <a:spcAft>
                <a:spcPts val="0"/>
              </a:spcAft>
              <a:buSzPts val="1800"/>
              <a:buChar char="🠶"/>
            </a:pPr>
            <a:r>
              <a:rPr lang="en-US" sz="2000" dirty="0"/>
              <a:t>In the olden days embedded systems were built around the transistor technologies, the embedded algorithm was developed in low level languages.  </a:t>
            </a:r>
            <a:endParaRPr sz="2000"/>
          </a:p>
          <a:p>
            <a:pPr marL="342900" lvl="0" indent="-342900" algn="l" rtl="0">
              <a:spcBef>
                <a:spcPts val="1000"/>
              </a:spcBef>
              <a:spcAft>
                <a:spcPts val="0"/>
              </a:spcAft>
              <a:buSzPts val="1800"/>
              <a:buChar char="🠶"/>
            </a:pPr>
            <a:r>
              <a:rPr lang="en-US" sz="2000" dirty="0"/>
              <a:t>IT revolution gave way to the development of miniature embedded systems. The first recognized modern embedded system is the Apollo Guidance Computer (AGC) developed by the MIT Instrumentation Laboratory for the lunar expedition. </a:t>
            </a:r>
            <a:endParaRPr sz="2000"/>
          </a:p>
          <a:p>
            <a:pPr marL="342900" lvl="0" indent="-342900" algn="l" rtl="0">
              <a:spcBef>
                <a:spcPts val="1000"/>
              </a:spcBef>
              <a:spcAft>
                <a:spcPts val="0"/>
              </a:spcAft>
              <a:buSzPts val="1800"/>
              <a:buChar char="🠶"/>
            </a:pPr>
            <a:r>
              <a:rPr lang="en-US" sz="2000" dirty="0"/>
              <a:t>Command Module and the Lunar Excursion Module (LEM). The Command Module was designed to encircle the moon while the Lunar Module  were designed to go down to the moon surface and land there safely. The Lunar Module featured a total of 18 engines including a descent engine and an ascent engine.</a:t>
            </a:r>
            <a:endParaRPr sz="2000"/>
          </a:p>
          <a:p>
            <a:pPr marL="342900" lvl="0" indent="-342900" algn="l" rtl="0">
              <a:spcBef>
                <a:spcPts val="1000"/>
              </a:spcBef>
              <a:spcAft>
                <a:spcPts val="0"/>
              </a:spcAft>
              <a:buSzPts val="1800"/>
              <a:buChar char="🠶"/>
            </a:pPr>
            <a:r>
              <a:rPr lang="en-US" sz="2000" dirty="0"/>
              <a:t>Around 5000 </a:t>
            </a:r>
            <a:r>
              <a:rPr lang="en-US" sz="2000" dirty="0" err="1"/>
              <a:t>Ics</a:t>
            </a:r>
            <a:r>
              <a:rPr lang="en-US" sz="2000" dirty="0"/>
              <a:t> were used in this design.</a:t>
            </a:r>
            <a:endParaRPr sz="2000"/>
          </a:p>
          <a:p>
            <a:pPr marL="342900" lvl="0" indent="-342900" algn="l" rtl="0">
              <a:spcBef>
                <a:spcPts val="1000"/>
              </a:spcBef>
              <a:spcAft>
                <a:spcPts val="0"/>
              </a:spcAft>
              <a:buSzPts val="1800"/>
              <a:buChar char="🠶"/>
            </a:pPr>
            <a:r>
              <a:rPr lang="en-US" sz="2000" dirty="0"/>
              <a:t>The first mass produced embedded system was the guidance computer for the Minuteman-I missile in 1961.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204" name="Google Shape;204;p23"/>
          <p:cNvSpPr txBox="1">
            <a:spLocks noGrp="1"/>
          </p:cNvSpPr>
          <p:nvPr>
            <p:ph type="title"/>
          </p:nvPr>
        </p:nvSpPr>
        <p:spPr>
          <a:xfrm>
            <a:off x="2330085" y="467097"/>
            <a:ext cx="8911687" cy="65314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3600"/>
              <a:buFont typeface="Century Gothic"/>
              <a:buNone/>
            </a:pPr>
            <a:r>
              <a:rPr lang="en-US" b="1" dirty="0"/>
              <a:t>Applications of Embedded systems</a:t>
            </a:r>
            <a:endParaRPr b="1"/>
          </a:p>
        </p:txBody>
      </p:sp>
      <p:sp>
        <p:nvSpPr>
          <p:cNvPr id="195" name="Google Shape;195;p23"/>
          <p:cNvSpPr txBox="1"/>
          <p:nvPr/>
        </p:nvSpPr>
        <p:spPr>
          <a:xfrm>
            <a:off x="928255" y="1279098"/>
            <a:ext cx="10654145" cy="383448"/>
          </a:xfrm>
          <a:prstGeom prst="rect">
            <a:avLst/>
          </a:prstGeom>
          <a:noFill/>
          <a:ln>
            <a:noFill/>
          </a:ln>
        </p:spPr>
        <p:txBody>
          <a:bodyPr spcFirstLastPara="1" wrap="square" lIns="0" tIns="12050" rIns="0" bIns="0" anchor="t" anchorCtr="0">
            <a:noAutofit/>
          </a:bodyPr>
          <a:lstStyle/>
          <a:p>
            <a:pPr marL="12700" marR="5080" lvl="0" indent="0" algn="l" rtl="0">
              <a:lnSpc>
                <a:spcPct val="100000"/>
              </a:lnSpc>
              <a:spcBef>
                <a:spcPts val="0"/>
              </a:spcBef>
              <a:spcAft>
                <a:spcPts val="0"/>
              </a:spcAft>
              <a:buNone/>
            </a:pPr>
            <a:r>
              <a:rPr lang="en-US" sz="2200" dirty="0">
                <a:solidFill>
                  <a:schemeClr val="dk1"/>
                </a:solidFill>
                <a:latin typeface="Times New Roman"/>
                <a:ea typeface="Times New Roman"/>
                <a:cs typeface="Times New Roman"/>
                <a:sym typeface="Times New Roman"/>
              </a:rPr>
              <a:t>The </a:t>
            </a:r>
            <a:r>
              <a:rPr lang="en-US" sz="2200" dirty="0">
                <a:solidFill>
                  <a:srgbClr val="FF0000"/>
                </a:solidFill>
                <a:latin typeface="Times New Roman"/>
                <a:ea typeface="Times New Roman"/>
                <a:cs typeface="Times New Roman"/>
                <a:sym typeface="Times New Roman"/>
              </a:rPr>
              <a:t>application areas </a:t>
            </a:r>
            <a:r>
              <a:rPr lang="en-US" sz="2200" dirty="0">
                <a:solidFill>
                  <a:schemeClr val="dk1"/>
                </a:solidFill>
                <a:latin typeface="Times New Roman"/>
                <a:ea typeface="Times New Roman"/>
                <a:cs typeface="Times New Roman"/>
                <a:sym typeface="Times New Roman"/>
              </a:rPr>
              <a:t>and the products in the embedded  domain are countless.</a:t>
            </a:r>
            <a:endParaRPr sz="2200">
              <a:solidFill>
                <a:schemeClr val="dk1"/>
              </a:solidFill>
              <a:latin typeface="Times New Roman"/>
              <a:ea typeface="Times New Roman"/>
              <a:cs typeface="Times New Roman"/>
              <a:sym typeface="Times New Roman"/>
            </a:endParaRPr>
          </a:p>
        </p:txBody>
      </p:sp>
      <p:sp>
        <p:nvSpPr>
          <p:cNvPr id="196" name="Google Shape;196;p23"/>
          <p:cNvSpPr txBox="1"/>
          <p:nvPr/>
        </p:nvSpPr>
        <p:spPr>
          <a:xfrm>
            <a:off x="969818" y="1770030"/>
            <a:ext cx="10917381" cy="2465419"/>
          </a:xfrm>
          <a:prstGeom prst="rect">
            <a:avLst/>
          </a:prstGeom>
          <a:noFill/>
          <a:ln>
            <a:noFill/>
          </a:ln>
        </p:spPr>
        <p:txBody>
          <a:bodyPr spcFirstLastPara="1" wrap="square" lIns="0" tIns="140325" rIns="0" bIns="0" anchor="t" anchorCtr="0">
            <a:noAutofit/>
          </a:bodyPr>
          <a:lstStyle/>
          <a:p>
            <a:pPr marL="469900" marR="0" lvl="0" indent="-457200" algn="l" rtl="0">
              <a:lnSpc>
                <a:spcPct val="100000"/>
              </a:lnSpc>
              <a:spcBef>
                <a:spcPts val="0"/>
              </a:spcBef>
              <a:spcAft>
                <a:spcPts val="0"/>
              </a:spcAft>
              <a:buClr>
                <a:srgbClr val="A42F0F"/>
              </a:buClr>
              <a:buSzPts val="1800"/>
              <a:buFont typeface="Times New Roman"/>
              <a:buAutoNum type="arabicPeriod"/>
            </a:pPr>
            <a:r>
              <a:rPr lang="en-US" sz="1800" u="sng" dirty="0">
                <a:solidFill>
                  <a:schemeClr val="dk1"/>
                </a:solidFill>
                <a:latin typeface="Times New Roman"/>
                <a:ea typeface="Times New Roman"/>
                <a:cs typeface="Times New Roman"/>
                <a:sym typeface="Times New Roman"/>
              </a:rPr>
              <a:t>Consumer electronics</a:t>
            </a:r>
            <a:r>
              <a:rPr lang="en-US" sz="1800" dirty="0">
                <a:solidFill>
                  <a:schemeClr val="dk1"/>
                </a:solidFill>
                <a:latin typeface="Times New Roman"/>
                <a:ea typeface="Times New Roman"/>
                <a:cs typeface="Times New Roman"/>
                <a:sym typeface="Times New Roman"/>
              </a:rPr>
              <a:t>: Camcorders, cameras, etc.</a:t>
            </a:r>
            <a:endParaRPr sz="1800">
              <a:solidFill>
                <a:schemeClr val="dk1"/>
              </a:solidFill>
              <a:latin typeface="Times New Roman"/>
              <a:ea typeface="Times New Roman"/>
              <a:cs typeface="Times New Roman"/>
              <a:sym typeface="Times New Roman"/>
            </a:endParaRPr>
          </a:p>
          <a:p>
            <a:pPr marL="469900" marR="0" lvl="0" indent="-457200" algn="l" rtl="0">
              <a:lnSpc>
                <a:spcPct val="100000"/>
              </a:lnSpc>
              <a:spcBef>
                <a:spcPts val="1005"/>
              </a:spcBef>
              <a:spcAft>
                <a:spcPts val="0"/>
              </a:spcAft>
              <a:buClr>
                <a:srgbClr val="A42F0F"/>
              </a:buClr>
              <a:buSzPts val="1800"/>
              <a:buFont typeface="Times New Roman"/>
              <a:buAutoNum type="arabicPeriod"/>
            </a:pPr>
            <a:r>
              <a:rPr lang="en-US" sz="1800" u="sng" dirty="0">
                <a:solidFill>
                  <a:schemeClr val="dk1"/>
                </a:solidFill>
                <a:latin typeface="Times New Roman"/>
                <a:ea typeface="Times New Roman"/>
                <a:cs typeface="Times New Roman"/>
                <a:sym typeface="Times New Roman"/>
              </a:rPr>
              <a:t>Household appliances</a:t>
            </a:r>
            <a:r>
              <a:rPr lang="en-US" sz="1800" dirty="0">
                <a:solidFill>
                  <a:schemeClr val="dk1"/>
                </a:solidFill>
                <a:latin typeface="Times New Roman"/>
                <a:ea typeface="Times New Roman"/>
                <a:cs typeface="Times New Roman"/>
                <a:sym typeface="Times New Roman"/>
              </a:rPr>
              <a:t>: Television, DVD players, washing machine,</a:t>
            </a:r>
            <a:endParaRPr sz="1800">
              <a:solidFill>
                <a:schemeClr val="dk1"/>
              </a:solidFill>
              <a:latin typeface="Times New Roman"/>
              <a:ea typeface="Times New Roman"/>
              <a:cs typeface="Times New Roman"/>
              <a:sym typeface="Times New Roman"/>
            </a:endParaRPr>
          </a:p>
          <a:p>
            <a:pPr marL="469265" marR="0" lvl="0" indent="0" algn="l" rtl="0">
              <a:lnSpc>
                <a:spcPct val="100000"/>
              </a:lnSpc>
              <a:spcBef>
                <a:spcPts val="5"/>
              </a:spcBef>
              <a:spcAft>
                <a:spcPts val="0"/>
              </a:spcAft>
              <a:buNone/>
            </a:pPr>
            <a:r>
              <a:rPr lang="en-US" sz="1800" dirty="0">
                <a:solidFill>
                  <a:schemeClr val="dk1"/>
                </a:solidFill>
                <a:latin typeface="Times New Roman"/>
                <a:ea typeface="Times New Roman"/>
                <a:cs typeface="Times New Roman"/>
                <a:sym typeface="Times New Roman"/>
              </a:rPr>
              <a:t>fridge, microwave oven, etc.</a:t>
            </a:r>
            <a:endParaRPr sz="1800">
              <a:solidFill>
                <a:schemeClr val="dk1"/>
              </a:solidFill>
              <a:latin typeface="Times New Roman"/>
              <a:ea typeface="Times New Roman"/>
              <a:cs typeface="Times New Roman"/>
              <a:sym typeface="Times New Roman"/>
            </a:endParaRPr>
          </a:p>
          <a:p>
            <a:pPr marL="469900" marR="5080" lvl="0" indent="-457200" algn="just" rtl="0">
              <a:lnSpc>
                <a:spcPct val="100000"/>
              </a:lnSpc>
              <a:spcBef>
                <a:spcPts val="994"/>
              </a:spcBef>
              <a:spcAft>
                <a:spcPts val="0"/>
              </a:spcAft>
              <a:buClr>
                <a:srgbClr val="A42F0F"/>
              </a:buClr>
              <a:buSzPts val="1800"/>
              <a:buFont typeface="Times New Roman"/>
              <a:buAutoNum type="arabicPeriod" startAt="3"/>
            </a:pPr>
            <a:r>
              <a:rPr lang="en-US" sz="1800" u="sng" dirty="0">
                <a:solidFill>
                  <a:schemeClr val="dk1"/>
                </a:solidFill>
                <a:latin typeface="Times New Roman"/>
                <a:ea typeface="Times New Roman"/>
                <a:cs typeface="Times New Roman"/>
                <a:sym typeface="Times New Roman"/>
              </a:rPr>
              <a:t>Home automation and security systems</a:t>
            </a:r>
            <a:r>
              <a:rPr lang="en-US" sz="1800" dirty="0">
                <a:solidFill>
                  <a:schemeClr val="dk1"/>
                </a:solidFill>
                <a:latin typeface="Times New Roman"/>
                <a:ea typeface="Times New Roman"/>
                <a:cs typeface="Times New Roman"/>
                <a:sym typeface="Times New Roman"/>
              </a:rPr>
              <a:t>: Air conditioners, sprinklers,  intruder detection alarms, closed circuit television cameras, fire  alarms, etc.</a:t>
            </a:r>
            <a:endParaRPr sz="1800">
              <a:solidFill>
                <a:schemeClr val="dk1"/>
              </a:solidFill>
              <a:latin typeface="Times New Roman"/>
              <a:ea typeface="Times New Roman"/>
              <a:cs typeface="Times New Roman"/>
              <a:sym typeface="Times New Roman"/>
            </a:endParaRPr>
          </a:p>
          <a:p>
            <a:pPr marL="469900" marR="0" lvl="0" indent="-457200" algn="l" rtl="0">
              <a:lnSpc>
                <a:spcPct val="100000"/>
              </a:lnSpc>
              <a:spcBef>
                <a:spcPts val="994"/>
              </a:spcBef>
              <a:spcAft>
                <a:spcPts val="0"/>
              </a:spcAft>
              <a:buClr>
                <a:srgbClr val="A42F0F"/>
              </a:buClr>
              <a:buSzPts val="1800"/>
              <a:buFont typeface="Times New Roman"/>
              <a:buAutoNum type="arabicPeriod" startAt="3"/>
            </a:pPr>
            <a:r>
              <a:rPr lang="en-US" sz="1800" u="sng" dirty="0">
                <a:solidFill>
                  <a:schemeClr val="dk1"/>
                </a:solidFill>
                <a:latin typeface="Times New Roman"/>
                <a:ea typeface="Times New Roman"/>
                <a:cs typeface="Times New Roman"/>
                <a:sym typeface="Times New Roman"/>
              </a:rPr>
              <a:t>Automotive	industry</a:t>
            </a:r>
            <a:r>
              <a:rPr lang="en-US" sz="1800" dirty="0">
                <a:solidFill>
                  <a:schemeClr val="dk1"/>
                </a:solidFill>
                <a:latin typeface="Times New Roman"/>
                <a:ea typeface="Times New Roman"/>
                <a:cs typeface="Times New Roman"/>
                <a:sym typeface="Times New Roman"/>
              </a:rPr>
              <a:t>:	Anti-lock	breaking	systems	(ABS),	</a:t>
            </a:r>
            <a:r>
              <a:rPr lang="en-US" sz="1800" dirty="0" err="1">
                <a:solidFill>
                  <a:schemeClr val="dk1"/>
                </a:solidFill>
                <a:latin typeface="Times New Roman"/>
                <a:ea typeface="Times New Roman"/>
                <a:cs typeface="Times New Roman"/>
                <a:sym typeface="Times New Roman"/>
              </a:rPr>
              <a:t>enginecontrol</a:t>
            </a:r>
            <a:r>
              <a:rPr lang="en-US" sz="1800" dirty="0">
                <a:solidFill>
                  <a:schemeClr val="dk1"/>
                </a:solidFill>
                <a:latin typeface="Times New Roman"/>
                <a:ea typeface="Times New Roman"/>
                <a:cs typeface="Times New Roman"/>
                <a:sym typeface="Times New Roman"/>
              </a:rPr>
              <a:t>, ignition systems, automatic navigation systems, etc.</a:t>
            </a:r>
            <a:endParaRPr sz="1800">
              <a:solidFill>
                <a:schemeClr val="dk1"/>
              </a:solidFill>
              <a:latin typeface="Times New Roman"/>
              <a:ea typeface="Times New Roman"/>
              <a:cs typeface="Times New Roman"/>
              <a:sym typeface="Times New Roman"/>
            </a:endParaRPr>
          </a:p>
        </p:txBody>
      </p:sp>
      <p:sp>
        <p:nvSpPr>
          <p:cNvPr id="197" name="Google Shape;197;p23"/>
          <p:cNvSpPr txBox="1"/>
          <p:nvPr/>
        </p:nvSpPr>
        <p:spPr>
          <a:xfrm>
            <a:off x="914400" y="4601782"/>
            <a:ext cx="4087198" cy="302733"/>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dirty="0">
                <a:solidFill>
                  <a:srgbClr val="A42F0F"/>
                </a:solidFill>
                <a:latin typeface="Times New Roman"/>
                <a:ea typeface="Times New Roman"/>
                <a:cs typeface="Times New Roman"/>
                <a:sym typeface="Times New Roman"/>
              </a:rPr>
              <a:t>5.      </a:t>
            </a:r>
            <a:r>
              <a:rPr lang="en-US" sz="1800" u="sng" dirty="0">
                <a:solidFill>
                  <a:schemeClr val="dk1"/>
                </a:solidFill>
                <a:latin typeface="Times New Roman"/>
                <a:ea typeface="Times New Roman"/>
                <a:cs typeface="Times New Roman"/>
                <a:sym typeface="Times New Roman"/>
              </a:rPr>
              <a:t>Telecom</a:t>
            </a:r>
            <a:r>
              <a:rPr lang="en-US" sz="1800" dirty="0">
                <a:solidFill>
                  <a:schemeClr val="dk1"/>
                </a:solidFill>
                <a:latin typeface="Times New Roman"/>
                <a:ea typeface="Times New Roman"/>
                <a:cs typeface="Times New Roman"/>
                <a:sym typeface="Times New Roman"/>
              </a:rPr>
              <a:t>: Cellular</a:t>
            </a:r>
            <a:endParaRPr sz="1800">
              <a:solidFill>
                <a:schemeClr val="dk1"/>
              </a:solidFill>
              <a:latin typeface="Times New Roman"/>
              <a:ea typeface="Times New Roman"/>
              <a:cs typeface="Times New Roman"/>
              <a:sym typeface="Times New Roman"/>
            </a:endParaRPr>
          </a:p>
        </p:txBody>
      </p:sp>
      <p:sp>
        <p:nvSpPr>
          <p:cNvPr id="198" name="Google Shape;198;p23"/>
          <p:cNvSpPr txBox="1"/>
          <p:nvPr/>
        </p:nvSpPr>
        <p:spPr>
          <a:xfrm>
            <a:off x="3200400" y="4615638"/>
            <a:ext cx="5237017" cy="219605"/>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dirty="0">
                <a:solidFill>
                  <a:schemeClr val="dk1"/>
                </a:solidFill>
                <a:latin typeface="Times New Roman"/>
                <a:ea typeface="Times New Roman"/>
                <a:cs typeface="Times New Roman"/>
                <a:sym typeface="Times New Roman"/>
              </a:rPr>
              <a:t>telephones, telephone switches, handset</a:t>
            </a:r>
            <a:endParaRPr sz="1800">
              <a:solidFill>
                <a:schemeClr val="dk1"/>
              </a:solidFill>
              <a:latin typeface="Times New Roman"/>
              <a:ea typeface="Times New Roman"/>
              <a:cs typeface="Times New Roman"/>
              <a:sym typeface="Times New Roman"/>
            </a:endParaRPr>
          </a:p>
        </p:txBody>
      </p:sp>
      <p:sp>
        <p:nvSpPr>
          <p:cNvPr id="199" name="Google Shape;199;p23"/>
          <p:cNvSpPr txBox="1"/>
          <p:nvPr/>
        </p:nvSpPr>
        <p:spPr>
          <a:xfrm>
            <a:off x="7049068" y="4612866"/>
            <a:ext cx="2801513" cy="263941"/>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dirty="0">
                <a:solidFill>
                  <a:schemeClr val="dk1"/>
                </a:solidFill>
                <a:latin typeface="Times New Roman"/>
                <a:ea typeface="Times New Roman"/>
                <a:cs typeface="Times New Roman"/>
                <a:sym typeface="Times New Roman"/>
              </a:rPr>
              <a:t>multimedia applications, etc.</a:t>
            </a:r>
            <a:endParaRPr sz="1800">
              <a:solidFill>
                <a:schemeClr val="dk1"/>
              </a:solidFill>
              <a:latin typeface="Times New Roman"/>
              <a:ea typeface="Times New Roman"/>
              <a:cs typeface="Times New Roman"/>
              <a:sym typeface="Times New Roman"/>
            </a:endParaRPr>
          </a:p>
        </p:txBody>
      </p:sp>
      <p:sp>
        <p:nvSpPr>
          <p:cNvPr id="200" name="Google Shape;200;p23"/>
          <p:cNvSpPr txBox="1"/>
          <p:nvPr/>
        </p:nvSpPr>
        <p:spPr>
          <a:xfrm>
            <a:off x="1134398" y="797814"/>
            <a:ext cx="222673" cy="330835"/>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2000" dirty="0">
                <a:solidFill>
                  <a:srgbClr val="FDFFFF"/>
                </a:solidFill>
                <a:latin typeface="Arial"/>
                <a:ea typeface="Arial"/>
                <a:cs typeface="Arial"/>
                <a:sym typeface="Arial"/>
              </a:rPr>
              <a:t>9</a:t>
            </a:r>
            <a:endParaRPr sz="2000">
              <a:solidFill>
                <a:schemeClr val="dk1"/>
              </a:solidFill>
              <a:latin typeface="Arial"/>
              <a:ea typeface="Arial"/>
              <a:cs typeface="Arial"/>
              <a:sym typeface="Arial"/>
            </a:endParaRPr>
          </a:p>
        </p:txBody>
      </p:sp>
      <p:sp>
        <p:nvSpPr>
          <p:cNvPr id="201" name="Google Shape;201;p23"/>
          <p:cNvSpPr/>
          <p:nvPr/>
        </p:nvSpPr>
        <p:spPr>
          <a:xfrm>
            <a:off x="1461007" y="5123688"/>
            <a:ext cx="2812288" cy="145846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02" name="Google Shape;202;p23"/>
          <p:cNvSpPr/>
          <p:nvPr/>
        </p:nvSpPr>
        <p:spPr>
          <a:xfrm>
            <a:off x="4982463" y="5123688"/>
            <a:ext cx="2588768" cy="123444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03" name="Google Shape;203;p23"/>
          <p:cNvSpPr/>
          <p:nvPr/>
        </p:nvSpPr>
        <p:spPr>
          <a:xfrm>
            <a:off x="8666479" y="5123688"/>
            <a:ext cx="2389632" cy="877824"/>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6"/>
          <p:cNvSpPr txBox="1">
            <a:spLocks noGrp="1"/>
          </p:cNvSpPr>
          <p:nvPr>
            <p:ph idx="1"/>
          </p:nvPr>
        </p:nvSpPr>
        <p:spPr>
          <a:xfrm>
            <a:off x="498765" y="450761"/>
            <a:ext cx="11005848" cy="609170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None/>
            </a:pPr>
            <a:r>
              <a:rPr lang="en-US" b="1" dirty="0"/>
              <a:t>Classification of embedded systems</a:t>
            </a:r>
            <a:endParaRPr sz="3200"/>
          </a:p>
          <a:p>
            <a:pPr marL="342900" lvl="0" indent="-342900" algn="l" rtl="0">
              <a:spcBef>
                <a:spcPts val="1000"/>
              </a:spcBef>
              <a:spcAft>
                <a:spcPts val="0"/>
              </a:spcAft>
              <a:buSzPts val="1800"/>
              <a:buChar char="🠶"/>
            </a:pPr>
            <a:r>
              <a:rPr lang="en-US" sz="2400" dirty="0"/>
              <a:t>It is possible to have a multitude of classifications for embedded systems, based on different criteria. Some of the criteria used in the classification of embedded systems are:</a:t>
            </a:r>
            <a:endParaRPr sz="2400"/>
          </a:p>
          <a:p>
            <a:pPr marL="342900" lvl="0" indent="-342900" algn="l" rtl="0">
              <a:spcBef>
                <a:spcPts val="1000"/>
              </a:spcBef>
              <a:spcAft>
                <a:spcPts val="0"/>
              </a:spcAft>
              <a:buSzPts val="1800"/>
              <a:buChar char="🠶"/>
            </a:pPr>
            <a:r>
              <a:rPr lang="en-US" sz="2400" dirty="0"/>
              <a:t>Based on generation. </a:t>
            </a:r>
            <a:endParaRPr sz="2400"/>
          </a:p>
          <a:p>
            <a:pPr marL="342900" lvl="0" indent="-342900" algn="l" rtl="0">
              <a:spcBef>
                <a:spcPts val="1000"/>
              </a:spcBef>
              <a:spcAft>
                <a:spcPts val="0"/>
              </a:spcAft>
              <a:buSzPts val="1800"/>
              <a:buChar char="🠶"/>
            </a:pPr>
            <a:r>
              <a:rPr lang="en-US" sz="2400" dirty="0"/>
              <a:t>Complexity and performance requirements</a:t>
            </a:r>
            <a:endParaRPr sz="2400"/>
          </a:p>
          <a:p>
            <a:pPr marL="342900" lvl="0" indent="-342900" algn="l" rtl="0">
              <a:spcBef>
                <a:spcPts val="1000"/>
              </a:spcBef>
              <a:spcAft>
                <a:spcPts val="0"/>
              </a:spcAft>
              <a:buSzPts val="1800"/>
              <a:buChar char="🠶"/>
            </a:pPr>
            <a:r>
              <a:rPr lang="en-US" sz="2400" dirty="0"/>
              <a:t>Based on deterministic behavior</a:t>
            </a:r>
            <a:endParaRPr sz="2400"/>
          </a:p>
          <a:p>
            <a:pPr marL="342900" lvl="0" indent="-342900" algn="l" rtl="0">
              <a:spcBef>
                <a:spcPts val="1000"/>
              </a:spcBef>
              <a:spcAft>
                <a:spcPts val="0"/>
              </a:spcAft>
              <a:buSzPts val="1800"/>
              <a:buChar char="🠶"/>
            </a:pPr>
            <a:r>
              <a:rPr lang="en-US" sz="2400" dirty="0"/>
              <a:t>Based on triggering.</a:t>
            </a:r>
            <a:endParaRPr sz="2400"/>
          </a:p>
          <a:p>
            <a:pPr marL="0" lvl="0" indent="0" algn="l" rtl="0">
              <a:spcBef>
                <a:spcPts val="1000"/>
              </a:spcBef>
              <a:spcAft>
                <a:spcPts val="0"/>
              </a:spcAft>
              <a:buSzPts val="1800"/>
              <a:buNone/>
            </a:pPr>
            <a:endParaRPr sz="2400"/>
          </a:p>
          <a:p>
            <a:pPr marL="0" lvl="0" indent="0" algn="l" rtl="0">
              <a:spcBef>
                <a:spcPts val="1000"/>
              </a:spcBef>
              <a:spcAft>
                <a:spcPts val="0"/>
              </a:spcAft>
              <a:buSzPts val="1800"/>
              <a:buNone/>
            </a:pPr>
            <a:r>
              <a:rPr lang="en-US" sz="2400" dirty="0"/>
              <a:t>The application/task execution behavior for an embedded system can be either deterministic or nondeterministic.</a:t>
            </a:r>
            <a:endParaRPr sz="2400"/>
          </a:p>
          <a:p>
            <a:pPr marL="0" lvl="0" indent="0" algn="l" rtl="0">
              <a:spcBef>
                <a:spcPts val="1000"/>
              </a:spcBef>
              <a:spcAft>
                <a:spcPts val="0"/>
              </a:spcAft>
              <a:buSzPts val="1800"/>
              <a:buNone/>
            </a:pPr>
            <a:r>
              <a:rPr lang="en-US" sz="2400" dirty="0"/>
              <a:t>ES which are reactive in nature can be classified based on the trigger, which can be event triggered or time triggered.</a:t>
            </a:r>
            <a:endParaRPr sz="2400"/>
          </a:p>
          <a:p>
            <a:pPr marL="0" lvl="0" indent="0" algn="l" rtl="0">
              <a:spcBef>
                <a:spcPts val="1000"/>
              </a:spcBef>
              <a:spcAft>
                <a:spcPts val="0"/>
              </a:spcAft>
              <a:buSzPts val="1800"/>
              <a:buNone/>
            </a:pP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7"/>
          <p:cNvSpPr txBox="1">
            <a:spLocks noGrp="1"/>
          </p:cNvSpPr>
          <p:nvPr>
            <p:ph idx="1"/>
          </p:nvPr>
        </p:nvSpPr>
        <p:spPr>
          <a:xfrm>
            <a:off x="360218" y="553791"/>
            <a:ext cx="11144394" cy="5859887"/>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800"/>
              <a:buNone/>
            </a:pPr>
            <a:r>
              <a:rPr lang="en-US" sz="2400" b="1" dirty="0"/>
              <a:t>Classification based on generation</a:t>
            </a:r>
            <a:endParaRPr sz="2400"/>
          </a:p>
          <a:p>
            <a:pPr marL="342900" lvl="0" indent="-342900" algn="l" rtl="0">
              <a:lnSpc>
                <a:spcPct val="90000"/>
              </a:lnSpc>
              <a:spcBef>
                <a:spcPts val="1000"/>
              </a:spcBef>
              <a:spcAft>
                <a:spcPts val="0"/>
              </a:spcAft>
              <a:buSzPts val="1800"/>
              <a:buChar char="🠶"/>
            </a:pPr>
            <a:r>
              <a:rPr lang="en-US" sz="2100" b="1" dirty="0"/>
              <a:t>First generation:- </a:t>
            </a:r>
            <a:r>
              <a:rPr lang="en-US" sz="2100" dirty="0"/>
              <a:t>The early ES were built around 8 bit microprocessors and 4 bit microcontrollers. Simple in hardware circuits with firmware developed in assembly code. Digital telephone keypads, stepper motor control units are examples of this.</a:t>
            </a:r>
            <a:endParaRPr sz="2100"/>
          </a:p>
          <a:p>
            <a:pPr marL="342900" lvl="0" indent="-342900" algn="l" rtl="0">
              <a:lnSpc>
                <a:spcPct val="90000"/>
              </a:lnSpc>
              <a:spcBef>
                <a:spcPts val="1000"/>
              </a:spcBef>
              <a:spcAft>
                <a:spcPts val="0"/>
              </a:spcAft>
              <a:buSzPts val="1800"/>
              <a:buChar char="🠶"/>
            </a:pPr>
            <a:r>
              <a:rPr lang="en-US" sz="2100" b="1" dirty="0"/>
              <a:t>Second generation:- </a:t>
            </a:r>
            <a:r>
              <a:rPr lang="en-US" sz="2100" dirty="0"/>
              <a:t>These ES built around 16 bit microprocessors and 8 bit microcontrollers. The instruction set were much more complex and powerful. Example includes data acquisition systems- combination of h/w and s/w that allows to measure physical characteristics of some thing in real world. It consist of h/w, sensors and actuators.</a:t>
            </a:r>
            <a:endParaRPr sz="2100"/>
          </a:p>
          <a:p>
            <a:pPr marL="342900" lvl="0" indent="-342900" algn="l" rtl="0">
              <a:lnSpc>
                <a:spcPct val="90000"/>
              </a:lnSpc>
              <a:spcBef>
                <a:spcPts val="1000"/>
              </a:spcBef>
              <a:spcAft>
                <a:spcPts val="0"/>
              </a:spcAft>
              <a:buSzPts val="1800"/>
              <a:buChar char="🠶"/>
            </a:pPr>
            <a:r>
              <a:rPr lang="en-US" sz="2100" b="1" dirty="0"/>
              <a:t>Third generation </a:t>
            </a:r>
            <a:r>
              <a:rPr lang="en-US" sz="2100" dirty="0"/>
              <a:t>:- With advances in processor technology, embedded system developers started making use of powerful 32 bit microprocessors and 16 bit microcontrollers for their design. Digital signal processors and Application specific integrated circuits came into picture. Instruction set became more powerful and complex and the concept of instruction pipelining also evolved. ES spread its ground to areas like robotics, media, networking etc.</a:t>
            </a:r>
            <a:endParaRPr sz="2100"/>
          </a:p>
          <a:p>
            <a:pPr marL="342900" lvl="0" indent="-342900" algn="l" rtl="0">
              <a:lnSpc>
                <a:spcPct val="90000"/>
              </a:lnSpc>
              <a:spcBef>
                <a:spcPts val="1000"/>
              </a:spcBef>
              <a:spcAft>
                <a:spcPts val="0"/>
              </a:spcAft>
              <a:buSzPts val="1800"/>
              <a:buChar char="🠶"/>
            </a:pPr>
            <a:r>
              <a:rPr lang="en-US" sz="2100" b="1" dirty="0"/>
              <a:t>Fourth generation:- </a:t>
            </a:r>
            <a:r>
              <a:rPr lang="en-US" sz="2100" dirty="0"/>
              <a:t>The advent of System on Chips (</a:t>
            </a:r>
            <a:r>
              <a:rPr lang="en-US" sz="2100" dirty="0" err="1"/>
              <a:t>SoC</a:t>
            </a:r>
            <a:r>
              <a:rPr lang="en-US" sz="2100" dirty="0"/>
              <a:t>), reconfigurable processors and </a:t>
            </a:r>
            <a:r>
              <a:rPr lang="en-US" sz="2100" dirty="0" err="1"/>
              <a:t>multicore</a:t>
            </a:r>
            <a:r>
              <a:rPr lang="en-US" sz="2100" dirty="0"/>
              <a:t> processors are bringing high performance, tight integration and miniaturization into the embedded device market. The fourth generation ES are making use of high performance real time embedded operating systems for their functioning. Example includes smart phone devices.   </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8"/>
          <p:cNvSpPr txBox="1">
            <a:spLocks noGrp="1"/>
          </p:cNvSpPr>
          <p:nvPr>
            <p:ph type="title"/>
          </p:nvPr>
        </p:nvSpPr>
        <p:spPr>
          <a:xfrm>
            <a:off x="584662" y="554832"/>
            <a:ext cx="10637519" cy="59073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2400"/>
              <a:buFont typeface="Century Gothic"/>
              <a:buNone/>
            </a:pPr>
            <a:r>
              <a:rPr lang="en-US" sz="3200" b="1" dirty="0"/>
              <a:t>Classification based on complexity &amp; performance</a:t>
            </a:r>
            <a:endParaRPr sz="3200" b="1"/>
          </a:p>
        </p:txBody>
      </p:sp>
      <p:sp>
        <p:nvSpPr>
          <p:cNvPr id="244" name="Google Shape;244;p28"/>
          <p:cNvSpPr txBox="1">
            <a:spLocks noGrp="1"/>
          </p:cNvSpPr>
          <p:nvPr>
            <p:ph idx="1"/>
          </p:nvPr>
        </p:nvSpPr>
        <p:spPr>
          <a:xfrm>
            <a:off x="346359" y="1164970"/>
            <a:ext cx="8915400" cy="569303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Char char="🠶"/>
            </a:pPr>
            <a:r>
              <a:rPr lang="en-US" sz="1800" b="1" dirty="0"/>
              <a:t>Small scale ES </a:t>
            </a:r>
            <a:endParaRPr sz="1800"/>
          </a:p>
          <a:p>
            <a:pPr marL="342900" lvl="0" indent="-342900" algn="l" rtl="0">
              <a:spcBef>
                <a:spcPts val="1000"/>
              </a:spcBef>
              <a:spcAft>
                <a:spcPts val="0"/>
              </a:spcAft>
              <a:buSzPts val="1800"/>
              <a:buFont typeface="Noto Sans Symbols"/>
              <a:buChar char="⮚"/>
            </a:pPr>
            <a:r>
              <a:rPr lang="en-US" sz="1800" dirty="0"/>
              <a:t>Es which are simple in application need and performance is not time critical.</a:t>
            </a:r>
            <a:endParaRPr sz="1800"/>
          </a:p>
          <a:p>
            <a:pPr marL="342900" lvl="0" indent="-342900" algn="l" rtl="0">
              <a:spcBef>
                <a:spcPts val="1000"/>
              </a:spcBef>
              <a:spcAft>
                <a:spcPts val="0"/>
              </a:spcAft>
              <a:buSzPts val="1800"/>
              <a:buFont typeface="Noto Sans Symbols"/>
              <a:buChar char="⮚"/>
            </a:pPr>
            <a:r>
              <a:rPr lang="en-US" sz="1800" dirty="0"/>
              <a:t>They are built with low performance and low cost 8 or 16 bit microcontroller/microprocessor.</a:t>
            </a:r>
            <a:endParaRPr sz="1800"/>
          </a:p>
          <a:p>
            <a:pPr marL="342900" lvl="0" indent="-342900" algn="l" rtl="0">
              <a:spcBef>
                <a:spcPts val="1000"/>
              </a:spcBef>
              <a:spcAft>
                <a:spcPts val="0"/>
              </a:spcAft>
              <a:buSzPts val="1800"/>
              <a:buFont typeface="Noto Sans Symbols"/>
              <a:buChar char="⮚"/>
            </a:pPr>
            <a:r>
              <a:rPr lang="en-US" sz="1800" dirty="0" err="1"/>
              <a:t>Eg</a:t>
            </a:r>
            <a:r>
              <a:rPr lang="en-US" sz="1800" dirty="0"/>
              <a:t>. Electronic toy</a:t>
            </a:r>
            <a:endParaRPr sz="1800"/>
          </a:p>
          <a:p>
            <a:pPr marL="342900" lvl="0" indent="-342900" algn="l" rtl="0">
              <a:spcBef>
                <a:spcPts val="1000"/>
              </a:spcBef>
              <a:spcAft>
                <a:spcPts val="0"/>
              </a:spcAft>
              <a:buSzPts val="1800"/>
              <a:buChar char="🠶"/>
            </a:pPr>
            <a:r>
              <a:rPr lang="en-US" sz="1800" b="1" dirty="0"/>
              <a:t>Medium scale ES</a:t>
            </a:r>
            <a:endParaRPr sz="1800"/>
          </a:p>
          <a:p>
            <a:pPr marL="342900" lvl="0" indent="-342900" algn="l" rtl="0">
              <a:spcBef>
                <a:spcPts val="1000"/>
              </a:spcBef>
              <a:spcAft>
                <a:spcPts val="0"/>
              </a:spcAft>
              <a:buSzPts val="1800"/>
              <a:buFont typeface="Noto Sans Symbols"/>
              <a:buChar char="⮚"/>
            </a:pPr>
            <a:r>
              <a:rPr lang="en-US" sz="1800" dirty="0"/>
              <a:t>Slightly complex in h/w and s/w requirements</a:t>
            </a:r>
            <a:endParaRPr sz="1800"/>
          </a:p>
          <a:p>
            <a:pPr marL="342900" lvl="0" indent="-342900" algn="l" rtl="0">
              <a:spcBef>
                <a:spcPts val="1000"/>
              </a:spcBef>
              <a:spcAft>
                <a:spcPts val="0"/>
              </a:spcAft>
              <a:buSzPts val="1800"/>
              <a:buFont typeface="Noto Sans Symbols"/>
              <a:buChar char="⮚"/>
            </a:pPr>
            <a:r>
              <a:rPr lang="en-US" sz="1800" dirty="0"/>
              <a:t>Built with medium performance and low cost 16 or 32 bit microcontroller/microprocessor.</a:t>
            </a:r>
            <a:endParaRPr sz="1800"/>
          </a:p>
          <a:p>
            <a:pPr marL="342900" lvl="0" indent="-342900" algn="l" rtl="0">
              <a:spcBef>
                <a:spcPts val="1000"/>
              </a:spcBef>
              <a:spcAft>
                <a:spcPts val="0"/>
              </a:spcAft>
              <a:buSzPts val="1800"/>
              <a:buFont typeface="Noto Sans Symbols"/>
              <a:buChar char="⮚"/>
            </a:pPr>
            <a:r>
              <a:rPr lang="en-US" sz="1800" dirty="0" err="1"/>
              <a:t>Eg</a:t>
            </a:r>
            <a:r>
              <a:rPr lang="en-US" sz="1800" dirty="0"/>
              <a:t>. ES for functioning</a:t>
            </a:r>
            <a:endParaRPr sz="1800"/>
          </a:p>
          <a:p>
            <a:pPr marL="342900" lvl="0" indent="-342900" algn="l" rtl="0">
              <a:spcBef>
                <a:spcPts val="1000"/>
              </a:spcBef>
              <a:spcAft>
                <a:spcPts val="0"/>
              </a:spcAft>
              <a:buSzPts val="1800"/>
              <a:buChar char="🠶"/>
            </a:pPr>
            <a:r>
              <a:rPr lang="en-US" sz="1800" b="1" dirty="0"/>
              <a:t>Large scale ES</a:t>
            </a:r>
            <a:endParaRPr sz="1800"/>
          </a:p>
          <a:p>
            <a:pPr marL="342900" lvl="0" indent="-342900" algn="l" rtl="0">
              <a:spcBef>
                <a:spcPts val="1000"/>
              </a:spcBef>
              <a:spcAft>
                <a:spcPts val="0"/>
              </a:spcAft>
              <a:buSzPts val="1800"/>
              <a:buFont typeface="Noto Sans Symbols"/>
              <a:buChar char="⮚"/>
            </a:pPr>
            <a:r>
              <a:rPr lang="en-US" sz="1800" dirty="0"/>
              <a:t>Highly complex</a:t>
            </a:r>
            <a:endParaRPr sz="1800"/>
          </a:p>
          <a:p>
            <a:pPr marL="342900" lvl="0" indent="-342900" algn="l" rtl="0">
              <a:spcBef>
                <a:spcPts val="1000"/>
              </a:spcBef>
              <a:spcAft>
                <a:spcPts val="0"/>
              </a:spcAft>
              <a:buSzPts val="1800"/>
              <a:buFont typeface="Noto Sans Symbols"/>
              <a:buChar char="⮚"/>
            </a:pPr>
            <a:r>
              <a:rPr lang="en-US" sz="1800" dirty="0"/>
              <a:t>Demand high performance – mission critical systems and high cost 32 or 64 bit microcontroller/microprocessor.</a:t>
            </a:r>
            <a:endParaRPr sz="1800"/>
          </a:p>
          <a:p>
            <a:pPr marL="342900" lvl="0" indent="-342900" algn="l" rtl="0">
              <a:spcBef>
                <a:spcPts val="1000"/>
              </a:spcBef>
              <a:spcAft>
                <a:spcPts val="0"/>
              </a:spcAft>
              <a:buSzPts val="1800"/>
              <a:buFont typeface="Noto Sans Symbols"/>
              <a:buChar char="⮚"/>
            </a:pPr>
            <a:r>
              <a:rPr lang="en-US" sz="1800" dirty="0" err="1"/>
              <a:t>Eg</a:t>
            </a:r>
            <a:r>
              <a:rPr lang="en-US" sz="1800" dirty="0"/>
              <a:t>. ES for task scheduling, prioritization and management.</a:t>
            </a:r>
            <a:endParaRPr sz="1800"/>
          </a:p>
          <a:p>
            <a:pPr marL="342900" lvl="0" indent="-342900" algn="l" rtl="0">
              <a:spcBef>
                <a:spcPts val="1000"/>
              </a:spcBef>
              <a:spcAft>
                <a:spcPts val="0"/>
              </a:spcAft>
              <a:buSzPts val="1800"/>
              <a:buNone/>
            </a:pPr>
            <a:endParaRPr sz="18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TotalTime>
  <Words>1286</Words>
  <Application>Microsoft Office PowerPoint</Application>
  <PresentationFormat>Widescreen</PresentationFormat>
  <Paragraphs>126</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Urban</vt:lpstr>
      <vt:lpstr>Introduction</vt:lpstr>
      <vt:lpstr>PowerPoint Presentation</vt:lpstr>
      <vt:lpstr>PowerPoint Presentation</vt:lpstr>
      <vt:lpstr>PowerPoint Presentation</vt:lpstr>
      <vt:lpstr>PowerPoint Presentation</vt:lpstr>
      <vt:lpstr>Applications of Embedded systems</vt:lpstr>
      <vt:lpstr>PowerPoint Presentation</vt:lpstr>
      <vt:lpstr>PowerPoint Presentation</vt:lpstr>
      <vt:lpstr>Classification based on complexity &amp; performance</vt:lpstr>
      <vt:lpstr>Purpose of 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shree</dc:creator>
  <cp:lastModifiedBy>Unknown User</cp:lastModifiedBy>
  <cp:revision>3</cp:revision>
  <dcterms:modified xsi:type="dcterms:W3CDTF">2021-11-15T02:51:13Z</dcterms:modified>
</cp:coreProperties>
</file>