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Maven Pro"/>
      <p:regular r:id="rId31"/>
      <p:bold r:id="rId32"/>
    </p:embeddedFont>
    <p:embeddedFont>
      <p:font typeface="Libre Baskerville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8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425147" y="5032948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320"/>
              <a:buFont typeface="Maven Pro"/>
              <a:buNone/>
            </a:pPr>
            <a:r>
              <a:rPr lang="en-US" sz="4320">
                <a:solidFill>
                  <a:srgbClr val="2E75B5"/>
                </a:solidFill>
                <a:latin typeface="Maven Pro"/>
                <a:ea typeface="Maven Pro"/>
                <a:cs typeface="Maven Pro"/>
                <a:sym typeface="Maven Pro"/>
              </a:rPr>
              <a:t>SDET Fundamental Training</a:t>
            </a:r>
            <a:endParaRPr sz="4320">
              <a:solidFill>
                <a:srgbClr val="2E75B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225" y="828226"/>
            <a:ext cx="53816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DDEAF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1" y="2677801"/>
            <a:ext cx="1219199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4472C4"/>
                </a:solidFill>
                <a:latin typeface="Maven Pro"/>
                <a:ea typeface="Maven Pro"/>
                <a:cs typeface="Maven Pro"/>
                <a:sym typeface="Maven Pro"/>
              </a:rPr>
              <a:t>Training Material</a:t>
            </a:r>
            <a:endParaRPr b="0" i="0" sz="6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1297876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Course Outline</a:t>
            </a:r>
            <a:br>
              <a:rPr lang="en-US" sz="5400">
                <a:solidFill>
                  <a:srgbClr val="FF0000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2-Week Schedule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DEAF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541867" y="0"/>
            <a:ext cx="10972799" cy="685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17"/>
              <a:buFont typeface="Maven Pro"/>
              <a:buNone/>
            </a:pPr>
            <a:r>
              <a:rPr b="0" i="0" lang="en-US" sz="3217" u="none" cap="none" strike="noStrike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WEEK 1</a:t>
            </a:r>
            <a:br>
              <a:rPr b="0" i="0" lang="en-US" sz="3217" u="none" cap="none" strike="noStrike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0" i="0" lang="en-US" sz="7994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Core Java Programming</a:t>
            </a:r>
            <a:endParaRPr b="0" i="0" sz="7215" u="none" cap="none" strike="noStrike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DEAF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541867" y="0"/>
            <a:ext cx="10972799" cy="685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217"/>
              <a:buFont typeface="Maven Pro"/>
              <a:buNone/>
            </a:pPr>
            <a:r>
              <a:rPr b="0" i="0" lang="en-US" sz="3217" u="none" cap="none" strike="noStrike">
                <a:solidFill>
                  <a:srgbClr val="4472C4"/>
                </a:solidFill>
                <a:latin typeface="Maven Pro"/>
                <a:ea typeface="Maven Pro"/>
                <a:cs typeface="Maven Pro"/>
                <a:sym typeface="Maven Pro"/>
              </a:rPr>
              <a:t>WEEK 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994"/>
              <a:buFont typeface="Maven Pro"/>
              <a:buNone/>
            </a:pPr>
            <a:r>
              <a:rPr b="0" i="0" lang="en-US" sz="7994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BDD &amp;</a:t>
            </a:r>
            <a:br>
              <a:rPr b="0" i="0" lang="en-US" sz="7994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0" i="0" lang="en-US" sz="7994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Acceptance Testing</a:t>
            </a:r>
            <a:endParaRPr b="0" i="0" sz="7215" u="none" cap="none" strike="noStrike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DDEAF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1" y="2677801"/>
            <a:ext cx="1219199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4472C4"/>
                </a:solidFill>
                <a:latin typeface="Maven Pro"/>
                <a:ea typeface="Maven Pro"/>
                <a:cs typeface="Maven Pro"/>
                <a:sym typeface="Maven Pro"/>
              </a:rPr>
              <a:t>The Essentials</a:t>
            </a:r>
            <a:endParaRPr b="0" i="0" sz="6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1297876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Schedule: 9am-5pm</a:t>
            </a:r>
            <a:br>
              <a:rPr lang="en-US" sz="5400">
                <a:solidFill>
                  <a:schemeClr val="accent2"/>
                </a:solidFill>
              </a:rPr>
            </a:br>
            <a:r>
              <a:rPr lang="en-US" sz="4800">
                <a:solidFill>
                  <a:schemeClr val="accent5"/>
                </a:solidFill>
              </a:rPr>
              <a:t>First 30 minutes</a:t>
            </a:r>
            <a:br>
              <a:rPr lang="en-US" sz="4800">
                <a:solidFill>
                  <a:schemeClr val="accent5"/>
                </a:solidFill>
              </a:rPr>
            </a:br>
            <a:r>
              <a:rPr lang="en-US" sz="4800">
                <a:solidFill>
                  <a:schemeClr val="accent5"/>
                </a:solidFill>
              </a:rPr>
              <a:t>Last 30 minutes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Resources: SDETtraining Email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webmail.sdettraining.com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Username:	sdet7##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Password:	Hexaware07!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1297876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60"/>
              <a:buFont typeface="Maven Pro"/>
              <a:buNone/>
            </a:pPr>
            <a:r>
              <a:rPr lang="en-US" sz="4860">
                <a:solidFill>
                  <a:srgbClr val="FF0000"/>
                </a:solidFill>
              </a:rPr>
              <a:t>Resources: LMS Online</a:t>
            </a:r>
            <a:br>
              <a:rPr lang="en-US" sz="4860">
                <a:solidFill>
                  <a:schemeClr val="accent5"/>
                </a:solidFill>
              </a:rPr>
            </a:br>
            <a:r>
              <a:rPr lang="en-US" sz="4860">
                <a:solidFill>
                  <a:schemeClr val="accent5"/>
                </a:solidFill>
              </a:rPr>
              <a:t>sdettraining.litmos.com</a:t>
            </a:r>
            <a:br>
              <a:rPr lang="en-US" sz="4860">
                <a:solidFill>
                  <a:schemeClr val="accent5"/>
                </a:solidFill>
              </a:rPr>
            </a:br>
            <a:r>
              <a:rPr lang="en-US" sz="4860">
                <a:solidFill>
                  <a:schemeClr val="accent5"/>
                </a:solidFill>
              </a:rPr>
              <a:t>Username:	(your email)</a:t>
            </a:r>
            <a:br>
              <a:rPr lang="en-US" sz="4860">
                <a:solidFill>
                  <a:schemeClr val="accent5"/>
                </a:solidFill>
              </a:rPr>
            </a:br>
            <a:r>
              <a:rPr lang="en-US" sz="4860">
                <a:solidFill>
                  <a:schemeClr val="accent5"/>
                </a:solidFill>
              </a:rPr>
              <a:t>Password:	Hexaware07!</a:t>
            </a:r>
            <a:endParaRPr sz="324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Resources: Local Repository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sdettraining.com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Username:	FM-SDET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Key:			Hexaware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Resources: Tutorials</a:t>
            </a:r>
            <a:br>
              <a:rPr lang="en-US" sz="5400">
                <a:solidFill>
                  <a:schemeClr val="accent5"/>
                </a:solidFill>
              </a:rPr>
            </a:br>
            <a:r>
              <a:rPr lang="en-US" sz="5400">
                <a:solidFill>
                  <a:schemeClr val="accent5"/>
                </a:solidFill>
              </a:rPr>
              <a:t>sdettraining.com/help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DDEAF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" y="2677801"/>
            <a:ext cx="1219199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4472C4"/>
                </a:solidFill>
                <a:latin typeface="Maven Pro"/>
                <a:ea typeface="Maven Pro"/>
                <a:cs typeface="Maven Pro"/>
                <a:sym typeface="Maven Pro"/>
              </a:rPr>
              <a:t>About the SDET</a:t>
            </a:r>
            <a:endParaRPr b="0" i="0" sz="6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Metrics &amp; Communication</a:t>
            </a:r>
            <a:br>
              <a:rPr lang="en-US" sz="5400">
                <a:solidFill>
                  <a:schemeClr val="accent2"/>
                </a:solidFill>
              </a:rPr>
            </a:br>
            <a:r>
              <a:rPr lang="en-US" sz="7200">
                <a:solidFill>
                  <a:schemeClr val="accent5"/>
                </a:solidFill>
              </a:rPr>
              <a:t>Lab Assignments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Metrics &amp; Communication</a:t>
            </a:r>
            <a:br>
              <a:rPr lang="en-US" sz="5400">
                <a:solidFill>
                  <a:schemeClr val="accent2"/>
                </a:solidFill>
              </a:rPr>
            </a:br>
            <a:r>
              <a:rPr lang="en-US" sz="7200">
                <a:solidFill>
                  <a:schemeClr val="accent5"/>
                </a:solidFill>
              </a:rPr>
              <a:t>Assessment Quizzes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Metrics &amp; Communication</a:t>
            </a:r>
            <a:br>
              <a:rPr lang="en-US" sz="5400">
                <a:solidFill>
                  <a:schemeClr val="accent2"/>
                </a:solidFill>
              </a:rPr>
            </a:br>
            <a:r>
              <a:rPr lang="en-US" sz="7200">
                <a:solidFill>
                  <a:schemeClr val="accent5"/>
                </a:solidFill>
              </a:rPr>
              <a:t>Trainer Feedback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0" y="1397464"/>
            <a:ext cx="12192000" cy="430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Maven Pro"/>
              <a:buNone/>
            </a:pPr>
            <a:r>
              <a:rPr lang="en-US" sz="8000">
                <a:solidFill>
                  <a:srgbClr val="FF0000"/>
                </a:solidFill>
              </a:rPr>
              <a:t>Meet the</a:t>
            </a:r>
            <a:br>
              <a:rPr lang="en-US" sz="8000">
                <a:solidFill>
                  <a:srgbClr val="FF0000"/>
                </a:solidFill>
              </a:rPr>
            </a:br>
            <a:r>
              <a:rPr lang="en-US" sz="8000">
                <a:solidFill>
                  <a:srgbClr val="FF0000"/>
                </a:solidFill>
              </a:rPr>
              <a:t>SDET Training Team</a:t>
            </a:r>
            <a:endParaRPr sz="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1191286" y="1370303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Questions?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838200" y="1297876"/>
            <a:ext cx="10867931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Initial Orientation</a:t>
            </a:r>
            <a:br>
              <a:rPr lang="en-US" sz="5400">
                <a:solidFill>
                  <a:schemeClr val="accent2"/>
                </a:solidFill>
              </a:rPr>
            </a:br>
            <a:r>
              <a:rPr lang="en-US" sz="7200">
                <a:solidFill>
                  <a:schemeClr val="accent5"/>
                </a:solidFill>
              </a:rPr>
              <a:t>Pre-Course Evaluation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354248" y="1497052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Let’s get to know one another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18284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Maven Pro"/>
              <a:buNone/>
            </a:pPr>
            <a:r>
              <a:rPr lang="en-US">
                <a:solidFill>
                  <a:srgbClr val="FF0000"/>
                </a:solidFill>
              </a:rPr>
              <a:t>Assets of an SDET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3390899"/>
            <a:ext cx="10902244" cy="313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SDET is an engineer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SDET is a software tester who can code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SDET is a customer advocate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1517226"/>
            <a:ext cx="71224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Maven Pro"/>
              <a:buNone/>
            </a:pPr>
            <a:r>
              <a:rPr lang="en-US">
                <a:solidFill>
                  <a:srgbClr val="FF0000"/>
                </a:solidFill>
              </a:rPr>
              <a:t>Responsibilities of an SDET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2842789"/>
            <a:ext cx="10902244" cy="368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Find bugs, defects, and regressions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Design, implement, execute and debug test cases and scripts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Validate and document completion of testing and development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Automate test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Verify fixes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Collaborate with other key players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Ensure quality end-to-end software delivery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18284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Maven Pro"/>
              <a:buNone/>
            </a:pPr>
            <a:r>
              <a:rPr lang="en-US">
                <a:solidFill>
                  <a:srgbClr val="FF0000"/>
                </a:solidFill>
              </a:rPr>
              <a:t>Think SDET… Think…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3390899"/>
            <a:ext cx="10902244" cy="313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Testers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Developers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/>
              <a:t>Agile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1656439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Maven Pro"/>
              <a:buNone/>
            </a:pPr>
            <a:r>
              <a:rPr lang="en-US">
                <a:solidFill>
                  <a:srgbClr val="FF0000"/>
                </a:solidFill>
              </a:rPr>
              <a:t>Skills of an SDET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3347049"/>
            <a:ext cx="10902244" cy="267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Software Developer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Web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Automation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Test Reporting &amp; Team Collaboration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1297876"/>
            <a:ext cx="9457267" cy="413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Maven Pro"/>
              <a:buNone/>
            </a:pPr>
            <a:r>
              <a:rPr lang="en-US" sz="5400">
                <a:solidFill>
                  <a:srgbClr val="FF0000"/>
                </a:solidFill>
              </a:rPr>
              <a:t>What is the difference</a:t>
            </a:r>
            <a:br>
              <a:rPr lang="en-US" sz="5400">
                <a:solidFill>
                  <a:srgbClr val="FF0000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between SDET and Tester?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5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79828" y="-16626"/>
            <a:ext cx="5289452" cy="6867379"/>
          </a:xfrm>
          <a:prstGeom prst="rect">
            <a:avLst/>
          </a:prstGeom>
          <a:gradFill>
            <a:gsLst>
              <a:gs pos="0">
                <a:srgbClr val="F6F9FC"/>
              </a:gs>
              <a:gs pos="100000">
                <a:srgbClr val="9CC2E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344530" y="0"/>
            <a:ext cx="5275382" cy="6867379"/>
          </a:xfrm>
          <a:prstGeom prst="rect">
            <a:avLst/>
          </a:prstGeom>
          <a:gradFill>
            <a:gsLst>
              <a:gs pos="0">
                <a:srgbClr val="F6F9FC"/>
              </a:gs>
              <a:gs pos="100000">
                <a:srgbClr val="9CC2E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-44111" y="233466"/>
            <a:ext cx="6107288" cy="8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Tester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05672" y="1527937"/>
            <a:ext cx="5162842" cy="708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Limited skilled resource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5672" y="2639634"/>
            <a:ext cx="5162842" cy="708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Manual or Limited Automation</a:t>
            </a:r>
            <a:endParaRPr b="0" i="0" sz="2400" u="none" cap="none" strike="noStrike">
              <a:solidFill>
                <a:srgbClr val="3F3F3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05672" y="3751330"/>
            <a:ext cx="5162842" cy="125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Narrow Range of Testing</a:t>
            </a:r>
            <a:br>
              <a:rPr b="0" i="0" lang="en-US" sz="2400" u="none" cap="none" strike="noStrike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0" i="0" lang="en-US" sz="2400" u="none" cap="none" strike="noStrike">
                <a:solidFill>
                  <a:srgbClr val="757070"/>
                </a:solidFill>
                <a:latin typeface="Maven Pro"/>
                <a:ea typeface="Maven Pro"/>
                <a:cs typeface="Maven Pro"/>
                <a:sym typeface="Maven Pro"/>
              </a:rPr>
              <a:t>(Functional Black Box Testing)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838093" y="233466"/>
            <a:ext cx="6107288" cy="8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lang="en-US" sz="44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SDET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344530" y="1518557"/>
            <a:ext cx="5162842" cy="708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Highly skilled resource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6344530" y="2630254"/>
            <a:ext cx="5162842" cy="708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Develop Test Automation Tools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344530" y="3741951"/>
            <a:ext cx="5162842" cy="1256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Full Range of Testing</a:t>
            </a:r>
            <a:br>
              <a:rPr b="0" i="0" lang="en-US" sz="2400" u="none" cap="none" strike="noStrike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0" i="0" lang="en-US" sz="2400" u="none" cap="none" strike="noStrike">
                <a:solidFill>
                  <a:srgbClr val="757070"/>
                </a:solidFill>
                <a:latin typeface="Maven Pro"/>
                <a:ea typeface="Maven Pro"/>
                <a:cs typeface="Maven Pro"/>
                <a:sym typeface="Maven Pro"/>
              </a:rPr>
              <a:t>(Performance, Security, White Box)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5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8840075" y="5486400"/>
            <a:ext cx="2511455" cy="567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White Box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012855" y="429341"/>
            <a:ext cx="6107288" cy="8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Testing</a:t>
            </a:r>
            <a:endParaRPr sz="4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9183517" y="1763752"/>
            <a:ext cx="2168013" cy="1917290"/>
          </a:xfrm>
          <a:prstGeom prst="rect">
            <a:avLst/>
          </a:prstGeom>
          <a:solidFill>
            <a:srgbClr val="F2F2F2">
              <a:alpha val="49803"/>
            </a:srgbClr>
          </a:solidFill>
          <a:ln cap="flat" cmpd="sng" w="12700">
            <a:solidFill>
              <a:schemeClr val="lt1">
                <a:alpha val="4705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042544" y="1763752"/>
            <a:ext cx="2168013" cy="1917290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908216" y="1763752"/>
            <a:ext cx="2168013" cy="19172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699102" y="5486400"/>
            <a:ext cx="2511455" cy="567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Grey Box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64774" y="5486400"/>
            <a:ext cx="2511455" cy="567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Maven Pro"/>
                <a:ea typeface="Maven Pro"/>
                <a:cs typeface="Maven Pro"/>
                <a:sym typeface="Maven Pro"/>
              </a:rPr>
              <a:t>Black Box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