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12192000"/>
  <p:notesSz cx="6858000" cy="9144000"/>
  <p:embeddedFontLst>
    <p:embeddedFont>
      <p:font typeface="Maven Pro"/>
      <p:regular r:id="rId47"/>
      <p:bold r:id="rId48"/>
    </p:embeddedFont>
    <p:embeddedFont>
      <p:font typeface="Libre Baskerville"/>
      <p:regular r:id="rId49"/>
      <p:bold r:id="rId50"/>
      <p: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avenPro-bold.fntdata"/><Relationship Id="rId47" Type="http://schemas.openxmlformats.org/officeDocument/2006/relationships/font" Target="fonts/MavenPro-regular.fntdata"/><Relationship Id="rId49" Type="http://schemas.openxmlformats.org/officeDocument/2006/relationships/font" Target="fonts/LibreBaskervill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LibreBaskerville-italic.fntdata"/><Relationship Id="rId50" Type="http://schemas.openxmlformats.org/officeDocument/2006/relationships/font" Target="fonts/LibreBaskerville-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latin typeface="Arial"/>
                <a:ea typeface="Arial"/>
                <a:cs typeface="Arial"/>
                <a:sym typeface="Arial"/>
              </a:rPr>
              <a:t>‹#›</a:t>
            </a:fld>
            <a:endParaRPr>
              <a:solidFill>
                <a:srgbClr val="000000"/>
              </a:solidFill>
              <a:latin typeface="Arial"/>
              <a:ea typeface="Arial"/>
              <a:cs typeface="Arial"/>
              <a:sym typeface="Arial"/>
            </a:endParaRPr>
          </a:p>
        </p:txBody>
      </p:sp>
      <p:sp>
        <p:nvSpPr>
          <p:cNvPr id="328" name="Google Shape;32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Maven Pr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Maven Pr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Maven Pr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Maven Pr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Libre Baskerville"/>
                <a:ea typeface="Libre Baskerville"/>
                <a:cs typeface="Libre Baskerville"/>
                <a:sym typeface="Libre Baskerville"/>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Libre Baskerville"/>
                <a:ea typeface="Libre Baskerville"/>
                <a:cs typeface="Libre Baskerville"/>
                <a:sym typeface="Libre Baskerville"/>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Libre Baskerville"/>
                <a:ea typeface="Libre Baskerville"/>
                <a:cs typeface="Libre Baskerville"/>
                <a:sym typeface="Libre Baskerville"/>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ibre Baskerville"/>
                <a:ea typeface="Libre Baskerville"/>
                <a:cs typeface="Libre Baskerville"/>
                <a:sym typeface="Libre Baskerville"/>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Maven Pro"/>
              <a:buNone/>
              <a:defRPr b="0" i="0" sz="4400" u="none" cap="none" strike="noStrike">
                <a:solidFill>
                  <a:schemeClr val="dk1"/>
                </a:solidFill>
                <a:latin typeface="Maven Pro"/>
                <a:ea typeface="Maven Pro"/>
                <a:cs typeface="Maven Pro"/>
                <a:sym typeface="Maven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Baskerville"/>
                <a:ea typeface="Libre Baskerville"/>
                <a:cs typeface="Libre Baskerville"/>
                <a:sym typeface="Libre Baskervill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Baskerville"/>
                <a:ea typeface="Libre Baskerville"/>
                <a:cs typeface="Libre Baskerville"/>
                <a:sym typeface="Libre Baskerville"/>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Baskerville"/>
                <a:ea typeface="Libre Baskerville"/>
                <a:cs typeface="Libre Baskerville"/>
                <a:sym typeface="Libre Baskerville"/>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1pPr>
            <a:lvl2pPr indent="0" lvl="1"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2pPr>
            <a:lvl3pPr indent="0" lvl="2"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3pPr>
            <a:lvl4pPr indent="0" lvl="3"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4pPr>
            <a:lvl5pPr indent="0" lvl="4"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5pPr>
            <a:lvl6pPr indent="0" lvl="5"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6pPr>
            <a:lvl7pPr indent="0" lvl="6"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7pPr>
            <a:lvl8pPr indent="0" lvl="7"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8pPr>
            <a:lvl9pPr indent="0" lvl="8" marL="0" marR="0" rtl="0" algn="r">
              <a:spcBef>
                <a:spcPts val="0"/>
              </a:spcBef>
              <a:buNone/>
              <a:defRPr b="0" i="0" sz="1200" u="none" cap="none" strike="noStrike">
                <a:solidFill>
                  <a:srgbClr val="888888"/>
                </a:solidFill>
                <a:latin typeface="Libre Baskerville"/>
                <a:ea typeface="Libre Baskerville"/>
                <a:cs typeface="Libre Baskerville"/>
                <a:sym typeface="Libre Baskervill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3"/>
          <p:cNvSpPr txBox="1"/>
          <p:nvPr>
            <p:ph type="ctrTitle"/>
          </p:nvPr>
        </p:nvSpPr>
        <p:spPr>
          <a:xfrm>
            <a:off x="2425147" y="5257800"/>
            <a:ext cx="9144000" cy="965546"/>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2E75B5"/>
              </a:buClr>
              <a:buSzPts val="6000"/>
              <a:buFont typeface="Arial"/>
              <a:buNone/>
            </a:pPr>
            <a:r>
              <a:rPr b="1" lang="en-US">
                <a:solidFill>
                  <a:srgbClr val="2E75B5"/>
                </a:solidFill>
                <a:latin typeface="Arial"/>
                <a:ea typeface="Arial"/>
                <a:cs typeface="Arial"/>
                <a:sym typeface="Arial"/>
              </a:rPr>
              <a:t>Java Programming</a:t>
            </a:r>
            <a:endParaRPr b="1">
              <a:solidFill>
                <a:srgbClr val="2E75B5"/>
              </a:solidFill>
              <a:latin typeface="Arial"/>
              <a:ea typeface="Arial"/>
              <a:cs typeface="Arial"/>
              <a:sym typeface="Arial"/>
            </a:endParaRPr>
          </a:p>
        </p:txBody>
      </p:sp>
      <p:sp>
        <p:nvSpPr>
          <p:cNvPr id="89" name="Google Shape;89;p13"/>
          <p:cNvSpPr txBox="1"/>
          <p:nvPr>
            <p:ph idx="1" type="subTitle"/>
          </p:nvPr>
        </p:nvSpPr>
        <p:spPr>
          <a:xfrm>
            <a:off x="2425147" y="4890289"/>
            <a:ext cx="9144000" cy="473765"/>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accent2"/>
              </a:buClr>
              <a:buSzPts val="2800"/>
              <a:buNone/>
            </a:pPr>
            <a:r>
              <a:rPr lang="en-US" sz="2800">
                <a:solidFill>
                  <a:schemeClr val="accent2"/>
                </a:solidFill>
                <a:latin typeface="Arial"/>
                <a:ea typeface="Arial"/>
                <a:cs typeface="Arial"/>
                <a:sym typeface="Arial"/>
              </a:rPr>
              <a:t>SDET Fundamental Training</a:t>
            </a:r>
            <a:endParaRPr sz="2800">
              <a:solidFill>
                <a:schemeClr val="accent2"/>
              </a:solidFill>
              <a:latin typeface="Arial"/>
              <a:ea typeface="Arial"/>
              <a:cs typeface="Arial"/>
              <a:sym typeface="Arial"/>
            </a:endParaRPr>
          </a:p>
        </p:txBody>
      </p:sp>
      <p:pic>
        <p:nvPicPr>
          <p:cNvPr id="90" name="Google Shape;90;p13"/>
          <p:cNvPicPr preferRelativeResize="0"/>
          <p:nvPr/>
        </p:nvPicPr>
        <p:blipFill rotWithShape="1">
          <a:blip r:embed="rId4">
            <a:alphaModFix/>
          </a:blip>
          <a:srcRect b="0" l="0" r="0" t="0"/>
          <a:stretch/>
        </p:blipFill>
        <p:spPr>
          <a:xfrm>
            <a:off x="803654" y="782055"/>
            <a:ext cx="4122514" cy="22400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8" name="Shape 148"/>
        <p:cNvGrpSpPr/>
        <p:nvPr/>
      </p:nvGrpSpPr>
      <p:grpSpPr>
        <a:xfrm>
          <a:off x="0" y="0"/>
          <a:ext cx="0" cy="0"/>
          <a:chOff x="0" y="0"/>
          <a:chExt cx="0" cy="0"/>
        </a:xfrm>
      </p:grpSpPr>
      <p:sp>
        <p:nvSpPr>
          <p:cNvPr id="149" name="Google Shape;149;p22"/>
          <p:cNvSpPr/>
          <p:nvPr/>
        </p:nvSpPr>
        <p:spPr>
          <a:xfrm>
            <a:off x="0" y="-1"/>
            <a:ext cx="12192000" cy="2168435"/>
          </a:xfrm>
          <a:prstGeom prst="rect">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150" name="Google Shape;150;p22"/>
          <p:cNvSpPr txBox="1"/>
          <p:nvPr>
            <p:ph type="title"/>
          </p:nvPr>
        </p:nvSpPr>
        <p:spPr>
          <a:xfrm>
            <a:off x="1380930" y="519409"/>
            <a:ext cx="931755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Object-Oriented Programming</a:t>
            </a:r>
            <a:endParaRPr>
              <a:solidFill>
                <a:schemeClr val="lt1"/>
              </a:solidFill>
              <a:latin typeface="Arial"/>
              <a:ea typeface="Arial"/>
              <a:cs typeface="Arial"/>
              <a:sym typeface="Arial"/>
            </a:endParaRPr>
          </a:p>
        </p:txBody>
      </p:sp>
      <p:sp>
        <p:nvSpPr>
          <p:cNvPr id="151" name="Google Shape;151;p22"/>
          <p:cNvSpPr txBox="1"/>
          <p:nvPr>
            <p:ph idx="1" type="body"/>
          </p:nvPr>
        </p:nvSpPr>
        <p:spPr>
          <a:xfrm>
            <a:off x="1380930" y="2687844"/>
            <a:ext cx="9121606" cy="351390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sz="3200"/>
              <a:t>Basic Concepts:</a:t>
            </a:r>
            <a:endParaRPr/>
          </a:p>
          <a:p>
            <a:pPr indent="-514350" lvl="0" marL="514350" rtl="0" algn="l">
              <a:lnSpc>
                <a:spcPct val="90000"/>
              </a:lnSpc>
              <a:spcBef>
                <a:spcPts val="1000"/>
              </a:spcBef>
              <a:spcAft>
                <a:spcPts val="0"/>
              </a:spcAft>
              <a:buClr>
                <a:schemeClr val="dk1"/>
              </a:buClr>
              <a:buSzPts val="3200"/>
              <a:buFont typeface="Maven Pro"/>
              <a:buAutoNum type="arabicPeriod"/>
            </a:pPr>
            <a:r>
              <a:rPr lang="en-US" sz="3200"/>
              <a:t>Object</a:t>
            </a:r>
            <a:endParaRPr sz="3200"/>
          </a:p>
          <a:p>
            <a:pPr indent="-514350" lvl="0" marL="514350" rtl="0" algn="l">
              <a:lnSpc>
                <a:spcPct val="90000"/>
              </a:lnSpc>
              <a:spcBef>
                <a:spcPts val="1000"/>
              </a:spcBef>
              <a:spcAft>
                <a:spcPts val="0"/>
              </a:spcAft>
              <a:buClr>
                <a:schemeClr val="dk1"/>
              </a:buClr>
              <a:buSzPts val="3200"/>
              <a:buFont typeface="Maven Pro"/>
              <a:buAutoNum type="arabicPeriod"/>
            </a:pPr>
            <a:r>
              <a:rPr lang="en-US" sz="3200"/>
              <a:t>Class</a:t>
            </a:r>
            <a:endParaRPr/>
          </a:p>
          <a:p>
            <a:pPr indent="-514350" lvl="0" marL="514350" rtl="0" algn="l">
              <a:lnSpc>
                <a:spcPct val="90000"/>
              </a:lnSpc>
              <a:spcBef>
                <a:spcPts val="1000"/>
              </a:spcBef>
              <a:spcAft>
                <a:spcPts val="0"/>
              </a:spcAft>
              <a:buClr>
                <a:schemeClr val="dk1"/>
              </a:buClr>
              <a:buSzPts val="3200"/>
              <a:buFont typeface="Maven Pro"/>
              <a:buAutoNum type="arabicPeriod"/>
            </a:pPr>
            <a:r>
              <a:rPr lang="en-US" sz="3200"/>
              <a:t>Abstraction</a:t>
            </a:r>
            <a:endParaRPr/>
          </a:p>
          <a:p>
            <a:pPr indent="-514350" lvl="0" marL="514350" rtl="0" algn="l">
              <a:lnSpc>
                <a:spcPct val="90000"/>
              </a:lnSpc>
              <a:spcBef>
                <a:spcPts val="1000"/>
              </a:spcBef>
              <a:spcAft>
                <a:spcPts val="0"/>
              </a:spcAft>
              <a:buClr>
                <a:schemeClr val="dk1"/>
              </a:buClr>
              <a:buSzPts val="3200"/>
              <a:buFont typeface="Maven Pro"/>
              <a:buAutoNum type="arabicPeriod"/>
            </a:pPr>
            <a:r>
              <a:rPr lang="en-US" sz="3200"/>
              <a:t>Encapsulation</a:t>
            </a:r>
            <a:endParaRPr/>
          </a:p>
          <a:p>
            <a:pPr indent="-514350" lvl="0" marL="514350" rtl="0" algn="l">
              <a:lnSpc>
                <a:spcPct val="90000"/>
              </a:lnSpc>
              <a:spcBef>
                <a:spcPts val="1000"/>
              </a:spcBef>
              <a:spcAft>
                <a:spcPts val="0"/>
              </a:spcAft>
              <a:buClr>
                <a:schemeClr val="dk1"/>
              </a:buClr>
              <a:buSzPts val="3200"/>
              <a:buFont typeface="Maven Pro"/>
              <a:buAutoNum type="arabicPeriod"/>
            </a:pPr>
            <a:r>
              <a:rPr lang="en-US" sz="3200"/>
              <a:t>Inheritance</a:t>
            </a: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23"/>
          <p:cNvSpPr txBox="1"/>
          <p:nvPr>
            <p:ph type="title"/>
          </p:nvPr>
        </p:nvSpPr>
        <p:spPr>
          <a:xfrm>
            <a:off x="492656" y="519409"/>
            <a:ext cx="736029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Object</a:t>
            </a:r>
            <a:endParaRPr>
              <a:solidFill>
                <a:schemeClr val="accent2"/>
              </a:solidFill>
              <a:latin typeface="Arial"/>
              <a:ea typeface="Arial"/>
              <a:cs typeface="Arial"/>
              <a:sym typeface="Arial"/>
            </a:endParaRPr>
          </a:p>
        </p:txBody>
      </p:sp>
      <p:sp>
        <p:nvSpPr>
          <p:cNvPr id="157" name="Google Shape;157;p23"/>
          <p:cNvSpPr txBox="1"/>
          <p:nvPr>
            <p:ph idx="1" type="body"/>
          </p:nvPr>
        </p:nvSpPr>
        <p:spPr>
          <a:xfrm>
            <a:off x="492656" y="2168435"/>
            <a:ext cx="7360298" cy="436299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400"/>
              <a:buChar char="•"/>
            </a:pPr>
            <a:r>
              <a:rPr lang="en-US" sz="2400"/>
              <a:t>A thing in a real world that can be either physical or conceptual. An object in object oriented programming can be physical or conceptual. </a:t>
            </a:r>
            <a:endParaRPr/>
          </a:p>
          <a:p>
            <a:pPr indent="-228600" lvl="0" marL="228600" rtl="0" algn="l">
              <a:lnSpc>
                <a:spcPct val="100000"/>
              </a:lnSpc>
              <a:spcBef>
                <a:spcPts val="1000"/>
              </a:spcBef>
              <a:spcAft>
                <a:spcPts val="0"/>
              </a:spcAft>
              <a:buClr>
                <a:schemeClr val="dk1"/>
              </a:buClr>
              <a:buSzPts val="2400"/>
              <a:buChar char="•"/>
            </a:pPr>
            <a:r>
              <a:rPr lang="en-US" sz="2400"/>
              <a:t>Conceptual objects are entities that are not tangible in the way real-world physical objects are.</a:t>
            </a:r>
            <a:endParaRPr/>
          </a:p>
          <a:p>
            <a:pPr indent="0" lvl="0" marL="0" rtl="0" algn="l">
              <a:lnSpc>
                <a:spcPct val="100000"/>
              </a:lnSpc>
              <a:spcBef>
                <a:spcPts val="1000"/>
              </a:spcBef>
              <a:spcAft>
                <a:spcPts val="0"/>
              </a:spcAft>
              <a:buClr>
                <a:schemeClr val="dk1"/>
              </a:buClr>
              <a:buSzPts val="2400"/>
              <a:buNone/>
            </a:pPr>
            <a:r>
              <a:rPr i="1" lang="en-US" sz="2400"/>
              <a:t>Bulb is a physical object. While college is a conceptual object.</a:t>
            </a:r>
            <a:endParaRPr/>
          </a:p>
          <a:p>
            <a:pPr indent="-228600" lvl="0" marL="228600" rtl="0" algn="l">
              <a:lnSpc>
                <a:spcPct val="100000"/>
              </a:lnSpc>
              <a:spcBef>
                <a:spcPts val="1000"/>
              </a:spcBef>
              <a:spcAft>
                <a:spcPts val="0"/>
              </a:spcAft>
              <a:buClr>
                <a:schemeClr val="dk1"/>
              </a:buClr>
              <a:buSzPts val="2400"/>
              <a:buChar char="•"/>
            </a:pPr>
            <a:r>
              <a:rPr lang="en-US" sz="2400"/>
              <a:t>Conceptual objects may not have a real world equivalent. For instance, a Stack object in a program.</a:t>
            </a:r>
            <a:endParaRPr/>
          </a:p>
          <a:p>
            <a:pPr indent="-228600" lvl="0" marL="228600" rtl="0" algn="l">
              <a:lnSpc>
                <a:spcPct val="100000"/>
              </a:lnSpc>
              <a:spcBef>
                <a:spcPts val="1000"/>
              </a:spcBef>
              <a:spcAft>
                <a:spcPts val="0"/>
              </a:spcAft>
              <a:buClr>
                <a:schemeClr val="dk1"/>
              </a:buClr>
              <a:buSzPts val="2400"/>
              <a:buChar char="•"/>
            </a:pPr>
            <a:r>
              <a:rPr lang="en-US" sz="2400"/>
              <a:t>Object has state and behavior.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35000">
              <a:srgbClr val="FFFFFF"/>
            </a:gs>
            <a:gs pos="100000">
              <a:srgbClr val="9CC2E5"/>
            </a:gs>
          </a:gsLst>
          <a:path path="circle">
            <a:fillToRect b="50%" l="50%" r="50%" t="50%"/>
          </a:path>
          <a:tileRect/>
        </a:gradFill>
      </p:bgPr>
    </p:bg>
    <p:spTree>
      <p:nvGrpSpPr>
        <p:cNvPr id="161" name="Shape 161"/>
        <p:cNvGrpSpPr/>
        <p:nvPr/>
      </p:nvGrpSpPr>
      <p:grpSpPr>
        <a:xfrm>
          <a:off x="0" y="0"/>
          <a:ext cx="0" cy="0"/>
          <a:chOff x="0" y="0"/>
          <a:chExt cx="0" cy="0"/>
        </a:xfrm>
      </p:grpSpPr>
      <p:pic>
        <p:nvPicPr>
          <p:cNvPr descr="bd04924_" id="162" name="Google Shape;162;p24"/>
          <p:cNvPicPr preferRelativeResize="0"/>
          <p:nvPr/>
        </p:nvPicPr>
        <p:blipFill rotWithShape="1">
          <a:blip r:embed="rId3">
            <a:alphaModFix/>
          </a:blip>
          <a:srcRect b="0" l="0" r="0" t="0"/>
          <a:stretch/>
        </p:blipFill>
        <p:spPr>
          <a:xfrm>
            <a:off x="5327573" y="3270068"/>
            <a:ext cx="1536853" cy="2068286"/>
          </a:xfrm>
          <a:prstGeom prst="rect">
            <a:avLst/>
          </a:prstGeom>
          <a:noFill/>
          <a:ln>
            <a:noFill/>
          </a:ln>
        </p:spPr>
      </p:pic>
      <p:sp>
        <p:nvSpPr>
          <p:cNvPr id="163" name="Google Shape;163;p24"/>
          <p:cNvSpPr txBox="1"/>
          <p:nvPr>
            <p:ph type="title"/>
          </p:nvPr>
        </p:nvSpPr>
        <p:spPr>
          <a:xfrm>
            <a:off x="838200" y="1606097"/>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F5496"/>
              </a:buClr>
              <a:buSzPts val="4400"/>
              <a:buFont typeface="Maven Pro"/>
              <a:buNone/>
            </a:pPr>
            <a:r>
              <a:rPr lang="en-US">
                <a:solidFill>
                  <a:srgbClr val="2F5496"/>
                </a:solidFill>
              </a:rPr>
              <a:t>What is the state and behavior</a:t>
            </a:r>
            <a:br>
              <a:rPr lang="en-US">
                <a:solidFill>
                  <a:srgbClr val="2F5496"/>
                </a:solidFill>
              </a:rPr>
            </a:br>
            <a:r>
              <a:rPr lang="en-US">
                <a:solidFill>
                  <a:srgbClr val="2F5496"/>
                </a:solidFill>
              </a:rPr>
              <a:t>of this bulb?</a:t>
            </a:r>
            <a:endParaRPr>
              <a:solidFill>
                <a:srgbClr val="2F549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25"/>
          <p:cNvSpPr txBox="1"/>
          <p:nvPr>
            <p:ph type="title"/>
          </p:nvPr>
        </p:nvSpPr>
        <p:spPr>
          <a:xfrm>
            <a:off x="492655" y="519409"/>
            <a:ext cx="7514875"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5"/>
              </a:buClr>
              <a:buSzPts val="4000"/>
              <a:buFont typeface="Arial"/>
              <a:buNone/>
            </a:pPr>
            <a:r>
              <a:rPr lang="en-US" sz="4000">
                <a:solidFill>
                  <a:schemeClr val="accent5"/>
                </a:solidFill>
                <a:latin typeface="Arial"/>
                <a:ea typeface="Arial"/>
                <a:cs typeface="Arial"/>
                <a:sym typeface="Arial"/>
              </a:rPr>
              <a:t>Objects: </a:t>
            </a:r>
            <a:r>
              <a:rPr lang="en-US" sz="3600">
                <a:solidFill>
                  <a:schemeClr val="accent2"/>
                </a:solidFill>
                <a:latin typeface="Arial"/>
                <a:ea typeface="Arial"/>
                <a:cs typeface="Arial"/>
                <a:sym typeface="Arial"/>
              </a:rPr>
              <a:t>Attributes &amp; Operations</a:t>
            </a:r>
            <a:endParaRPr sz="3600">
              <a:solidFill>
                <a:schemeClr val="accent2"/>
              </a:solidFill>
              <a:latin typeface="Arial"/>
              <a:ea typeface="Arial"/>
              <a:cs typeface="Arial"/>
              <a:sym typeface="Arial"/>
            </a:endParaRPr>
          </a:p>
        </p:txBody>
      </p:sp>
      <p:sp>
        <p:nvSpPr>
          <p:cNvPr id="169" name="Google Shape;169;p25"/>
          <p:cNvSpPr txBox="1"/>
          <p:nvPr>
            <p:ph idx="1" type="body"/>
          </p:nvPr>
        </p:nvSpPr>
        <p:spPr>
          <a:xfrm>
            <a:off x="492656" y="2168435"/>
            <a:ext cx="7360298" cy="436299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800"/>
              <a:buChar char="•"/>
            </a:pPr>
            <a:r>
              <a:rPr lang="en-US"/>
              <a:t>The object’s state is determined by the value of its properties or attributes. </a:t>
            </a:r>
            <a:endParaRPr/>
          </a:p>
          <a:p>
            <a:pPr indent="-228600" lvl="0" marL="228600" rtl="0" algn="l">
              <a:lnSpc>
                <a:spcPct val="100000"/>
              </a:lnSpc>
              <a:spcBef>
                <a:spcPts val="1000"/>
              </a:spcBef>
              <a:spcAft>
                <a:spcPts val="0"/>
              </a:spcAft>
              <a:buClr>
                <a:schemeClr val="dk1"/>
              </a:buClr>
              <a:buSzPts val="2800"/>
              <a:buChar char="•"/>
            </a:pPr>
            <a:r>
              <a:rPr lang="en-US"/>
              <a:t>Properties or attributes → member </a:t>
            </a:r>
            <a:r>
              <a:rPr lang="en-US">
                <a:solidFill>
                  <a:srgbClr val="C00000"/>
                </a:solidFill>
              </a:rPr>
              <a:t>variables</a:t>
            </a:r>
            <a:r>
              <a:rPr lang="en-US"/>
              <a:t> or data members</a:t>
            </a:r>
            <a:endParaRPr/>
          </a:p>
          <a:p>
            <a:pPr indent="-228600" lvl="0" marL="228600" rtl="0" algn="l">
              <a:lnSpc>
                <a:spcPct val="100000"/>
              </a:lnSpc>
              <a:spcBef>
                <a:spcPts val="1000"/>
              </a:spcBef>
              <a:spcAft>
                <a:spcPts val="0"/>
              </a:spcAft>
              <a:buClr>
                <a:schemeClr val="dk1"/>
              </a:buClr>
              <a:buSzPts val="2800"/>
              <a:buChar char="•"/>
            </a:pPr>
            <a:r>
              <a:rPr lang="en-US"/>
              <a:t>The object’s behavior is determined by the operations that it provides.</a:t>
            </a:r>
            <a:endParaRPr/>
          </a:p>
          <a:p>
            <a:pPr indent="-228600" lvl="0" marL="228600" rtl="0" algn="l">
              <a:lnSpc>
                <a:spcPct val="100000"/>
              </a:lnSpc>
              <a:spcBef>
                <a:spcPts val="1000"/>
              </a:spcBef>
              <a:spcAft>
                <a:spcPts val="0"/>
              </a:spcAft>
              <a:buClr>
                <a:schemeClr val="dk1"/>
              </a:buClr>
              <a:buSzPts val="2800"/>
              <a:buChar char="•"/>
            </a:pPr>
            <a:r>
              <a:rPr lang="en-US"/>
              <a:t>Operations → member functions or </a:t>
            </a:r>
            <a:r>
              <a:rPr lang="en-US">
                <a:solidFill>
                  <a:srgbClr val="C00000"/>
                </a:solidFill>
              </a:rPr>
              <a:t>methods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2CC"/>
            </a:gs>
            <a:gs pos="35000">
              <a:srgbClr val="FFF2CC"/>
            </a:gs>
            <a:gs pos="100000">
              <a:srgbClr val="F4B081"/>
            </a:gs>
          </a:gsLst>
          <a:path path="circle">
            <a:fillToRect b="50%" l="50%" r="50%" t="50%"/>
          </a:path>
          <a:tileRect/>
        </a:gradFill>
      </p:bgPr>
    </p:bg>
    <p:spTree>
      <p:nvGrpSpPr>
        <p:cNvPr id="173" name="Shape 173"/>
        <p:cNvGrpSpPr/>
        <p:nvPr/>
      </p:nvGrpSpPr>
      <p:grpSpPr>
        <a:xfrm>
          <a:off x="0" y="0"/>
          <a:ext cx="0" cy="0"/>
          <a:chOff x="0" y="0"/>
          <a:chExt cx="0" cy="0"/>
        </a:xfrm>
      </p:grpSpPr>
      <p:sp>
        <p:nvSpPr>
          <p:cNvPr id="174" name="Google Shape;174;p26"/>
          <p:cNvSpPr/>
          <p:nvPr/>
        </p:nvSpPr>
        <p:spPr>
          <a:xfrm>
            <a:off x="339634" y="1573124"/>
            <a:ext cx="8595359" cy="5062808"/>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175" name="Google Shape;175;p26"/>
          <p:cNvSpPr/>
          <p:nvPr/>
        </p:nvSpPr>
        <p:spPr>
          <a:xfrm>
            <a:off x="339635" y="1573122"/>
            <a:ext cx="2339398" cy="5062809"/>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pic>
        <p:nvPicPr>
          <p:cNvPr descr="bd04924_" id="176" name="Google Shape;176;p26"/>
          <p:cNvPicPr preferRelativeResize="0"/>
          <p:nvPr/>
        </p:nvPicPr>
        <p:blipFill rotWithShape="1">
          <a:blip r:embed="rId3">
            <a:alphaModFix/>
          </a:blip>
          <a:srcRect b="0" l="0" r="0" t="0"/>
          <a:stretch/>
        </p:blipFill>
        <p:spPr>
          <a:xfrm>
            <a:off x="9588821" y="2703060"/>
            <a:ext cx="2082738" cy="2802934"/>
          </a:xfrm>
          <a:prstGeom prst="rect">
            <a:avLst/>
          </a:prstGeom>
          <a:noFill/>
          <a:ln>
            <a:noFill/>
          </a:ln>
        </p:spPr>
      </p:pic>
      <p:sp>
        <p:nvSpPr>
          <p:cNvPr id="177" name="Google Shape;177;p26"/>
          <p:cNvSpPr txBox="1"/>
          <p:nvPr>
            <p:ph type="title"/>
          </p:nvPr>
        </p:nvSpPr>
        <p:spPr>
          <a:xfrm>
            <a:off x="339633" y="24756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F5496"/>
              </a:buClr>
              <a:buSzPts val="4400"/>
              <a:buFont typeface="Arial"/>
              <a:buNone/>
            </a:pPr>
            <a:r>
              <a:rPr lang="en-US">
                <a:solidFill>
                  <a:srgbClr val="2F5496"/>
                </a:solidFill>
                <a:latin typeface="Arial"/>
                <a:ea typeface="Arial"/>
                <a:cs typeface="Arial"/>
                <a:sym typeface="Arial"/>
              </a:rPr>
              <a:t>Example: A Light Bulb in Java Terms</a:t>
            </a:r>
            <a:endParaRPr>
              <a:solidFill>
                <a:srgbClr val="2F5496"/>
              </a:solidFill>
              <a:latin typeface="Arial"/>
              <a:ea typeface="Arial"/>
              <a:cs typeface="Arial"/>
              <a:sym typeface="Arial"/>
            </a:endParaRPr>
          </a:p>
        </p:txBody>
      </p:sp>
      <p:sp>
        <p:nvSpPr>
          <p:cNvPr id="178" name="Google Shape;178;p26"/>
          <p:cNvSpPr txBox="1"/>
          <p:nvPr/>
        </p:nvSpPr>
        <p:spPr>
          <a:xfrm>
            <a:off x="705853" y="1800840"/>
            <a:ext cx="7688953" cy="4754881"/>
          </a:xfrm>
          <a:prstGeom prst="rect">
            <a:avLst/>
          </a:prstGeom>
          <a:noFill/>
          <a:ln>
            <a:noFill/>
          </a:ln>
        </p:spPr>
        <p:txBody>
          <a:bodyPr anchorCtr="0" anchor="t" bIns="45700" lIns="91425" spcFirstLastPara="1" rIns="91425" wrap="square" tIns="45700">
            <a:noAutofit/>
          </a:bodyPr>
          <a:lstStyle/>
          <a:p>
            <a:pPr indent="-2117725" lvl="0" marL="2117725" marR="0" rtl="0" algn="l">
              <a:lnSpc>
                <a:spcPct val="100000"/>
              </a:lnSpc>
              <a:spcBef>
                <a:spcPts val="0"/>
              </a:spcBef>
              <a:spcAft>
                <a:spcPts val="0"/>
              </a:spcAft>
              <a:buClr>
                <a:srgbClr val="FBE4D4"/>
              </a:buClr>
              <a:buSzPts val="2800"/>
              <a:buFont typeface="Arial"/>
              <a:buNone/>
            </a:pPr>
            <a:r>
              <a:rPr lang="en-US" sz="2800">
                <a:solidFill>
                  <a:srgbClr val="FBE4D4"/>
                </a:solidFill>
                <a:latin typeface="Libre Baskerville"/>
                <a:ea typeface="Libre Baskerville"/>
                <a:cs typeface="Libre Baskerville"/>
                <a:sym typeface="Libre Baskerville"/>
              </a:rPr>
              <a:t>OBJECT</a:t>
            </a:r>
            <a:r>
              <a:rPr lang="en-US" sz="2800">
                <a:solidFill>
                  <a:schemeClr val="dk1"/>
                </a:solidFill>
                <a:latin typeface="Libre Baskerville"/>
                <a:ea typeface="Libre Baskerville"/>
                <a:cs typeface="Libre Baskerville"/>
                <a:sym typeface="Libre Baskerville"/>
              </a:rPr>
              <a:t>	It’s a real-world thing.</a:t>
            </a:r>
            <a:endParaRPr/>
          </a:p>
          <a:p>
            <a:pPr indent="-2117725" lvl="0" marL="2117725" marR="0" rtl="0" algn="l">
              <a:lnSpc>
                <a:spcPct val="100000"/>
              </a:lnSpc>
              <a:spcBef>
                <a:spcPts val="1600"/>
              </a:spcBef>
              <a:spcAft>
                <a:spcPts val="0"/>
              </a:spcAft>
              <a:buClr>
                <a:srgbClr val="FBE4D4"/>
              </a:buClr>
              <a:buSzPts val="2800"/>
              <a:buFont typeface="Arial"/>
              <a:buNone/>
            </a:pPr>
            <a:r>
              <a:rPr lang="en-US" sz="2800">
                <a:solidFill>
                  <a:srgbClr val="FBE4D4"/>
                </a:solidFill>
                <a:latin typeface="Libre Baskerville"/>
                <a:ea typeface="Libre Baskerville"/>
                <a:cs typeface="Libre Baskerville"/>
                <a:sym typeface="Libre Baskerville"/>
              </a:rPr>
              <a:t>METHOD</a:t>
            </a:r>
            <a:r>
              <a:rPr lang="en-US" sz="2800">
                <a:solidFill>
                  <a:schemeClr val="dk1"/>
                </a:solidFill>
                <a:latin typeface="Libre Baskerville"/>
                <a:ea typeface="Libre Baskerville"/>
                <a:cs typeface="Libre Baskerville"/>
                <a:sym typeface="Libre Baskerville"/>
              </a:rPr>
              <a:t>	Can be switched on to generate light and switched off.</a:t>
            </a:r>
            <a:endParaRPr/>
          </a:p>
          <a:p>
            <a:pPr indent="-2117725" lvl="0" marL="2117725" marR="0" rtl="0" algn="l">
              <a:lnSpc>
                <a:spcPct val="100000"/>
              </a:lnSpc>
              <a:spcBef>
                <a:spcPts val="1600"/>
              </a:spcBef>
              <a:spcAft>
                <a:spcPts val="0"/>
              </a:spcAft>
              <a:buClr>
                <a:srgbClr val="FBE4D4"/>
              </a:buClr>
              <a:buSzPts val="2800"/>
              <a:buFont typeface="Arial"/>
              <a:buNone/>
            </a:pPr>
            <a:r>
              <a:rPr lang="en-US" sz="2800">
                <a:solidFill>
                  <a:srgbClr val="FBE4D4"/>
                </a:solidFill>
                <a:latin typeface="Libre Baskerville"/>
                <a:ea typeface="Libre Baskerville"/>
                <a:cs typeface="Libre Baskerville"/>
                <a:sym typeface="Libre Baskerville"/>
              </a:rPr>
              <a:t>VARIABLES</a:t>
            </a:r>
            <a:r>
              <a:rPr lang="en-US" sz="2800">
                <a:solidFill>
                  <a:schemeClr val="dk1"/>
                </a:solidFill>
                <a:latin typeface="Libre Baskerville"/>
                <a:ea typeface="Libre Baskerville"/>
                <a:cs typeface="Libre Baskerville"/>
                <a:sym typeface="Libre Baskerville"/>
              </a:rPr>
              <a:t>	It has real features like the glass covering, filament and holder. </a:t>
            </a:r>
            <a:endParaRPr/>
          </a:p>
          <a:p>
            <a:pPr indent="-2117725" lvl="0" marL="2117725" marR="0" rtl="0" algn="l">
              <a:lnSpc>
                <a:spcPct val="100000"/>
              </a:lnSpc>
              <a:spcBef>
                <a:spcPts val="1600"/>
              </a:spcBef>
              <a:spcAft>
                <a:spcPts val="0"/>
              </a:spcAft>
              <a:buClr>
                <a:schemeClr val="dk1"/>
              </a:buClr>
              <a:buSzPts val="2800"/>
              <a:buFont typeface="Arial"/>
              <a:buNone/>
            </a:pPr>
            <a:r>
              <a:rPr lang="en-US" sz="2800">
                <a:solidFill>
                  <a:schemeClr val="dk1"/>
                </a:solidFill>
                <a:latin typeface="Libre Baskerville"/>
                <a:ea typeface="Libre Baskerville"/>
                <a:cs typeface="Libre Baskerville"/>
                <a:sym typeface="Libre Baskerville"/>
              </a:rPr>
              <a:t>	It also has conceptual features like power. </a:t>
            </a:r>
            <a:endParaRPr/>
          </a:p>
          <a:p>
            <a:pPr indent="-2117725" lvl="0" marL="2117725" marR="0" rtl="0" algn="l">
              <a:lnSpc>
                <a:spcPct val="100000"/>
              </a:lnSpc>
              <a:spcBef>
                <a:spcPts val="1600"/>
              </a:spcBef>
              <a:spcAft>
                <a:spcPts val="0"/>
              </a:spcAft>
              <a:buClr>
                <a:srgbClr val="FBE4D4"/>
              </a:buClr>
              <a:buSzPts val="2800"/>
              <a:buFont typeface="Arial"/>
              <a:buNone/>
            </a:pPr>
            <a:r>
              <a:rPr lang="en-US" sz="2800">
                <a:solidFill>
                  <a:srgbClr val="FBE4D4"/>
                </a:solidFill>
                <a:latin typeface="Libre Baskerville"/>
                <a:ea typeface="Libre Baskerville"/>
                <a:cs typeface="Libre Baskerville"/>
                <a:sym typeface="Libre Baskerville"/>
              </a:rPr>
              <a:t>CLASS</a:t>
            </a:r>
            <a:r>
              <a:rPr lang="en-US" sz="2800">
                <a:solidFill>
                  <a:schemeClr val="dk1"/>
                </a:solidFill>
                <a:latin typeface="Libre Baskerville"/>
                <a:ea typeface="Libre Baskerville"/>
                <a:cs typeface="Libre Baskerville"/>
                <a:sym typeface="Libre Baskerville"/>
              </a:rPr>
              <a:t>	A bulb manufacturing factory produces many bulbs based on a basic description or pattern of what a bulb is.</a:t>
            </a:r>
            <a:endParaRPr sz="2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27"/>
          <p:cNvSpPr txBox="1"/>
          <p:nvPr>
            <p:ph type="title"/>
          </p:nvPr>
        </p:nvSpPr>
        <p:spPr>
          <a:xfrm>
            <a:off x="492656" y="519409"/>
            <a:ext cx="736029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Class</a:t>
            </a:r>
            <a:endParaRPr>
              <a:solidFill>
                <a:schemeClr val="accent2"/>
              </a:solidFill>
              <a:latin typeface="Arial"/>
              <a:ea typeface="Arial"/>
              <a:cs typeface="Arial"/>
              <a:sym typeface="Arial"/>
            </a:endParaRPr>
          </a:p>
        </p:txBody>
      </p:sp>
      <p:sp>
        <p:nvSpPr>
          <p:cNvPr id="184" name="Google Shape;184;p27"/>
          <p:cNvSpPr txBox="1"/>
          <p:nvPr>
            <p:ph idx="1" type="body"/>
          </p:nvPr>
        </p:nvSpPr>
        <p:spPr>
          <a:xfrm>
            <a:off x="492656" y="2168435"/>
            <a:ext cx="7360298" cy="436299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800"/>
              <a:buChar char="•"/>
            </a:pPr>
            <a:r>
              <a:rPr lang="en-US"/>
              <a:t>A class is a construct created in object-oriented programming languages that enables creation of objects.</a:t>
            </a:r>
            <a:endParaRPr/>
          </a:p>
          <a:p>
            <a:pPr indent="-228600" lvl="0" marL="228600" rtl="0" algn="l">
              <a:lnSpc>
                <a:spcPct val="100000"/>
              </a:lnSpc>
              <a:spcBef>
                <a:spcPts val="1000"/>
              </a:spcBef>
              <a:spcAft>
                <a:spcPts val="0"/>
              </a:spcAft>
              <a:buClr>
                <a:schemeClr val="dk1"/>
              </a:buClr>
              <a:buSzPts val="2800"/>
              <a:buChar char="•"/>
            </a:pPr>
            <a:r>
              <a:rPr lang="en-US"/>
              <a:t>Also sometimes called blueprint or template or prototype from which objects are created.</a:t>
            </a:r>
            <a:endParaRPr/>
          </a:p>
          <a:p>
            <a:pPr indent="-228600" lvl="0" marL="228600" rtl="0" algn="l">
              <a:lnSpc>
                <a:spcPct val="100000"/>
              </a:lnSpc>
              <a:spcBef>
                <a:spcPts val="1000"/>
              </a:spcBef>
              <a:spcAft>
                <a:spcPts val="0"/>
              </a:spcAft>
              <a:buClr>
                <a:schemeClr val="dk1"/>
              </a:buClr>
              <a:buSzPts val="2800"/>
              <a:buChar char="•"/>
            </a:pPr>
            <a:r>
              <a:rPr lang="en-US"/>
              <a:t>It defines members (variables and methods).</a:t>
            </a:r>
            <a:endParaRPr/>
          </a:p>
          <a:p>
            <a:pPr indent="-228600" lvl="0" marL="228600" rtl="0" algn="l">
              <a:lnSpc>
                <a:spcPct val="100000"/>
              </a:lnSpc>
              <a:spcBef>
                <a:spcPts val="1000"/>
              </a:spcBef>
              <a:spcAft>
                <a:spcPts val="0"/>
              </a:spcAft>
              <a:buClr>
                <a:schemeClr val="dk1"/>
              </a:buClr>
              <a:buSzPts val="2800"/>
              <a:buChar char="•"/>
            </a:pPr>
            <a:r>
              <a:rPr lang="en-US"/>
              <a:t>A class is an </a:t>
            </a:r>
            <a:r>
              <a:rPr b="1" lang="en-US"/>
              <a:t>abstraction</a:t>
            </a:r>
            <a:r>
              <a:rPr lang="en-US"/>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28"/>
          <p:cNvSpPr txBox="1"/>
          <p:nvPr>
            <p:ph type="title"/>
          </p:nvPr>
        </p:nvSpPr>
        <p:spPr>
          <a:xfrm>
            <a:off x="492656" y="519409"/>
            <a:ext cx="736029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Abstraction</a:t>
            </a:r>
            <a:endParaRPr>
              <a:solidFill>
                <a:schemeClr val="accent2"/>
              </a:solidFill>
              <a:latin typeface="Arial"/>
              <a:ea typeface="Arial"/>
              <a:cs typeface="Arial"/>
              <a:sym typeface="Arial"/>
            </a:endParaRPr>
          </a:p>
        </p:txBody>
      </p:sp>
      <p:sp>
        <p:nvSpPr>
          <p:cNvPr id="190" name="Google Shape;190;p28"/>
          <p:cNvSpPr txBox="1"/>
          <p:nvPr>
            <p:ph idx="1" type="body"/>
          </p:nvPr>
        </p:nvSpPr>
        <p:spPr>
          <a:xfrm>
            <a:off x="492656" y="2168435"/>
            <a:ext cx="7360298" cy="436299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None/>
            </a:pPr>
            <a:r>
              <a:rPr lang="en-US"/>
              <a:t>“Abstraction denotes essential characteristics of an object that distinguish it from all other kinds of objects and thus provide crisply defined conceptual boundaries, relative to the perspective of the viewer.”</a:t>
            </a:r>
            <a:endParaRPr/>
          </a:p>
          <a:p>
            <a:pPr indent="0" lvl="0" marL="0" rtl="0" algn="l">
              <a:lnSpc>
                <a:spcPct val="100000"/>
              </a:lnSpc>
              <a:spcBef>
                <a:spcPts val="1000"/>
              </a:spcBef>
              <a:spcAft>
                <a:spcPts val="0"/>
              </a:spcAft>
              <a:buClr>
                <a:srgbClr val="7F7F7F"/>
              </a:buClr>
              <a:buSzPts val="1800"/>
              <a:buNone/>
            </a:pPr>
            <a:r>
              <a:rPr lang="en-US" sz="1800">
                <a:solidFill>
                  <a:srgbClr val="7F7F7F"/>
                </a:solidFill>
                <a:latin typeface="Arial"/>
                <a:ea typeface="Arial"/>
                <a:cs typeface="Arial"/>
                <a:sym typeface="Arial"/>
              </a:rPr>
              <a:t>GRADY BOOCH </a:t>
            </a:r>
            <a:endParaRPr/>
          </a:p>
          <a:p>
            <a:pPr indent="0" lvl="0" marL="0" rtl="0" algn="l">
              <a:lnSpc>
                <a:spcPct val="10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29"/>
          <p:cNvSpPr txBox="1"/>
          <p:nvPr>
            <p:ph type="title"/>
          </p:nvPr>
        </p:nvSpPr>
        <p:spPr>
          <a:xfrm>
            <a:off x="492656" y="519409"/>
            <a:ext cx="736029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Abstraction</a:t>
            </a:r>
            <a:endParaRPr>
              <a:solidFill>
                <a:schemeClr val="accent2"/>
              </a:solidFill>
              <a:latin typeface="Arial"/>
              <a:ea typeface="Arial"/>
              <a:cs typeface="Arial"/>
              <a:sym typeface="Arial"/>
            </a:endParaRPr>
          </a:p>
        </p:txBody>
      </p:sp>
      <p:sp>
        <p:nvSpPr>
          <p:cNvPr id="196" name="Google Shape;196;p29"/>
          <p:cNvSpPr txBox="1"/>
          <p:nvPr>
            <p:ph idx="1" type="body"/>
          </p:nvPr>
        </p:nvSpPr>
        <p:spPr>
          <a:xfrm>
            <a:off x="492656" y="2168435"/>
            <a:ext cx="7360298" cy="436299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None/>
            </a:pPr>
            <a:r>
              <a:rPr lang="en-US"/>
              <a:t>Abstraction is the process of taking only a set of essential characteristics from something.</a:t>
            </a:r>
            <a:endParaRPr/>
          </a:p>
          <a:p>
            <a:pPr indent="0" lvl="0" marL="0" rtl="0" algn="l">
              <a:lnSpc>
                <a:spcPct val="100000"/>
              </a:lnSpc>
              <a:spcBef>
                <a:spcPts val="1000"/>
              </a:spcBef>
              <a:spcAft>
                <a:spcPts val="0"/>
              </a:spcAft>
              <a:buClr>
                <a:schemeClr val="dk1"/>
              </a:buClr>
              <a:buSzPts val="2800"/>
              <a:buNone/>
            </a:pPr>
            <a:r>
              <a:rPr lang="en-US"/>
              <a:t>Example:</a:t>
            </a:r>
            <a:endParaRPr/>
          </a:p>
          <a:p>
            <a:pPr indent="0" lvl="0" marL="0" rtl="0" algn="l">
              <a:lnSpc>
                <a:spcPct val="100000"/>
              </a:lnSpc>
              <a:spcBef>
                <a:spcPts val="1000"/>
              </a:spcBef>
              <a:spcAft>
                <a:spcPts val="0"/>
              </a:spcAft>
              <a:buClr>
                <a:schemeClr val="dk1"/>
              </a:buClr>
              <a:buSzPts val="2400"/>
              <a:buNone/>
            </a:pPr>
            <a:r>
              <a:rPr lang="en-US" sz="2400"/>
              <a:t>For a Doctor → you are a Patient</a:t>
            </a:r>
            <a:endParaRPr/>
          </a:p>
          <a:p>
            <a:pPr indent="0" lvl="0" marL="0" rtl="0" algn="l">
              <a:lnSpc>
                <a:spcPct val="100000"/>
              </a:lnSpc>
              <a:spcBef>
                <a:spcPts val="1000"/>
              </a:spcBef>
              <a:spcAft>
                <a:spcPts val="0"/>
              </a:spcAft>
              <a:buClr>
                <a:schemeClr val="dk1"/>
              </a:buClr>
              <a:buSzPts val="2400"/>
              <a:buNone/>
            </a:pPr>
            <a:r>
              <a:rPr lang="en-US" sz="2400"/>
              <a:t>	Name, Age, Old medical records</a:t>
            </a:r>
            <a:endParaRPr/>
          </a:p>
          <a:p>
            <a:pPr indent="0" lvl="0" marL="0" rtl="0" algn="l">
              <a:lnSpc>
                <a:spcPct val="100000"/>
              </a:lnSpc>
              <a:spcBef>
                <a:spcPts val="1000"/>
              </a:spcBef>
              <a:spcAft>
                <a:spcPts val="0"/>
              </a:spcAft>
              <a:buClr>
                <a:schemeClr val="dk1"/>
              </a:buClr>
              <a:buSzPts val="2400"/>
              <a:buNone/>
            </a:pPr>
            <a:r>
              <a:rPr lang="en-US" sz="2400"/>
              <a:t>For a Teacher → you are a Student </a:t>
            </a:r>
            <a:endParaRPr sz="2400"/>
          </a:p>
          <a:p>
            <a:pPr indent="0" lvl="0" marL="0" rtl="0" algn="l">
              <a:lnSpc>
                <a:spcPct val="100000"/>
              </a:lnSpc>
              <a:spcBef>
                <a:spcPts val="1000"/>
              </a:spcBef>
              <a:spcAft>
                <a:spcPts val="0"/>
              </a:spcAft>
              <a:buClr>
                <a:schemeClr val="dk1"/>
              </a:buClr>
              <a:buSzPts val="2400"/>
              <a:buNone/>
            </a:pPr>
            <a:r>
              <a:rPr lang="en-US" sz="2400"/>
              <a:t>	Name, Roll Number/RegNo, Education background</a:t>
            </a:r>
            <a:endParaRPr/>
          </a:p>
          <a:p>
            <a:pPr indent="0" lvl="0" marL="0" rtl="0" algn="l">
              <a:lnSpc>
                <a:spcPct val="100000"/>
              </a:lnSpc>
              <a:spcBef>
                <a:spcPts val="1000"/>
              </a:spcBef>
              <a:spcAft>
                <a:spcPts val="0"/>
              </a:spcAft>
              <a:buClr>
                <a:schemeClr val="dk1"/>
              </a:buClr>
              <a:buSzPts val="2400"/>
              <a:buNone/>
            </a:pPr>
            <a:r>
              <a:rPr lang="en-US" sz="2400"/>
              <a:t>For HR Staff → you are ______________</a:t>
            </a:r>
            <a:endParaRPr/>
          </a:p>
          <a:p>
            <a:pPr indent="0" lvl="0" marL="0" rtl="0" algn="l">
              <a:lnSpc>
                <a:spcPct val="100000"/>
              </a:lnSpc>
              <a:spcBef>
                <a:spcPts val="1000"/>
              </a:spcBef>
              <a:spcAft>
                <a:spcPts val="0"/>
              </a:spcAft>
              <a:buClr>
                <a:schemeClr val="dk1"/>
              </a:buClr>
              <a:buSzPts val="2400"/>
              <a:buNone/>
            </a:pPr>
            <a:r>
              <a:rPr lang="en-US" sz="2400"/>
              <a:t>	___________,_____________,___________</a:t>
            </a:r>
            <a:endParaRPr sz="2400"/>
          </a:p>
        </p:txBody>
      </p:sp>
      <p:pic>
        <p:nvPicPr>
          <p:cNvPr descr="C:\Program Files\Microsoft Office\MEDIA\CAGCAT10\j0292020.wmf" id="197" name="Google Shape;197;p29"/>
          <p:cNvPicPr preferRelativeResize="0"/>
          <p:nvPr/>
        </p:nvPicPr>
        <p:blipFill rotWithShape="1">
          <a:blip r:embed="rId4">
            <a:alphaModFix/>
          </a:blip>
          <a:srcRect b="0" l="0" r="0" t="0"/>
          <a:stretch/>
        </p:blipFill>
        <p:spPr>
          <a:xfrm>
            <a:off x="5802085" y="3015343"/>
            <a:ext cx="1869034" cy="1773936"/>
          </a:xfrm>
          <a:prstGeom prst="rect">
            <a:avLst/>
          </a:prstGeom>
          <a:noFill/>
          <a:ln>
            <a:noFill/>
          </a:ln>
        </p:spPr>
      </p:pic>
      <p:sp>
        <p:nvSpPr>
          <p:cNvPr id="198" name="Google Shape;198;p29"/>
          <p:cNvSpPr txBox="1"/>
          <p:nvPr/>
        </p:nvSpPr>
        <p:spPr>
          <a:xfrm>
            <a:off x="6466115" y="4604613"/>
            <a:ext cx="762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Baskerville"/>
                <a:ea typeface="Libre Baskerville"/>
                <a:cs typeface="Libre Baskerville"/>
                <a:sym typeface="Libre Baskerville"/>
              </a:rPr>
              <a:t>You</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p30"/>
          <p:cNvSpPr txBox="1"/>
          <p:nvPr>
            <p:ph type="title"/>
          </p:nvPr>
        </p:nvSpPr>
        <p:spPr>
          <a:xfrm>
            <a:off x="3993502" y="0"/>
            <a:ext cx="736029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Java Class</a:t>
            </a:r>
            <a:endParaRPr>
              <a:solidFill>
                <a:schemeClr val="accent2"/>
              </a:solidFill>
              <a:latin typeface="Arial"/>
              <a:ea typeface="Arial"/>
              <a:cs typeface="Arial"/>
              <a:sym typeface="Arial"/>
            </a:endParaRPr>
          </a:p>
        </p:txBody>
      </p:sp>
      <p:sp>
        <p:nvSpPr>
          <p:cNvPr id="204" name="Google Shape;204;p30"/>
          <p:cNvSpPr txBox="1"/>
          <p:nvPr>
            <p:ph idx="1" type="body"/>
          </p:nvPr>
        </p:nvSpPr>
        <p:spPr>
          <a:xfrm>
            <a:off x="3993502" y="1325563"/>
            <a:ext cx="7744408" cy="538842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590"/>
              <a:buNone/>
            </a:pPr>
            <a:r>
              <a:rPr lang="en-US" sz="2590">
                <a:latin typeface="Consolas"/>
                <a:ea typeface="Consolas"/>
                <a:cs typeface="Consolas"/>
                <a:sym typeface="Consolas"/>
              </a:rPr>
              <a:t>public class Student{</a:t>
            </a:r>
            <a:endParaRPr/>
          </a:p>
          <a:p>
            <a:pPr indent="-228600" lvl="0" marL="228600" rtl="0" algn="l">
              <a:lnSpc>
                <a:spcPct val="80000"/>
              </a:lnSpc>
              <a:spcBef>
                <a:spcPts val="1000"/>
              </a:spcBef>
              <a:spcAft>
                <a:spcPts val="0"/>
              </a:spcAft>
              <a:buClr>
                <a:schemeClr val="dk1"/>
              </a:buClr>
              <a:buSzPts val="2590"/>
              <a:buNone/>
            </a:pPr>
            <a:r>
              <a:rPr lang="en-US" sz="2590">
                <a:latin typeface="Consolas"/>
                <a:ea typeface="Consolas"/>
                <a:cs typeface="Consolas"/>
                <a:sym typeface="Consolas"/>
              </a:rPr>
              <a:t>  public int regno;</a:t>
            </a:r>
            <a:endParaRPr/>
          </a:p>
          <a:p>
            <a:pPr indent="-228600" lvl="0" marL="228600" rtl="0" algn="l">
              <a:lnSpc>
                <a:spcPct val="80000"/>
              </a:lnSpc>
              <a:spcBef>
                <a:spcPts val="1000"/>
              </a:spcBef>
              <a:spcAft>
                <a:spcPts val="0"/>
              </a:spcAft>
              <a:buClr>
                <a:schemeClr val="dk1"/>
              </a:buClr>
              <a:buSzPts val="2590"/>
              <a:buNone/>
            </a:pPr>
            <a:r>
              <a:rPr lang="en-US" sz="2590">
                <a:latin typeface="Consolas"/>
                <a:ea typeface="Consolas"/>
                <a:cs typeface="Consolas"/>
                <a:sym typeface="Consolas"/>
              </a:rPr>
              <a:t>  public String name;</a:t>
            </a:r>
            <a:endParaRPr/>
          </a:p>
          <a:p>
            <a:pPr indent="-228600" lvl="0" marL="228600" rtl="0" algn="l">
              <a:lnSpc>
                <a:spcPct val="80000"/>
              </a:lnSpc>
              <a:spcBef>
                <a:spcPts val="1000"/>
              </a:spcBef>
              <a:spcAft>
                <a:spcPts val="0"/>
              </a:spcAft>
              <a:buClr>
                <a:schemeClr val="dk1"/>
              </a:buClr>
              <a:buSzPts val="2590"/>
              <a:buNone/>
            </a:pPr>
            <a:r>
              <a:rPr lang="en-US" sz="2590">
                <a:latin typeface="Consolas"/>
                <a:ea typeface="Consolas"/>
                <a:cs typeface="Consolas"/>
                <a:sym typeface="Consolas"/>
              </a:rPr>
              <a:t>  public void display()</a:t>
            </a:r>
            <a:endParaRPr/>
          </a:p>
          <a:p>
            <a:pPr indent="-228600" lvl="0" marL="228600" rtl="0" algn="l">
              <a:lnSpc>
                <a:spcPct val="80000"/>
              </a:lnSpc>
              <a:spcBef>
                <a:spcPts val="1000"/>
              </a:spcBef>
              <a:spcAft>
                <a:spcPts val="0"/>
              </a:spcAft>
              <a:buClr>
                <a:schemeClr val="dk1"/>
              </a:buClr>
              <a:buSzPts val="2590"/>
              <a:buNone/>
            </a:pPr>
            <a:r>
              <a:rPr lang="en-US" sz="2590">
                <a:latin typeface="Consolas"/>
                <a:ea typeface="Consolas"/>
                <a:cs typeface="Consolas"/>
                <a:sym typeface="Consolas"/>
              </a:rPr>
              <a:t>  {</a:t>
            </a:r>
            <a:endParaRPr sz="2590">
              <a:latin typeface="Consolas"/>
              <a:ea typeface="Consolas"/>
              <a:cs typeface="Consolas"/>
              <a:sym typeface="Consolas"/>
            </a:endParaRPr>
          </a:p>
          <a:p>
            <a:pPr indent="-228600" lvl="0" marL="228600" rtl="0" algn="l">
              <a:lnSpc>
                <a:spcPct val="80000"/>
              </a:lnSpc>
              <a:spcBef>
                <a:spcPts val="1000"/>
              </a:spcBef>
              <a:spcAft>
                <a:spcPts val="0"/>
              </a:spcAft>
              <a:buClr>
                <a:schemeClr val="dk1"/>
              </a:buClr>
              <a:buSzPts val="2590"/>
              <a:buNone/>
            </a:pPr>
            <a:r>
              <a:rPr lang="en-US" sz="2590">
                <a:latin typeface="Consolas"/>
                <a:ea typeface="Consolas"/>
                <a:cs typeface="Consolas"/>
                <a:sym typeface="Consolas"/>
              </a:rPr>
              <a:t>    //display statements</a:t>
            </a:r>
            <a:endParaRPr/>
          </a:p>
          <a:p>
            <a:pPr indent="-228600" lvl="0" marL="228600" rtl="0" algn="l">
              <a:lnSpc>
                <a:spcPct val="80000"/>
              </a:lnSpc>
              <a:spcBef>
                <a:spcPts val="1000"/>
              </a:spcBef>
              <a:spcAft>
                <a:spcPts val="0"/>
              </a:spcAft>
              <a:buClr>
                <a:schemeClr val="dk1"/>
              </a:buClr>
              <a:buSzPts val="2590"/>
              <a:buNone/>
            </a:pPr>
            <a:r>
              <a:rPr lang="en-US" sz="2590">
                <a:latin typeface="Consolas"/>
                <a:ea typeface="Consolas"/>
                <a:cs typeface="Consolas"/>
                <a:sym typeface="Consolas"/>
              </a:rPr>
              <a:t>  }</a:t>
            </a:r>
            <a:endParaRPr sz="2590">
              <a:latin typeface="Consolas"/>
              <a:ea typeface="Consolas"/>
              <a:cs typeface="Consolas"/>
              <a:sym typeface="Consolas"/>
            </a:endParaRPr>
          </a:p>
          <a:p>
            <a:pPr indent="-228600" lvl="0" marL="228600" rtl="0" algn="l">
              <a:lnSpc>
                <a:spcPct val="80000"/>
              </a:lnSpc>
              <a:spcBef>
                <a:spcPts val="1000"/>
              </a:spcBef>
              <a:spcAft>
                <a:spcPts val="0"/>
              </a:spcAft>
              <a:buClr>
                <a:schemeClr val="dk1"/>
              </a:buClr>
              <a:buSzPts val="2590"/>
              <a:buNone/>
            </a:pPr>
            <a:r>
              <a:rPr lang="en-US" sz="2590">
                <a:latin typeface="Consolas"/>
                <a:ea typeface="Consolas"/>
                <a:cs typeface="Consolas"/>
                <a:sym typeface="Consolas"/>
              </a:rPr>
              <a:t>}</a:t>
            </a:r>
            <a:endParaRPr/>
          </a:p>
          <a:p>
            <a:pPr indent="-228600" lvl="0" marL="228600" rtl="0" algn="l">
              <a:lnSpc>
                <a:spcPct val="80000"/>
              </a:lnSpc>
              <a:spcBef>
                <a:spcPts val="1000"/>
              </a:spcBef>
              <a:spcAft>
                <a:spcPts val="0"/>
              </a:spcAft>
              <a:buClr>
                <a:schemeClr val="dk1"/>
              </a:buClr>
              <a:buSzPts val="2775"/>
              <a:buNone/>
            </a:pPr>
            <a:r>
              <a:t/>
            </a:r>
            <a:endParaRPr sz="2775"/>
          </a:p>
          <a:p>
            <a:pPr indent="-228600" lvl="0" marL="228600" rtl="0" algn="l">
              <a:lnSpc>
                <a:spcPct val="80000"/>
              </a:lnSpc>
              <a:spcBef>
                <a:spcPts val="1000"/>
              </a:spcBef>
              <a:spcAft>
                <a:spcPts val="0"/>
              </a:spcAft>
              <a:buClr>
                <a:schemeClr val="dk1"/>
              </a:buClr>
              <a:buSzPts val="2775"/>
              <a:buNone/>
            </a:pPr>
            <a:r>
              <a:rPr lang="en-US" sz="2775"/>
              <a:t>Creating Student Object:</a:t>
            </a:r>
            <a:endParaRPr sz="2775"/>
          </a:p>
          <a:p>
            <a:pPr indent="-228600" lvl="0" marL="228600" rtl="0" algn="l">
              <a:lnSpc>
                <a:spcPct val="80000"/>
              </a:lnSpc>
              <a:spcBef>
                <a:spcPts val="1000"/>
              </a:spcBef>
              <a:spcAft>
                <a:spcPts val="0"/>
              </a:spcAft>
              <a:buClr>
                <a:schemeClr val="dk1"/>
              </a:buClr>
              <a:buSzPts val="2590"/>
              <a:buNone/>
            </a:pPr>
            <a:r>
              <a:rPr lang="en-US" sz="2590">
                <a:latin typeface="Consolas"/>
                <a:ea typeface="Consolas"/>
                <a:cs typeface="Consolas"/>
                <a:sym typeface="Consolas"/>
              </a:rPr>
              <a:t>Student s= new Student();</a:t>
            </a:r>
            <a:endParaRPr/>
          </a:p>
          <a:p>
            <a:pPr indent="-228600" lvl="0" marL="228600" rtl="0" algn="l">
              <a:lnSpc>
                <a:spcPct val="80000"/>
              </a:lnSpc>
              <a:spcBef>
                <a:spcPts val="1000"/>
              </a:spcBef>
              <a:spcAft>
                <a:spcPts val="0"/>
              </a:spcAft>
              <a:buClr>
                <a:schemeClr val="dk1"/>
              </a:buClr>
              <a:buSzPts val="2590"/>
              <a:buNone/>
            </a:pPr>
            <a:r>
              <a:rPr lang="en-US" sz="2590">
                <a:latin typeface="Consolas"/>
                <a:ea typeface="Consolas"/>
                <a:cs typeface="Consolas"/>
                <a:sym typeface="Consolas"/>
              </a:rPr>
              <a:t>s.display(); → access members using ‘.’ </a:t>
            </a:r>
            <a:endParaRPr sz="2590">
              <a:latin typeface="Consolas"/>
              <a:ea typeface="Consolas"/>
              <a:cs typeface="Consolas"/>
              <a:sym typeface="Consolas"/>
            </a:endParaRPr>
          </a:p>
        </p:txBody>
      </p:sp>
      <p:sp>
        <p:nvSpPr>
          <p:cNvPr id="205" name="Google Shape;205;p30"/>
          <p:cNvSpPr/>
          <p:nvPr/>
        </p:nvSpPr>
        <p:spPr>
          <a:xfrm>
            <a:off x="8336280" y="1786029"/>
            <a:ext cx="404950" cy="739457"/>
          </a:xfrm>
          <a:prstGeom prst="rightBrace">
            <a:avLst>
              <a:gd fmla="val 25000" name="adj1"/>
              <a:gd fmla="val 47807"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206" name="Google Shape;206;p30"/>
          <p:cNvSpPr txBox="1"/>
          <p:nvPr/>
        </p:nvSpPr>
        <p:spPr>
          <a:xfrm>
            <a:off x="8850085" y="1955702"/>
            <a:ext cx="250371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595959"/>
                </a:solidFill>
                <a:latin typeface="Maven Pro"/>
                <a:ea typeface="Maven Pro"/>
                <a:cs typeface="Maven Pro"/>
                <a:sym typeface="Maven Pro"/>
              </a:rPr>
              <a:t>Public Data Members</a:t>
            </a:r>
            <a:endParaRPr sz="2000">
              <a:solidFill>
                <a:srgbClr val="595959"/>
              </a:solidFill>
              <a:latin typeface="Maven Pro"/>
              <a:ea typeface="Maven Pro"/>
              <a:cs typeface="Maven Pro"/>
              <a:sym typeface="Maven Pro"/>
            </a:endParaRPr>
          </a:p>
        </p:txBody>
      </p:sp>
      <p:sp>
        <p:nvSpPr>
          <p:cNvPr id="207" name="Google Shape;207;p30"/>
          <p:cNvSpPr txBox="1"/>
          <p:nvPr/>
        </p:nvSpPr>
        <p:spPr>
          <a:xfrm>
            <a:off x="8850085" y="2694670"/>
            <a:ext cx="288782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595959"/>
                </a:solidFill>
                <a:latin typeface="Maven Pro"/>
                <a:ea typeface="Maven Pro"/>
                <a:cs typeface="Maven Pro"/>
                <a:sym typeface="Maven Pro"/>
              </a:rPr>
              <a:t>Public Member Function</a:t>
            </a:r>
            <a:endParaRPr sz="2000">
              <a:solidFill>
                <a:srgbClr val="595959"/>
              </a:solidFill>
              <a:latin typeface="Maven Pro"/>
              <a:ea typeface="Maven Pro"/>
              <a:cs typeface="Maven Pro"/>
              <a:sym typeface="Maven Pro"/>
            </a:endParaRPr>
          </a:p>
        </p:txBody>
      </p:sp>
      <p:cxnSp>
        <p:nvCxnSpPr>
          <p:cNvPr id="208" name="Google Shape;208;p30"/>
          <p:cNvCxnSpPr/>
          <p:nvPr/>
        </p:nvCxnSpPr>
        <p:spPr>
          <a:xfrm>
            <a:off x="8336280" y="2895600"/>
            <a:ext cx="404950" cy="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2CC"/>
            </a:gs>
            <a:gs pos="35000">
              <a:srgbClr val="FFF2CC"/>
            </a:gs>
            <a:gs pos="100000">
              <a:srgbClr val="F4B081"/>
            </a:gs>
          </a:gsLst>
          <a:path path="circle">
            <a:fillToRect b="50%" l="50%" r="50%" t="50%"/>
          </a:path>
          <a:tileRect/>
        </a:gradFill>
      </p:bgPr>
    </p:bg>
    <p:spTree>
      <p:nvGrpSpPr>
        <p:cNvPr id="212" name="Shape 212"/>
        <p:cNvGrpSpPr/>
        <p:nvPr/>
      </p:nvGrpSpPr>
      <p:grpSpPr>
        <a:xfrm>
          <a:off x="0" y="0"/>
          <a:ext cx="0" cy="0"/>
          <a:chOff x="0" y="0"/>
          <a:chExt cx="0" cy="0"/>
        </a:xfrm>
      </p:grpSpPr>
      <p:sp>
        <p:nvSpPr>
          <p:cNvPr id="213" name="Google Shape;213;p31"/>
          <p:cNvSpPr txBox="1"/>
          <p:nvPr>
            <p:ph type="title"/>
          </p:nvPr>
        </p:nvSpPr>
        <p:spPr>
          <a:xfrm>
            <a:off x="492656" y="519409"/>
            <a:ext cx="736029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5"/>
              </a:buClr>
              <a:buSzPts val="4400"/>
              <a:buFont typeface="Arial"/>
              <a:buNone/>
            </a:pPr>
            <a:r>
              <a:rPr lang="en-US">
                <a:solidFill>
                  <a:schemeClr val="accent5"/>
                </a:solidFill>
                <a:latin typeface="Arial"/>
                <a:ea typeface="Arial"/>
                <a:cs typeface="Arial"/>
                <a:sym typeface="Arial"/>
              </a:rPr>
              <a:t>Encapsulation</a:t>
            </a:r>
            <a:endParaRPr>
              <a:solidFill>
                <a:schemeClr val="accent5"/>
              </a:solidFill>
              <a:latin typeface="Arial"/>
              <a:ea typeface="Arial"/>
              <a:cs typeface="Arial"/>
              <a:sym typeface="Arial"/>
            </a:endParaRPr>
          </a:p>
        </p:txBody>
      </p:sp>
      <p:sp>
        <p:nvSpPr>
          <p:cNvPr id="214" name="Google Shape;214;p31"/>
          <p:cNvSpPr txBox="1"/>
          <p:nvPr>
            <p:ph idx="1" type="body"/>
          </p:nvPr>
        </p:nvSpPr>
        <p:spPr>
          <a:xfrm>
            <a:off x="492656" y="2242456"/>
            <a:ext cx="5962573" cy="385354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None/>
            </a:pPr>
            <a:r>
              <a:rPr b="1" lang="en-US" sz="3200"/>
              <a:t>Would you like it if your CPU is given to you like this?</a:t>
            </a:r>
            <a:endParaRPr/>
          </a:p>
          <a:p>
            <a:pPr indent="0" lvl="0" marL="0" rtl="0" algn="l">
              <a:lnSpc>
                <a:spcPct val="100000"/>
              </a:lnSpc>
              <a:spcBef>
                <a:spcPts val="1000"/>
              </a:spcBef>
              <a:spcAft>
                <a:spcPts val="0"/>
              </a:spcAft>
              <a:buClr>
                <a:schemeClr val="dk1"/>
              </a:buClr>
              <a:buSzPts val="2800"/>
              <a:buNone/>
            </a:pPr>
            <a:r>
              <a:t/>
            </a:r>
            <a:endParaRPr/>
          </a:p>
          <a:p>
            <a:pPr indent="0" lvl="0" marL="0" rtl="0" algn="l">
              <a:lnSpc>
                <a:spcPct val="100000"/>
              </a:lnSpc>
              <a:spcBef>
                <a:spcPts val="1000"/>
              </a:spcBef>
              <a:spcAft>
                <a:spcPts val="0"/>
              </a:spcAft>
              <a:buClr>
                <a:schemeClr val="dk1"/>
              </a:buClr>
              <a:buSzPts val="3200"/>
              <a:buNone/>
            </a:pPr>
            <a:r>
              <a:rPr lang="en-US" sz="3200"/>
              <a:t>What are the problems if it were given to you like this?</a:t>
            </a:r>
            <a:endParaRPr sz="3200"/>
          </a:p>
        </p:txBody>
      </p:sp>
      <p:pic>
        <p:nvPicPr>
          <p:cNvPr id="215" name="Google Shape;215;p31"/>
          <p:cNvPicPr preferRelativeResize="0"/>
          <p:nvPr/>
        </p:nvPicPr>
        <p:blipFill rotWithShape="1">
          <a:blip r:embed="rId3">
            <a:alphaModFix/>
          </a:blip>
          <a:srcRect b="0" l="0" r="0" t="0"/>
          <a:stretch/>
        </p:blipFill>
        <p:spPr>
          <a:xfrm>
            <a:off x="7053943" y="1295605"/>
            <a:ext cx="4593773" cy="4458993"/>
          </a:xfrm>
          <a:prstGeom prst="rect">
            <a:avLst/>
          </a:prstGeom>
          <a:noFill/>
          <a:ln>
            <a:noFill/>
          </a:ln>
          <a:effectLst>
            <a:outerShdw blurRad="76200" kx="1200000" rotWithShape="0" algn="br" sy="23000">
              <a:srgbClr val="000000">
                <a:alpha val="2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4"/>
          <p:cNvSpPr txBox="1"/>
          <p:nvPr>
            <p:ph type="ctrTitle"/>
          </p:nvPr>
        </p:nvSpPr>
        <p:spPr>
          <a:xfrm>
            <a:off x="0" y="1087059"/>
            <a:ext cx="12192000" cy="213805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2E75B5"/>
              </a:buClr>
              <a:buSzPts val="6000"/>
              <a:buFont typeface="Arial"/>
              <a:buNone/>
            </a:pPr>
            <a:r>
              <a:rPr lang="en-US">
                <a:solidFill>
                  <a:srgbClr val="2E75B5"/>
                </a:solidFill>
                <a:latin typeface="Arial"/>
                <a:ea typeface="Arial"/>
                <a:cs typeface="Arial"/>
                <a:sym typeface="Arial"/>
              </a:rPr>
              <a:t>A Brief History of Java</a:t>
            </a:r>
            <a:endParaRPr>
              <a:solidFill>
                <a:srgbClr val="2E75B5"/>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p32"/>
          <p:cNvSpPr txBox="1"/>
          <p:nvPr>
            <p:ph type="title"/>
          </p:nvPr>
        </p:nvSpPr>
        <p:spPr>
          <a:xfrm>
            <a:off x="492656" y="519409"/>
            <a:ext cx="736029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Encapsulation</a:t>
            </a:r>
            <a:endParaRPr>
              <a:solidFill>
                <a:schemeClr val="accent2"/>
              </a:solidFill>
              <a:latin typeface="Arial"/>
              <a:ea typeface="Arial"/>
              <a:cs typeface="Arial"/>
              <a:sym typeface="Arial"/>
            </a:endParaRPr>
          </a:p>
        </p:txBody>
      </p:sp>
      <p:sp>
        <p:nvSpPr>
          <p:cNvPr id="221" name="Google Shape;221;p32"/>
          <p:cNvSpPr txBox="1"/>
          <p:nvPr>
            <p:ph idx="1" type="body"/>
          </p:nvPr>
        </p:nvSpPr>
        <p:spPr>
          <a:xfrm>
            <a:off x="492656" y="2168435"/>
            <a:ext cx="7360298" cy="436299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None/>
            </a:pPr>
            <a:r>
              <a:rPr lang="en-US"/>
              <a:t>“Encapsulation is the process of compartmentalizing the elements of abstraction that constitute its structure and behavior; encapsulation serves to separate the contractual interface of an abstraction and its implementation.”</a:t>
            </a:r>
            <a:endParaRPr/>
          </a:p>
          <a:p>
            <a:pPr indent="0" lvl="0" marL="0" rtl="0" algn="l">
              <a:lnSpc>
                <a:spcPct val="100000"/>
              </a:lnSpc>
              <a:spcBef>
                <a:spcPts val="1000"/>
              </a:spcBef>
              <a:spcAft>
                <a:spcPts val="0"/>
              </a:spcAft>
              <a:buClr>
                <a:srgbClr val="7F7F7F"/>
              </a:buClr>
              <a:buSzPts val="1800"/>
              <a:buNone/>
            </a:pPr>
            <a:r>
              <a:rPr lang="en-US" sz="1800">
                <a:solidFill>
                  <a:srgbClr val="7F7F7F"/>
                </a:solidFill>
                <a:latin typeface="Arial"/>
                <a:ea typeface="Arial"/>
                <a:cs typeface="Arial"/>
                <a:sym typeface="Arial"/>
              </a:rPr>
              <a:t>GRADY BOOCH </a:t>
            </a:r>
            <a:endParaRPr sz="1800">
              <a:solidFill>
                <a:srgbClr val="7F7F7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Google Shape;226;p33"/>
          <p:cNvSpPr txBox="1"/>
          <p:nvPr>
            <p:ph type="title"/>
          </p:nvPr>
        </p:nvSpPr>
        <p:spPr>
          <a:xfrm>
            <a:off x="492656" y="519409"/>
            <a:ext cx="736029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Encapsulation</a:t>
            </a:r>
            <a:endParaRPr>
              <a:solidFill>
                <a:schemeClr val="accent2"/>
              </a:solidFill>
              <a:latin typeface="Arial"/>
              <a:ea typeface="Arial"/>
              <a:cs typeface="Arial"/>
              <a:sym typeface="Arial"/>
            </a:endParaRPr>
          </a:p>
        </p:txBody>
      </p:sp>
      <p:sp>
        <p:nvSpPr>
          <p:cNvPr id="227" name="Google Shape;227;p33"/>
          <p:cNvSpPr txBox="1"/>
          <p:nvPr>
            <p:ph idx="1" type="body"/>
          </p:nvPr>
        </p:nvSpPr>
        <p:spPr>
          <a:xfrm>
            <a:off x="492656" y="2168435"/>
            <a:ext cx="7360298" cy="436299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800"/>
              <a:buChar char="•"/>
            </a:pPr>
            <a:r>
              <a:rPr lang="en-US"/>
              <a:t>Encapsulation is binding data and operations that work on data together in a construct.</a:t>
            </a:r>
            <a:endParaRPr/>
          </a:p>
          <a:p>
            <a:pPr indent="-228600" lvl="0" marL="228600" rtl="0" algn="l">
              <a:lnSpc>
                <a:spcPct val="100000"/>
              </a:lnSpc>
              <a:spcBef>
                <a:spcPts val="1000"/>
              </a:spcBef>
              <a:spcAft>
                <a:spcPts val="0"/>
              </a:spcAft>
              <a:buClr>
                <a:schemeClr val="dk1"/>
              </a:buClr>
              <a:buSzPts val="2800"/>
              <a:buChar char="•"/>
            </a:pPr>
            <a:r>
              <a:rPr lang="en-US"/>
              <a:t>Encapsulation involves Data and Implementation Hiding.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1" name="Shape 231"/>
        <p:cNvGrpSpPr/>
        <p:nvPr/>
      </p:nvGrpSpPr>
      <p:grpSpPr>
        <a:xfrm>
          <a:off x="0" y="0"/>
          <a:ext cx="0" cy="0"/>
          <a:chOff x="0" y="0"/>
          <a:chExt cx="0" cy="0"/>
        </a:xfrm>
      </p:grpSpPr>
      <p:sp>
        <p:nvSpPr>
          <p:cNvPr id="232" name="Google Shape;232;p34"/>
          <p:cNvSpPr txBox="1"/>
          <p:nvPr>
            <p:ph type="title"/>
          </p:nvPr>
        </p:nvSpPr>
        <p:spPr>
          <a:xfrm>
            <a:off x="3993502" y="761071"/>
            <a:ext cx="736029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Data and Implementation Hiding in Java Classes</a:t>
            </a:r>
            <a:endParaRPr>
              <a:solidFill>
                <a:schemeClr val="accent2"/>
              </a:solidFill>
              <a:latin typeface="Arial"/>
              <a:ea typeface="Arial"/>
              <a:cs typeface="Arial"/>
              <a:sym typeface="Arial"/>
            </a:endParaRPr>
          </a:p>
        </p:txBody>
      </p:sp>
      <p:sp>
        <p:nvSpPr>
          <p:cNvPr id="233" name="Google Shape;233;p34"/>
          <p:cNvSpPr txBox="1"/>
          <p:nvPr>
            <p:ph idx="1" type="body"/>
          </p:nvPr>
        </p:nvSpPr>
        <p:spPr>
          <a:xfrm>
            <a:off x="3993502" y="2536371"/>
            <a:ext cx="7744408" cy="339634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i="1" lang="en-US"/>
              <a:t>Java Supports Four Access Specifiers:</a:t>
            </a:r>
            <a:br>
              <a:rPr lang="en-US"/>
            </a:br>
            <a:endParaRPr/>
          </a:p>
          <a:p>
            <a:pPr indent="-514350" lvl="0" marL="514350" rtl="0" algn="l">
              <a:lnSpc>
                <a:spcPct val="90000"/>
              </a:lnSpc>
              <a:spcBef>
                <a:spcPts val="1000"/>
              </a:spcBef>
              <a:spcAft>
                <a:spcPts val="0"/>
              </a:spcAft>
              <a:buClr>
                <a:schemeClr val="dk1"/>
              </a:buClr>
              <a:buSzPts val="2800"/>
              <a:buFont typeface="Maven Pro"/>
              <a:buAutoNum type="arabicPeriod"/>
            </a:pPr>
            <a:r>
              <a:rPr lang="en-US">
                <a:latin typeface="Consolas"/>
                <a:ea typeface="Consolas"/>
                <a:cs typeface="Consolas"/>
                <a:sym typeface="Consolas"/>
              </a:rPr>
              <a:t>Public</a:t>
            </a:r>
            <a:endParaRPr>
              <a:latin typeface="Consolas"/>
              <a:ea typeface="Consolas"/>
              <a:cs typeface="Consolas"/>
              <a:sym typeface="Consolas"/>
            </a:endParaRPr>
          </a:p>
          <a:p>
            <a:pPr indent="-514350" lvl="0" marL="514350" rtl="0" algn="l">
              <a:lnSpc>
                <a:spcPct val="90000"/>
              </a:lnSpc>
              <a:spcBef>
                <a:spcPts val="1000"/>
              </a:spcBef>
              <a:spcAft>
                <a:spcPts val="0"/>
              </a:spcAft>
              <a:buClr>
                <a:schemeClr val="dk1"/>
              </a:buClr>
              <a:buSzPts val="2800"/>
              <a:buFont typeface="Maven Pro"/>
              <a:buAutoNum type="arabicPeriod"/>
            </a:pPr>
            <a:r>
              <a:rPr lang="en-US">
                <a:latin typeface="Consolas"/>
                <a:ea typeface="Consolas"/>
                <a:cs typeface="Consolas"/>
                <a:sym typeface="Consolas"/>
              </a:rPr>
              <a:t>Private</a:t>
            </a:r>
            <a:endParaRPr/>
          </a:p>
          <a:p>
            <a:pPr indent="-514350" lvl="0" marL="514350" rtl="0" algn="l">
              <a:lnSpc>
                <a:spcPct val="90000"/>
              </a:lnSpc>
              <a:spcBef>
                <a:spcPts val="1000"/>
              </a:spcBef>
              <a:spcAft>
                <a:spcPts val="0"/>
              </a:spcAft>
              <a:buClr>
                <a:schemeClr val="dk1"/>
              </a:buClr>
              <a:buSzPts val="2800"/>
              <a:buFont typeface="Maven Pro"/>
              <a:buAutoNum type="arabicPeriod"/>
            </a:pPr>
            <a:r>
              <a:rPr lang="en-US">
                <a:latin typeface="Consolas"/>
                <a:ea typeface="Consolas"/>
                <a:cs typeface="Consolas"/>
                <a:sym typeface="Consolas"/>
              </a:rPr>
              <a:t>Default</a:t>
            </a:r>
            <a:endParaRPr/>
          </a:p>
          <a:p>
            <a:pPr indent="-514350" lvl="0" marL="514350" rtl="0" algn="l">
              <a:lnSpc>
                <a:spcPct val="90000"/>
              </a:lnSpc>
              <a:spcBef>
                <a:spcPts val="1000"/>
              </a:spcBef>
              <a:spcAft>
                <a:spcPts val="0"/>
              </a:spcAft>
              <a:buClr>
                <a:schemeClr val="dk1"/>
              </a:buClr>
              <a:buSzPts val="2800"/>
              <a:buFont typeface="Maven Pro"/>
              <a:buAutoNum type="arabicPeriod"/>
            </a:pPr>
            <a:r>
              <a:rPr lang="en-US">
                <a:latin typeface="Consolas"/>
                <a:ea typeface="Consolas"/>
                <a:cs typeface="Consolas"/>
                <a:sym typeface="Consolas"/>
              </a:rPr>
              <a:t>Protected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p35"/>
          <p:cNvSpPr txBox="1"/>
          <p:nvPr>
            <p:ph type="title"/>
          </p:nvPr>
        </p:nvSpPr>
        <p:spPr>
          <a:xfrm>
            <a:off x="492656" y="519409"/>
            <a:ext cx="736029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Inheritance &amp; Polymorphism</a:t>
            </a:r>
            <a:endParaRPr>
              <a:solidFill>
                <a:schemeClr val="accent2"/>
              </a:solidFill>
              <a:latin typeface="Arial"/>
              <a:ea typeface="Arial"/>
              <a:cs typeface="Arial"/>
              <a:sym typeface="Arial"/>
            </a:endParaRPr>
          </a:p>
        </p:txBody>
      </p:sp>
      <p:sp>
        <p:nvSpPr>
          <p:cNvPr id="239" name="Google Shape;239;p35"/>
          <p:cNvSpPr txBox="1"/>
          <p:nvPr>
            <p:ph idx="1" type="body"/>
          </p:nvPr>
        </p:nvSpPr>
        <p:spPr>
          <a:xfrm>
            <a:off x="492656" y="2168435"/>
            <a:ext cx="7360298" cy="436299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None/>
            </a:pPr>
            <a:r>
              <a:rPr lang="en-US"/>
              <a:t>“Inheritance defines relationship among classes, wherein one class share structure or behavior defined in one or more classes.”</a:t>
            </a:r>
            <a:endParaRPr/>
          </a:p>
          <a:p>
            <a:pPr indent="0" lvl="0" marL="0" rtl="0" algn="l">
              <a:lnSpc>
                <a:spcPct val="100000"/>
              </a:lnSpc>
              <a:spcBef>
                <a:spcPts val="1000"/>
              </a:spcBef>
              <a:spcAft>
                <a:spcPts val="0"/>
              </a:spcAft>
              <a:buClr>
                <a:srgbClr val="7F7F7F"/>
              </a:buClr>
              <a:buSzPts val="1800"/>
              <a:buNone/>
            </a:pPr>
            <a:r>
              <a:rPr lang="en-US" sz="1800">
                <a:solidFill>
                  <a:srgbClr val="7F7F7F"/>
                </a:solidFill>
                <a:latin typeface="Arial"/>
                <a:ea typeface="Arial"/>
                <a:cs typeface="Arial"/>
                <a:sym typeface="Arial"/>
              </a:rPr>
              <a:t>GRADY BOOCH </a:t>
            </a:r>
            <a:endParaRPr sz="1800">
              <a:solidFill>
                <a:srgbClr val="7F7F7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2CC"/>
            </a:gs>
            <a:gs pos="35000">
              <a:srgbClr val="FFF2CC"/>
            </a:gs>
            <a:gs pos="100000">
              <a:srgbClr val="F4B081"/>
            </a:gs>
          </a:gsLst>
          <a:path path="circle">
            <a:fillToRect b="50%" l="50%" r="50%" t="50%"/>
          </a:path>
          <a:tileRect/>
        </a:gradFill>
      </p:bgPr>
    </p:bg>
    <p:spTree>
      <p:nvGrpSpPr>
        <p:cNvPr id="243" name="Shape 243"/>
        <p:cNvGrpSpPr/>
        <p:nvPr/>
      </p:nvGrpSpPr>
      <p:grpSpPr>
        <a:xfrm>
          <a:off x="0" y="0"/>
          <a:ext cx="0" cy="0"/>
          <a:chOff x="0" y="0"/>
          <a:chExt cx="0" cy="0"/>
        </a:xfrm>
      </p:grpSpPr>
      <p:sp>
        <p:nvSpPr>
          <p:cNvPr id="244" name="Google Shape;244;p36"/>
          <p:cNvSpPr txBox="1"/>
          <p:nvPr/>
        </p:nvSpPr>
        <p:spPr>
          <a:xfrm>
            <a:off x="4490357" y="596517"/>
            <a:ext cx="2754086" cy="1569660"/>
          </a:xfrm>
          <a:prstGeom prst="rect">
            <a:avLst/>
          </a:prstGeom>
          <a:solidFill>
            <a:schemeClr val="lt1"/>
          </a:solidFill>
          <a:ln cap="flat" cmpd="sng" w="28575">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nsolas"/>
                <a:ea typeface="Consolas"/>
                <a:cs typeface="Consolas"/>
                <a:sym typeface="Consolas"/>
              </a:rPr>
              <a:t>Loan</a:t>
            </a:r>
            <a:endParaRPr/>
          </a:p>
          <a:p>
            <a:pPr indent="0" lvl="0" marL="0" marR="0" rtl="0" algn="l">
              <a:spcBef>
                <a:spcPts val="0"/>
              </a:spcBef>
              <a:spcAft>
                <a:spcPts val="0"/>
              </a:spcAft>
              <a:buNone/>
            </a:pPr>
            <a:r>
              <a:rPr lang="en-US" sz="2400">
                <a:solidFill>
                  <a:schemeClr val="dk1"/>
                </a:solidFill>
                <a:latin typeface="Consolas"/>
                <a:ea typeface="Consolas"/>
                <a:cs typeface="Consolas"/>
                <a:sym typeface="Consolas"/>
              </a:rPr>
              <a:t>amount</a:t>
            </a:r>
            <a:endParaRPr/>
          </a:p>
          <a:p>
            <a:pPr indent="0" lvl="0" marL="0" marR="0" rtl="0" algn="l">
              <a:spcBef>
                <a:spcPts val="0"/>
              </a:spcBef>
              <a:spcAft>
                <a:spcPts val="0"/>
              </a:spcAft>
              <a:buNone/>
            </a:pPr>
            <a:r>
              <a:rPr lang="en-US" sz="2400">
                <a:solidFill>
                  <a:schemeClr val="dk1"/>
                </a:solidFill>
                <a:latin typeface="Consolas"/>
                <a:ea typeface="Consolas"/>
                <a:cs typeface="Consolas"/>
                <a:sym typeface="Consolas"/>
              </a:rPr>
              <a:t>duration</a:t>
            </a:r>
            <a:endParaRPr/>
          </a:p>
          <a:p>
            <a:pPr indent="0" lvl="0" marL="0" marR="0" rtl="0" algn="l">
              <a:spcBef>
                <a:spcPts val="0"/>
              </a:spcBef>
              <a:spcAft>
                <a:spcPts val="0"/>
              </a:spcAft>
              <a:buNone/>
            </a:pPr>
            <a:r>
              <a:rPr lang="en-US" sz="2400">
                <a:solidFill>
                  <a:schemeClr val="dk1"/>
                </a:solidFill>
                <a:latin typeface="Consolas"/>
                <a:ea typeface="Consolas"/>
                <a:cs typeface="Consolas"/>
                <a:sym typeface="Consolas"/>
              </a:rPr>
              <a:t>repay()</a:t>
            </a:r>
            <a:endParaRPr sz="2400">
              <a:solidFill>
                <a:schemeClr val="dk1"/>
              </a:solidFill>
              <a:latin typeface="Consolas"/>
              <a:ea typeface="Consolas"/>
              <a:cs typeface="Consolas"/>
              <a:sym typeface="Consolas"/>
            </a:endParaRPr>
          </a:p>
        </p:txBody>
      </p:sp>
      <p:sp>
        <p:nvSpPr>
          <p:cNvPr id="245" name="Google Shape;245;p36"/>
          <p:cNvSpPr txBox="1"/>
          <p:nvPr/>
        </p:nvSpPr>
        <p:spPr>
          <a:xfrm>
            <a:off x="2095500" y="3313672"/>
            <a:ext cx="2754086" cy="830997"/>
          </a:xfrm>
          <a:prstGeom prst="rect">
            <a:avLst/>
          </a:prstGeom>
          <a:solidFill>
            <a:schemeClr val="lt1"/>
          </a:solidFill>
          <a:ln cap="flat" cmpd="sng" w="28575">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nsolas"/>
                <a:ea typeface="Consolas"/>
                <a:cs typeface="Consolas"/>
                <a:sym typeface="Consolas"/>
              </a:rPr>
              <a:t>Home</a:t>
            </a:r>
            <a:endParaRPr/>
          </a:p>
          <a:p>
            <a:pPr indent="0" lvl="0" marL="0" marR="0" rtl="0" algn="l">
              <a:spcBef>
                <a:spcPts val="0"/>
              </a:spcBef>
              <a:spcAft>
                <a:spcPts val="0"/>
              </a:spcAft>
              <a:buNone/>
            </a:pPr>
            <a:r>
              <a:rPr lang="en-US" sz="2400">
                <a:solidFill>
                  <a:schemeClr val="dk1"/>
                </a:solidFill>
                <a:latin typeface="Consolas"/>
                <a:ea typeface="Consolas"/>
                <a:cs typeface="Consolas"/>
                <a:sym typeface="Consolas"/>
              </a:rPr>
              <a:t>roi()</a:t>
            </a:r>
            <a:endParaRPr sz="2400">
              <a:solidFill>
                <a:schemeClr val="dk1"/>
              </a:solidFill>
              <a:latin typeface="Consolas"/>
              <a:ea typeface="Consolas"/>
              <a:cs typeface="Consolas"/>
              <a:sym typeface="Consolas"/>
            </a:endParaRPr>
          </a:p>
        </p:txBody>
      </p:sp>
      <p:sp>
        <p:nvSpPr>
          <p:cNvPr id="246" name="Google Shape;246;p36"/>
          <p:cNvSpPr txBox="1"/>
          <p:nvPr/>
        </p:nvSpPr>
        <p:spPr>
          <a:xfrm>
            <a:off x="5219700" y="5151493"/>
            <a:ext cx="2754086" cy="830997"/>
          </a:xfrm>
          <a:prstGeom prst="rect">
            <a:avLst/>
          </a:prstGeom>
          <a:solidFill>
            <a:schemeClr val="lt1"/>
          </a:solidFill>
          <a:ln cap="flat" cmpd="sng" w="28575">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nsolas"/>
                <a:ea typeface="Consolas"/>
                <a:cs typeface="Consolas"/>
                <a:sym typeface="Consolas"/>
              </a:rPr>
              <a:t>Car</a:t>
            </a:r>
            <a:endParaRPr/>
          </a:p>
          <a:p>
            <a:pPr indent="0" lvl="0" marL="0" marR="0" rtl="0" algn="l">
              <a:spcBef>
                <a:spcPts val="0"/>
              </a:spcBef>
              <a:spcAft>
                <a:spcPts val="0"/>
              </a:spcAft>
              <a:buNone/>
            </a:pPr>
            <a:r>
              <a:rPr lang="en-US" sz="2400">
                <a:solidFill>
                  <a:schemeClr val="dk1"/>
                </a:solidFill>
                <a:latin typeface="Consolas"/>
                <a:ea typeface="Consolas"/>
                <a:cs typeface="Consolas"/>
                <a:sym typeface="Consolas"/>
              </a:rPr>
              <a:t>roi()</a:t>
            </a:r>
            <a:endParaRPr sz="2400">
              <a:solidFill>
                <a:schemeClr val="dk1"/>
              </a:solidFill>
              <a:latin typeface="Consolas"/>
              <a:ea typeface="Consolas"/>
              <a:cs typeface="Consolas"/>
              <a:sym typeface="Consolas"/>
            </a:endParaRPr>
          </a:p>
        </p:txBody>
      </p:sp>
      <p:cxnSp>
        <p:nvCxnSpPr>
          <p:cNvPr id="247" name="Google Shape;247;p36"/>
          <p:cNvCxnSpPr/>
          <p:nvPr/>
        </p:nvCxnSpPr>
        <p:spPr>
          <a:xfrm>
            <a:off x="4490357" y="1010173"/>
            <a:ext cx="2754086" cy="0"/>
          </a:xfrm>
          <a:prstGeom prst="straightConnector1">
            <a:avLst/>
          </a:prstGeom>
          <a:noFill/>
          <a:ln cap="flat" cmpd="sng" w="9525">
            <a:solidFill>
              <a:srgbClr val="7F7F7F"/>
            </a:solidFill>
            <a:prstDash val="solid"/>
            <a:miter lim="800000"/>
            <a:headEnd len="sm" w="sm" type="none"/>
            <a:tailEnd len="sm" w="sm" type="none"/>
          </a:ln>
        </p:spPr>
      </p:cxnSp>
      <p:cxnSp>
        <p:nvCxnSpPr>
          <p:cNvPr id="248" name="Google Shape;248;p36"/>
          <p:cNvCxnSpPr/>
          <p:nvPr/>
        </p:nvCxnSpPr>
        <p:spPr>
          <a:xfrm>
            <a:off x="2095500" y="3729840"/>
            <a:ext cx="2754086" cy="0"/>
          </a:xfrm>
          <a:prstGeom prst="straightConnector1">
            <a:avLst/>
          </a:prstGeom>
          <a:noFill/>
          <a:ln cap="flat" cmpd="sng" w="9525">
            <a:solidFill>
              <a:srgbClr val="7F7F7F"/>
            </a:solidFill>
            <a:prstDash val="solid"/>
            <a:miter lim="800000"/>
            <a:headEnd len="sm" w="sm" type="none"/>
            <a:tailEnd len="sm" w="sm" type="none"/>
          </a:ln>
        </p:spPr>
      </p:cxnSp>
      <p:cxnSp>
        <p:nvCxnSpPr>
          <p:cNvPr id="249" name="Google Shape;249;p36"/>
          <p:cNvCxnSpPr/>
          <p:nvPr/>
        </p:nvCxnSpPr>
        <p:spPr>
          <a:xfrm>
            <a:off x="5219700" y="5560849"/>
            <a:ext cx="2754086" cy="0"/>
          </a:xfrm>
          <a:prstGeom prst="straightConnector1">
            <a:avLst/>
          </a:prstGeom>
          <a:noFill/>
          <a:ln cap="flat" cmpd="sng" w="9525">
            <a:solidFill>
              <a:srgbClr val="7F7F7F"/>
            </a:solidFill>
            <a:prstDash val="solid"/>
            <a:miter lim="800000"/>
            <a:headEnd len="sm" w="sm" type="none"/>
            <a:tailEnd len="sm" w="sm" type="none"/>
          </a:ln>
        </p:spPr>
      </p:cxnSp>
      <p:sp>
        <p:nvSpPr>
          <p:cNvPr id="250" name="Google Shape;250;p36"/>
          <p:cNvSpPr/>
          <p:nvPr/>
        </p:nvSpPr>
        <p:spPr>
          <a:xfrm>
            <a:off x="5629515" y="2194528"/>
            <a:ext cx="486015" cy="207265"/>
          </a:xfrm>
          <a:prstGeom prst="triangle">
            <a:avLst>
              <a:gd fmla="val 50000" name="adj"/>
            </a:avLst>
          </a:prstGeom>
          <a:solidFill>
            <a:srgbClr val="F7CAAC"/>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onsolas"/>
              <a:ea typeface="Consolas"/>
              <a:cs typeface="Consolas"/>
              <a:sym typeface="Consolas"/>
            </a:endParaRPr>
          </a:p>
        </p:txBody>
      </p:sp>
      <p:sp>
        <p:nvSpPr>
          <p:cNvPr id="251" name="Google Shape;251;p36"/>
          <p:cNvSpPr txBox="1"/>
          <p:nvPr/>
        </p:nvSpPr>
        <p:spPr>
          <a:xfrm>
            <a:off x="6934200" y="3313672"/>
            <a:ext cx="2754086" cy="1200329"/>
          </a:xfrm>
          <a:prstGeom prst="rect">
            <a:avLst/>
          </a:prstGeom>
          <a:solidFill>
            <a:schemeClr val="lt1"/>
          </a:solidFill>
          <a:ln cap="flat" cmpd="sng" w="28575">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nsolas"/>
                <a:ea typeface="Consolas"/>
                <a:cs typeface="Consolas"/>
                <a:sym typeface="Consolas"/>
              </a:rPr>
              <a:t>Vehicle</a:t>
            </a:r>
            <a:endParaRPr/>
          </a:p>
          <a:p>
            <a:pPr indent="0" lvl="0" marL="0" marR="0" rtl="0" algn="l">
              <a:spcBef>
                <a:spcPts val="0"/>
              </a:spcBef>
              <a:spcAft>
                <a:spcPts val="0"/>
              </a:spcAft>
              <a:buNone/>
            </a:pPr>
            <a:r>
              <a:rPr lang="en-US" sz="2400">
                <a:solidFill>
                  <a:schemeClr val="dk1"/>
                </a:solidFill>
                <a:latin typeface="Consolas"/>
                <a:ea typeface="Consolas"/>
                <a:cs typeface="Consolas"/>
                <a:sym typeface="Consolas"/>
              </a:rPr>
              <a:t>type</a:t>
            </a:r>
            <a:endParaRPr/>
          </a:p>
          <a:p>
            <a:pPr indent="0" lvl="0" marL="0" marR="0" rtl="0" algn="l">
              <a:spcBef>
                <a:spcPts val="0"/>
              </a:spcBef>
              <a:spcAft>
                <a:spcPts val="0"/>
              </a:spcAft>
              <a:buNone/>
            </a:pPr>
            <a:r>
              <a:rPr lang="en-US" sz="2400">
                <a:solidFill>
                  <a:schemeClr val="dk1"/>
                </a:solidFill>
                <a:latin typeface="Consolas"/>
                <a:ea typeface="Consolas"/>
                <a:cs typeface="Consolas"/>
                <a:sym typeface="Consolas"/>
              </a:rPr>
              <a:t>insureAmt</a:t>
            </a:r>
            <a:endParaRPr sz="2400">
              <a:solidFill>
                <a:schemeClr val="dk1"/>
              </a:solidFill>
              <a:latin typeface="Consolas"/>
              <a:ea typeface="Consolas"/>
              <a:cs typeface="Consolas"/>
              <a:sym typeface="Consolas"/>
            </a:endParaRPr>
          </a:p>
        </p:txBody>
      </p:sp>
      <p:cxnSp>
        <p:nvCxnSpPr>
          <p:cNvPr id="252" name="Google Shape;252;p36"/>
          <p:cNvCxnSpPr/>
          <p:nvPr/>
        </p:nvCxnSpPr>
        <p:spPr>
          <a:xfrm>
            <a:off x="6934200" y="3725070"/>
            <a:ext cx="2754086" cy="0"/>
          </a:xfrm>
          <a:prstGeom prst="straightConnector1">
            <a:avLst/>
          </a:prstGeom>
          <a:noFill/>
          <a:ln cap="flat" cmpd="sng" w="9525">
            <a:solidFill>
              <a:srgbClr val="7F7F7F"/>
            </a:solidFill>
            <a:prstDash val="solid"/>
            <a:miter lim="800000"/>
            <a:headEnd len="sm" w="sm" type="none"/>
            <a:tailEnd len="sm" w="sm" type="none"/>
          </a:ln>
        </p:spPr>
      </p:cxnSp>
      <p:sp>
        <p:nvSpPr>
          <p:cNvPr id="253" name="Google Shape;253;p36"/>
          <p:cNvSpPr txBox="1"/>
          <p:nvPr/>
        </p:nvSpPr>
        <p:spPr>
          <a:xfrm>
            <a:off x="8724900" y="5151493"/>
            <a:ext cx="2754086" cy="830997"/>
          </a:xfrm>
          <a:prstGeom prst="rect">
            <a:avLst/>
          </a:prstGeom>
          <a:solidFill>
            <a:schemeClr val="lt1"/>
          </a:solidFill>
          <a:ln cap="flat" cmpd="sng" w="28575">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nsolas"/>
                <a:ea typeface="Consolas"/>
                <a:cs typeface="Consolas"/>
                <a:sym typeface="Consolas"/>
              </a:rPr>
              <a:t>Truck</a:t>
            </a:r>
            <a:endParaRPr/>
          </a:p>
          <a:p>
            <a:pPr indent="0" lvl="0" marL="0" marR="0" rtl="0" algn="l">
              <a:spcBef>
                <a:spcPts val="0"/>
              </a:spcBef>
              <a:spcAft>
                <a:spcPts val="0"/>
              </a:spcAft>
              <a:buNone/>
            </a:pPr>
            <a:r>
              <a:rPr lang="en-US" sz="2400">
                <a:solidFill>
                  <a:schemeClr val="dk1"/>
                </a:solidFill>
                <a:latin typeface="Consolas"/>
                <a:ea typeface="Consolas"/>
                <a:cs typeface="Consolas"/>
                <a:sym typeface="Consolas"/>
              </a:rPr>
              <a:t>roi()</a:t>
            </a:r>
            <a:endParaRPr sz="2400">
              <a:solidFill>
                <a:schemeClr val="dk1"/>
              </a:solidFill>
              <a:latin typeface="Consolas"/>
              <a:ea typeface="Consolas"/>
              <a:cs typeface="Consolas"/>
              <a:sym typeface="Consolas"/>
            </a:endParaRPr>
          </a:p>
        </p:txBody>
      </p:sp>
      <p:cxnSp>
        <p:nvCxnSpPr>
          <p:cNvPr id="254" name="Google Shape;254;p36"/>
          <p:cNvCxnSpPr/>
          <p:nvPr/>
        </p:nvCxnSpPr>
        <p:spPr>
          <a:xfrm>
            <a:off x="8724900" y="5566300"/>
            <a:ext cx="2754086" cy="0"/>
          </a:xfrm>
          <a:prstGeom prst="straightConnector1">
            <a:avLst/>
          </a:prstGeom>
          <a:noFill/>
          <a:ln cap="flat" cmpd="sng" w="9525">
            <a:solidFill>
              <a:srgbClr val="7F7F7F"/>
            </a:solidFill>
            <a:prstDash val="solid"/>
            <a:miter lim="800000"/>
            <a:headEnd len="sm" w="sm" type="none"/>
            <a:tailEnd len="sm" w="sm" type="none"/>
          </a:ln>
        </p:spPr>
      </p:cxnSp>
      <p:cxnSp>
        <p:nvCxnSpPr>
          <p:cNvPr id="255" name="Google Shape;255;p36"/>
          <p:cNvCxnSpPr>
            <a:stCxn id="250" idx="3"/>
          </p:cNvCxnSpPr>
          <p:nvPr/>
        </p:nvCxnSpPr>
        <p:spPr>
          <a:xfrm flipH="1">
            <a:off x="5866222" y="2401793"/>
            <a:ext cx="6300" cy="755100"/>
          </a:xfrm>
          <a:prstGeom prst="straightConnector1">
            <a:avLst/>
          </a:prstGeom>
          <a:noFill/>
          <a:ln cap="flat" cmpd="sng" w="38100">
            <a:solidFill>
              <a:schemeClr val="accent2"/>
            </a:solidFill>
            <a:prstDash val="solid"/>
            <a:miter lim="800000"/>
            <a:headEnd len="sm" w="sm" type="none"/>
            <a:tailEnd len="sm" w="sm" type="none"/>
          </a:ln>
        </p:spPr>
      </p:cxnSp>
      <p:cxnSp>
        <p:nvCxnSpPr>
          <p:cNvPr id="256" name="Google Shape;256;p36"/>
          <p:cNvCxnSpPr>
            <a:endCxn id="251" idx="0"/>
          </p:cNvCxnSpPr>
          <p:nvPr/>
        </p:nvCxnSpPr>
        <p:spPr>
          <a:xfrm>
            <a:off x="5866243" y="2913172"/>
            <a:ext cx="2445000" cy="400500"/>
          </a:xfrm>
          <a:prstGeom prst="bentConnector2">
            <a:avLst/>
          </a:prstGeom>
          <a:noFill/>
          <a:ln cap="flat" cmpd="sng" w="38100">
            <a:solidFill>
              <a:schemeClr val="accent2"/>
            </a:solidFill>
            <a:prstDash val="solid"/>
            <a:miter lim="800000"/>
            <a:headEnd len="sm" w="sm" type="none"/>
            <a:tailEnd len="sm" w="sm" type="none"/>
          </a:ln>
        </p:spPr>
      </p:cxnSp>
      <p:cxnSp>
        <p:nvCxnSpPr>
          <p:cNvPr id="257" name="Google Shape;257;p36"/>
          <p:cNvCxnSpPr>
            <a:endCxn id="245" idx="0"/>
          </p:cNvCxnSpPr>
          <p:nvPr/>
        </p:nvCxnSpPr>
        <p:spPr>
          <a:xfrm flipH="1">
            <a:off x="3472543" y="3138172"/>
            <a:ext cx="2393700" cy="175500"/>
          </a:xfrm>
          <a:prstGeom prst="bentConnector2">
            <a:avLst/>
          </a:prstGeom>
          <a:noFill/>
          <a:ln cap="flat" cmpd="sng" w="38100">
            <a:solidFill>
              <a:schemeClr val="accent2"/>
            </a:solidFill>
            <a:prstDash val="solid"/>
            <a:miter lim="800000"/>
            <a:headEnd len="sm" w="sm" type="none"/>
            <a:tailEnd len="sm" w="sm" type="none"/>
          </a:ln>
        </p:spPr>
      </p:cxnSp>
      <p:sp>
        <p:nvSpPr>
          <p:cNvPr id="258" name="Google Shape;258;p36"/>
          <p:cNvSpPr/>
          <p:nvPr/>
        </p:nvSpPr>
        <p:spPr>
          <a:xfrm>
            <a:off x="8086964" y="4539401"/>
            <a:ext cx="486015" cy="207265"/>
          </a:xfrm>
          <a:prstGeom prst="triangle">
            <a:avLst>
              <a:gd fmla="val 50000" name="adj"/>
            </a:avLst>
          </a:prstGeom>
          <a:solidFill>
            <a:srgbClr val="F7CAAC"/>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onsolas"/>
              <a:ea typeface="Consolas"/>
              <a:cs typeface="Consolas"/>
              <a:sym typeface="Consolas"/>
            </a:endParaRPr>
          </a:p>
        </p:txBody>
      </p:sp>
      <p:cxnSp>
        <p:nvCxnSpPr>
          <p:cNvPr id="259" name="Google Shape;259;p36"/>
          <p:cNvCxnSpPr/>
          <p:nvPr/>
        </p:nvCxnSpPr>
        <p:spPr>
          <a:xfrm>
            <a:off x="8329972" y="4734965"/>
            <a:ext cx="0" cy="179588"/>
          </a:xfrm>
          <a:prstGeom prst="straightConnector1">
            <a:avLst/>
          </a:prstGeom>
          <a:noFill/>
          <a:ln cap="flat" cmpd="sng" w="38100">
            <a:solidFill>
              <a:schemeClr val="accent2"/>
            </a:solidFill>
            <a:prstDash val="solid"/>
            <a:miter lim="800000"/>
            <a:headEnd len="sm" w="sm" type="none"/>
            <a:tailEnd len="sm" w="sm" type="none"/>
          </a:ln>
        </p:spPr>
      </p:cxnSp>
      <p:cxnSp>
        <p:nvCxnSpPr>
          <p:cNvPr id="260" name="Google Shape;260;p36"/>
          <p:cNvCxnSpPr>
            <a:endCxn id="246" idx="0"/>
          </p:cNvCxnSpPr>
          <p:nvPr/>
        </p:nvCxnSpPr>
        <p:spPr>
          <a:xfrm flipH="1">
            <a:off x="6596743" y="4914493"/>
            <a:ext cx="1733100" cy="237000"/>
          </a:xfrm>
          <a:prstGeom prst="bentConnector2">
            <a:avLst/>
          </a:prstGeom>
          <a:noFill/>
          <a:ln cap="flat" cmpd="sng" w="38100">
            <a:solidFill>
              <a:schemeClr val="accent2"/>
            </a:solidFill>
            <a:prstDash val="solid"/>
            <a:miter lim="800000"/>
            <a:headEnd len="sm" w="sm" type="none"/>
            <a:tailEnd len="sm" w="sm" type="none"/>
          </a:ln>
        </p:spPr>
      </p:cxnSp>
      <p:cxnSp>
        <p:nvCxnSpPr>
          <p:cNvPr id="261" name="Google Shape;261;p36"/>
          <p:cNvCxnSpPr>
            <a:endCxn id="253" idx="0"/>
          </p:cNvCxnSpPr>
          <p:nvPr/>
        </p:nvCxnSpPr>
        <p:spPr>
          <a:xfrm>
            <a:off x="8329843" y="4914493"/>
            <a:ext cx="1772100" cy="237000"/>
          </a:xfrm>
          <a:prstGeom prst="bentConnector2">
            <a:avLst/>
          </a:prstGeom>
          <a:noFill/>
          <a:ln cap="flat" cmpd="sng" w="38100">
            <a:solidFill>
              <a:schemeClr val="accent2"/>
            </a:solidFill>
            <a:prstDash val="solid"/>
            <a:miter lim="800000"/>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5" name="Shape 265"/>
        <p:cNvGrpSpPr/>
        <p:nvPr/>
      </p:nvGrpSpPr>
      <p:grpSpPr>
        <a:xfrm>
          <a:off x="0" y="0"/>
          <a:ext cx="0" cy="0"/>
          <a:chOff x="0" y="0"/>
          <a:chExt cx="0" cy="0"/>
        </a:xfrm>
      </p:grpSpPr>
      <p:sp>
        <p:nvSpPr>
          <p:cNvPr id="266" name="Google Shape;266;p37"/>
          <p:cNvSpPr txBox="1"/>
          <p:nvPr>
            <p:ph type="title"/>
          </p:nvPr>
        </p:nvSpPr>
        <p:spPr>
          <a:xfrm>
            <a:off x="3993502" y="761071"/>
            <a:ext cx="736029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Portable &amp; Platform Independent</a:t>
            </a:r>
            <a:endParaRPr>
              <a:solidFill>
                <a:schemeClr val="accent2"/>
              </a:solidFill>
              <a:latin typeface="Arial"/>
              <a:ea typeface="Arial"/>
              <a:cs typeface="Arial"/>
              <a:sym typeface="Arial"/>
            </a:endParaRPr>
          </a:p>
        </p:txBody>
      </p:sp>
      <p:sp>
        <p:nvSpPr>
          <p:cNvPr id="267" name="Google Shape;267;p37"/>
          <p:cNvSpPr txBox="1"/>
          <p:nvPr>
            <p:ph idx="1" type="body"/>
          </p:nvPr>
        </p:nvSpPr>
        <p:spPr>
          <a:xfrm>
            <a:off x="3993502" y="2536371"/>
            <a:ext cx="7744408" cy="3396343"/>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800"/>
              <a:buNone/>
            </a:pPr>
            <a:r>
              <a:rPr i="1" lang="en-US"/>
              <a:t>Before we understand portability and platform independence, we need to understand a few concepts.</a:t>
            </a:r>
            <a:endParaRPr/>
          </a:p>
          <a:p>
            <a:pPr indent="0" lvl="0" marL="0" rtl="0" algn="l">
              <a:lnSpc>
                <a:spcPct val="80000"/>
              </a:lnSpc>
              <a:spcBef>
                <a:spcPts val="1000"/>
              </a:spcBef>
              <a:spcAft>
                <a:spcPts val="0"/>
              </a:spcAft>
              <a:buClr>
                <a:schemeClr val="dk1"/>
              </a:buClr>
              <a:buSzPts val="2800"/>
              <a:buNone/>
            </a:pPr>
            <a:r>
              <a:t/>
            </a:r>
            <a:endParaRPr/>
          </a:p>
          <a:p>
            <a:pPr indent="-228600" lvl="0" marL="228600" rtl="0" algn="l">
              <a:lnSpc>
                <a:spcPct val="80000"/>
              </a:lnSpc>
              <a:spcBef>
                <a:spcPts val="1000"/>
              </a:spcBef>
              <a:spcAft>
                <a:spcPts val="0"/>
              </a:spcAft>
              <a:buClr>
                <a:schemeClr val="dk1"/>
              </a:buClr>
              <a:buSzPts val="2800"/>
              <a:buChar char="•"/>
            </a:pPr>
            <a:r>
              <a:rPr lang="en-US"/>
              <a:t>Java Code can be compiled anywhere</a:t>
            </a:r>
            <a:endParaRPr/>
          </a:p>
          <a:p>
            <a:pPr indent="-228600" lvl="0" marL="228600" rtl="0" algn="l">
              <a:lnSpc>
                <a:spcPct val="80000"/>
              </a:lnSpc>
              <a:spcBef>
                <a:spcPts val="1000"/>
              </a:spcBef>
              <a:spcAft>
                <a:spcPts val="0"/>
              </a:spcAft>
              <a:buClr>
                <a:schemeClr val="dk1"/>
              </a:buClr>
              <a:buSzPts val="2800"/>
              <a:buChar char="•"/>
            </a:pPr>
            <a:r>
              <a:rPr lang="en-US"/>
              <a:t>Bytecode can be executed anywhere</a:t>
            </a:r>
            <a:endParaRPr/>
          </a:p>
          <a:p>
            <a:pPr indent="-50800" lvl="0" marL="228600" rtl="0" algn="l">
              <a:lnSpc>
                <a:spcPct val="80000"/>
              </a:lnSpc>
              <a:spcBef>
                <a:spcPts val="1000"/>
              </a:spcBef>
              <a:spcAft>
                <a:spcPts val="0"/>
              </a:spcAft>
              <a:buClr>
                <a:schemeClr val="dk1"/>
              </a:buClr>
              <a:buSzPts val="2800"/>
              <a:buNone/>
            </a:pPr>
            <a:r>
              <a:t/>
            </a:r>
            <a:endParaRPr/>
          </a:p>
          <a:p>
            <a:pPr indent="0" lvl="0" marL="0" rtl="0" algn="l">
              <a:lnSpc>
                <a:spcPct val="80000"/>
              </a:lnSpc>
              <a:spcBef>
                <a:spcPts val="1000"/>
              </a:spcBef>
              <a:spcAft>
                <a:spcPts val="0"/>
              </a:spcAft>
              <a:buClr>
                <a:schemeClr val="dk1"/>
              </a:buClr>
              <a:buSzPts val="2800"/>
              <a:buNone/>
            </a:pPr>
            <a:r>
              <a:rPr i="1" lang="en-US"/>
              <a:t>Now let’s begin by writing a simple Java program!</a:t>
            </a:r>
            <a:endParaRPr i="1"/>
          </a:p>
        </p:txBody>
      </p:sp>
      <p:sp>
        <p:nvSpPr>
          <p:cNvPr id="268" name="Google Shape;268;p37"/>
          <p:cNvSpPr/>
          <p:nvPr/>
        </p:nvSpPr>
        <p:spPr>
          <a:xfrm>
            <a:off x="9174480" y="3881529"/>
            <a:ext cx="404950" cy="739457"/>
          </a:xfrm>
          <a:prstGeom prst="rightBrace">
            <a:avLst>
              <a:gd fmla="val 25000" name="adj1"/>
              <a:gd fmla="val 47807"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269" name="Google Shape;269;p37"/>
          <p:cNvSpPr txBox="1"/>
          <p:nvPr/>
        </p:nvSpPr>
        <p:spPr>
          <a:xfrm>
            <a:off x="9688285" y="3913100"/>
            <a:ext cx="2503715"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595959"/>
                </a:solidFill>
                <a:latin typeface="Maven Pro"/>
                <a:ea typeface="Maven Pro"/>
                <a:cs typeface="Maven Pro"/>
                <a:sym typeface="Maven Pro"/>
              </a:rPr>
              <a:t>Write Once /</a:t>
            </a:r>
            <a:br>
              <a:rPr lang="en-US" sz="2000">
                <a:solidFill>
                  <a:srgbClr val="595959"/>
                </a:solidFill>
                <a:latin typeface="Maven Pro"/>
                <a:ea typeface="Maven Pro"/>
                <a:cs typeface="Maven Pro"/>
                <a:sym typeface="Maven Pro"/>
              </a:rPr>
            </a:br>
            <a:r>
              <a:rPr lang="en-US" sz="2000">
                <a:solidFill>
                  <a:srgbClr val="595959"/>
                </a:solidFill>
                <a:latin typeface="Maven Pro"/>
                <a:ea typeface="Maven Pro"/>
                <a:cs typeface="Maven Pro"/>
                <a:sym typeface="Maven Pro"/>
              </a:rPr>
              <a:t>Run Anywhere</a:t>
            </a:r>
            <a:endParaRPr sz="2000">
              <a:solidFill>
                <a:srgbClr val="595959"/>
              </a:solidFill>
              <a:latin typeface="Maven Pro"/>
              <a:ea typeface="Maven Pro"/>
              <a:cs typeface="Maven Pro"/>
              <a:sym typeface="Maven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3" name="Shape 273"/>
        <p:cNvGrpSpPr/>
        <p:nvPr/>
      </p:nvGrpSpPr>
      <p:grpSpPr>
        <a:xfrm>
          <a:off x="0" y="0"/>
          <a:ext cx="0" cy="0"/>
          <a:chOff x="0" y="0"/>
          <a:chExt cx="0" cy="0"/>
        </a:xfrm>
      </p:grpSpPr>
      <p:sp>
        <p:nvSpPr>
          <p:cNvPr id="274" name="Google Shape;274;p38"/>
          <p:cNvSpPr/>
          <p:nvPr/>
        </p:nvSpPr>
        <p:spPr>
          <a:xfrm>
            <a:off x="1778000" y="2175172"/>
            <a:ext cx="8813800" cy="357792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275" name="Google Shape;275;p38"/>
          <p:cNvSpPr txBox="1"/>
          <p:nvPr>
            <p:ph type="title"/>
          </p:nvPr>
        </p:nvSpPr>
        <p:spPr>
          <a:xfrm>
            <a:off x="492656" y="153342"/>
            <a:ext cx="736029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Simple Hello World in Java</a:t>
            </a:r>
            <a:endParaRPr>
              <a:solidFill>
                <a:schemeClr val="accent2"/>
              </a:solidFill>
              <a:latin typeface="Arial"/>
              <a:ea typeface="Arial"/>
              <a:cs typeface="Arial"/>
              <a:sym typeface="Arial"/>
            </a:endParaRPr>
          </a:p>
        </p:txBody>
      </p:sp>
      <p:sp>
        <p:nvSpPr>
          <p:cNvPr id="276" name="Google Shape;276;p38"/>
          <p:cNvSpPr txBox="1"/>
          <p:nvPr/>
        </p:nvSpPr>
        <p:spPr>
          <a:xfrm>
            <a:off x="1981200" y="2286000"/>
            <a:ext cx="8610600" cy="32316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onsolas"/>
                <a:ea typeface="Consolas"/>
                <a:cs typeface="Consolas"/>
                <a:sym typeface="Consolas"/>
              </a:rPr>
              <a:t>public</a:t>
            </a:r>
            <a:r>
              <a:rPr lang="en-US" sz="2400">
                <a:solidFill>
                  <a:srgbClr val="000000"/>
                </a:solidFill>
                <a:latin typeface="Consolas"/>
                <a:ea typeface="Consolas"/>
                <a:cs typeface="Consolas"/>
                <a:sym typeface="Consolas"/>
              </a:rPr>
              <a:t> </a:t>
            </a:r>
            <a:r>
              <a:rPr lang="en-US" sz="2400">
                <a:solidFill>
                  <a:schemeClr val="dk1"/>
                </a:solidFill>
                <a:latin typeface="Consolas"/>
                <a:ea typeface="Consolas"/>
                <a:cs typeface="Consolas"/>
                <a:sym typeface="Consolas"/>
              </a:rPr>
              <a:t>class</a:t>
            </a:r>
            <a:r>
              <a:rPr lang="en-US" sz="2400">
                <a:solidFill>
                  <a:srgbClr val="000000"/>
                </a:solidFill>
                <a:latin typeface="Consolas"/>
                <a:ea typeface="Consolas"/>
                <a:cs typeface="Consolas"/>
                <a:sym typeface="Consolas"/>
              </a:rPr>
              <a:t> Hello{</a:t>
            </a:r>
            <a:endParaRPr/>
          </a:p>
          <a:p>
            <a:pPr indent="0" lvl="0" marL="0" marR="0" rtl="0" algn="l">
              <a:spcBef>
                <a:spcPts val="1200"/>
              </a:spcBef>
              <a:spcAft>
                <a:spcPts val="0"/>
              </a:spcAft>
              <a:buNone/>
            </a:pPr>
            <a:r>
              <a:rPr lang="en-US" sz="2400">
                <a:solidFill>
                  <a:schemeClr val="dk1"/>
                </a:solidFill>
                <a:latin typeface="Consolas"/>
                <a:ea typeface="Consolas"/>
                <a:cs typeface="Consolas"/>
                <a:sym typeface="Consolas"/>
              </a:rPr>
              <a:t>	public static void </a:t>
            </a:r>
            <a:r>
              <a:rPr lang="en-US" sz="2400">
                <a:solidFill>
                  <a:srgbClr val="000000"/>
                </a:solidFill>
                <a:latin typeface="Consolas"/>
                <a:ea typeface="Consolas"/>
                <a:cs typeface="Consolas"/>
                <a:sym typeface="Consolas"/>
              </a:rPr>
              <a:t>main( </a:t>
            </a:r>
            <a:r>
              <a:rPr lang="en-US" sz="2400">
                <a:solidFill>
                  <a:schemeClr val="dk1"/>
                </a:solidFill>
                <a:latin typeface="Consolas"/>
                <a:ea typeface="Consolas"/>
                <a:cs typeface="Consolas"/>
                <a:sym typeface="Consolas"/>
              </a:rPr>
              <a:t>String</a:t>
            </a:r>
            <a:r>
              <a:rPr lang="en-US" sz="2400">
                <a:solidFill>
                  <a:srgbClr val="000000"/>
                </a:solidFill>
                <a:latin typeface="Consolas"/>
                <a:ea typeface="Consolas"/>
                <a:cs typeface="Consolas"/>
                <a:sym typeface="Consolas"/>
              </a:rPr>
              <a:t> </a:t>
            </a:r>
            <a:r>
              <a:rPr i="1" lang="en-US" sz="2400">
                <a:solidFill>
                  <a:srgbClr val="000000"/>
                </a:solidFill>
                <a:latin typeface="Consolas"/>
                <a:ea typeface="Consolas"/>
                <a:cs typeface="Consolas"/>
                <a:sym typeface="Consolas"/>
              </a:rPr>
              <a:t>args</a:t>
            </a:r>
            <a:r>
              <a:rPr lang="en-US" sz="2400">
                <a:solidFill>
                  <a:srgbClr val="000000"/>
                </a:solidFill>
                <a:latin typeface="Consolas"/>
                <a:ea typeface="Consolas"/>
                <a:cs typeface="Consolas"/>
                <a:sym typeface="Consolas"/>
              </a:rPr>
              <a:t>[])</a:t>
            </a:r>
            <a:endParaRPr/>
          </a:p>
          <a:p>
            <a:pPr indent="0" lvl="0" marL="0" marR="0" rtl="0" algn="l">
              <a:spcBef>
                <a:spcPts val="1200"/>
              </a:spcBef>
              <a:spcAft>
                <a:spcPts val="0"/>
              </a:spcAft>
              <a:buNone/>
            </a:pPr>
            <a:r>
              <a:rPr lang="en-US" sz="2400">
                <a:solidFill>
                  <a:srgbClr val="000000"/>
                </a:solidFill>
                <a:latin typeface="Consolas"/>
                <a:ea typeface="Consolas"/>
                <a:cs typeface="Consolas"/>
                <a:sym typeface="Consolas"/>
              </a:rPr>
              <a:t>	{</a:t>
            </a:r>
            <a:endParaRPr sz="2400">
              <a:solidFill>
                <a:srgbClr val="000000"/>
              </a:solidFill>
              <a:latin typeface="Consolas"/>
              <a:ea typeface="Consolas"/>
              <a:cs typeface="Consolas"/>
              <a:sym typeface="Consolas"/>
            </a:endParaRPr>
          </a:p>
          <a:p>
            <a:pPr indent="0" lvl="0" marL="0" marR="0" rtl="0" algn="l">
              <a:spcBef>
                <a:spcPts val="1200"/>
              </a:spcBef>
              <a:spcAft>
                <a:spcPts val="0"/>
              </a:spcAft>
              <a:buNone/>
            </a:pPr>
            <a:r>
              <a:rPr lang="en-US" sz="2400">
                <a:solidFill>
                  <a:srgbClr val="000000"/>
                </a:solidFill>
                <a:latin typeface="Consolas"/>
                <a:ea typeface="Consolas"/>
                <a:cs typeface="Consolas"/>
                <a:sym typeface="Consolas"/>
              </a:rPr>
              <a:t>		System.out.println(“Hello World!”);</a:t>
            </a:r>
            <a:endParaRPr/>
          </a:p>
          <a:p>
            <a:pPr indent="0" lvl="0" marL="0" marR="0" rtl="0" algn="l">
              <a:spcBef>
                <a:spcPts val="1200"/>
              </a:spcBef>
              <a:spcAft>
                <a:spcPts val="0"/>
              </a:spcAft>
              <a:buNone/>
            </a:pPr>
            <a:r>
              <a:rPr lang="en-US" sz="2400">
                <a:solidFill>
                  <a:schemeClr val="dk1"/>
                </a:solidFill>
                <a:latin typeface="Consolas"/>
                <a:ea typeface="Consolas"/>
                <a:cs typeface="Consolas"/>
                <a:sym typeface="Consolas"/>
              </a:rPr>
              <a:t>	}</a:t>
            </a:r>
            <a:endParaRPr/>
          </a:p>
          <a:p>
            <a:pPr indent="0" lvl="0" marL="0" marR="0" rtl="0" algn="l">
              <a:spcBef>
                <a:spcPts val="1200"/>
              </a:spcBef>
              <a:spcAft>
                <a:spcPts val="0"/>
              </a:spcAft>
              <a:buNone/>
            </a:pPr>
            <a:r>
              <a:rPr lang="en-US" sz="2400">
                <a:solidFill>
                  <a:schemeClr val="dk1"/>
                </a:solidFill>
                <a:latin typeface="Consolas"/>
                <a:ea typeface="Consolas"/>
                <a:cs typeface="Consolas"/>
                <a:sym typeface="Consolas"/>
              </a:rPr>
              <a:t>}</a:t>
            </a:r>
            <a:endParaRPr sz="2400">
              <a:solidFill>
                <a:schemeClr val="dk1"/>
              </a:solidFill>
              <a:latin typeface="Consolas"/>
              <a:ea typeface="Consolas"/>
              <a:cs typeface="Consolas"/>
              <a:sym typeface="Consolas"/>
            </a:endParaRPr>
          </a:p>
        </p:txBody>
      </p:sp>
      <p:sp>
        <p:nvSpPr>
          <p:cNvPr id="277" name="Google Shape;277;p38"/>
          <p:cNvSpPr txBox="1"/>
          <p:nvPr/>
        </p:nvSpPr>
        <p:spPr>
          <a:xfrm>
            <a:off x="492656" y="6041728"/>
            <a:ext cx="1009914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Libre Baskerville"/>
                <a:ea typeface="Libre Baskerville"/>
                <a:cs typeface="Libre Baskerville"/>
                <a:sym typeface="Libre Baskerville"/>
              </a:rPr>
              <a:t>Save the file as Hello.java. A public class must be saved in the same name as class name. </a:t>
            </a:r>
            <a:endParaRPr sz="2400">
              <a:solidFill>
                <a:srgbClr val="F4B081"/>
              </a:solidFill>
              <a:latin typeface="Libre Baskerville"/>
              <a:ea typeface="Libre Baskerville"/>
              <a:cs typeface="Libre Baskerville"/>
              <a:sym typeface="Libre Baskerville"/>
            </a:endParaRPr>
          </a:p>
        </p:txBody>
      </p:sp>
      <p:sp>
        <p:nvSpPr>
          <p:cNvPr id="278" name="Google Shape;278;p38"/>
          <p:cNvSpPr txBox="1"/>
          <p:nvPr/>
        </p:nvSpPr>
        <p:spPr>
          <a:xfrm>
            <a:off x="1778000" y="1539319"/>
            <a:ext cx="86106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onsolas"/>
                <a:ea typeface="Consolas"/>
                <a:cs typeface="Consolas"/>
                <a:sym typeface="Consolas"/>
              </a:rPr>
              <a:t>Hello.java</a:t>
            </a:r>
            <a:endParaRPr b="1" sz="2800">
              <a:solidFill>
                <a:schemeClr val="dk1"/>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2" name="Shape 282"/>
        <p:cNvGrpSpPr/>
        <p:nvPr/>
      </p:nvGrpSpPr>
      <p:grpSpPr>
        <a:xfrm>
          <a:off x="0" y="0"/>
          <a:ext cx="0" cy="0"/>
          <a:chOff x="0" y="0"/>
          <a:chExt cx="0" cy="0"/>
        </a:xfrm>
      </p:grpSpPr>
      <p:sp>
        <p:nvSpPr>
          <p:cNvPr id="283" name="Google Shape;283;p39"/>
          <p:cNvSpPr/>
          <p:nvPr/>
        </p:nvSpPr>
        <p:spPr>
          <a:xfrm>
            <a:off x="11410950" y="6013837"/>
            <a:ext cx="647700" cy="723900"/>
          </a:xfrm>
          <a:prstGeom prst="rightArrow">
            <a:avLst>
              <a:gd fmla="val 50000" name="adj1"/>
              <a:gd fmla="val 50000" name="adj2"/>
            </a:avLst>
          </a:prstGeom>
          <a:gradFill>
            <a:gsLst>
              <a:gs pos="0">
                <a:srgbClr val="F08B54"/>
              </a:gs>
              <a:gs pos="50000">
                <a:srgbClr val="F67A26"/>
              </a:gs>
              <a:gs pos="100000">
                <a:srgbClr val="E36A18"/>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284" name="Google Shape;284;p39"/>
          <p:cNvSpPr/>
          <p:nvPr/>
        </p:nvSpPr>
        <p:spPr>
          <a:xfrm>
            <a:off x="2190750" y="6144955"/>
            <a:ext cx="9410700" cy="461666"/>
          </a:xfrm>
          <a:prstGeom prst="rect">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285" name="Google Shape;285;p39"/>
          <p:cNvSpPr txBox="1"/>
          <p:nvPr>
            <p:ph type="title"/>
          </p:nvPr>
        </p:nvSpPr>
        <p:spPr>
          <a:xfrm>
            <a:off x="492656" y="265409"/>
            <a:ext cx="736029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5"/>
              </a:buClr>
              <a:buSzPts val="3200"/>
              <a:buFont typeface="Arial"/>
              <a:buNone/>
            </a:pPr>
            <a:r>
              <a:rPr lang="en-US" sz="3200">
                <a:solidFill>
                  <a:schemeClr val="accent5"/>
                </a:solidFill>
                <a:latin typeface="Arial"/>
                <a:ea typeface="Arial"/>
                <a:cs typeface="Arial"/>
                <a:sym typeface="Arial"/>
              </a:rPr>
              <a:t>Features</a:t>
            </a:r>
            <a:br>
              <a:rPr lang="en-US">
                <a:solidFill>
                  <a:schemeClr val="accent2"/>
                </a:solidFill>
                <a:latin typeface="Arial"/>
                <a:ea typeface="Arial"/>
                <a:cs typeface="Arial"/>
                <a:sym typeface="Arial"/>
              </a:rPr>
            </a:br>
            <a:r>
              <a:rPr lang="en-US">
                <a:solidFill>
                  <a:schemeClr val="accent2"/>
                </a:solidFill>
                <a:latin typeface="Arial"/>
                <a:ea typeface="Arial"/>
                <a:cs typeface="Arial"/>
                <a:sym typeface="Arial"/>
              </a:rPr>
              <a:t>Portable</a:t>
            </a:r>
            <a:endParaRPr>
              <a:solidFill>
                <a:schemeClr val="accent2"/>
              </a:solidFill>
              <a:latin typeface="Arial"/>
              <a:ea typeface="Arial"/>
              <a:cs typeface="Arial"/>
              <a:sym typeface="Arial"/>
            </a:endParaRPr>
          </a:p>
        </p:txBody>
      </p:sp>
      <p:sp>
        <p:nvSpPr>
          <p:cNvPr id="286" name="Google Shape;286;p39"/>
          <p:cNvSpPr txBox="1"/>
          <p:nvPr>
            <p:ph idx="1" type="body"/>
          </p:nvPr>
        </p:nvSpPr>
        <p:spPr>
          <a:xfrm>
            <a:off x="492656" y="1590972"/>
            <a:ext cx="11242144" cy="4422865"/>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800"/>
              <a:buChar char="•"/>
            </a:pPr>
            <a:r>
              <a:rPr lang="en-US"/>
              <a:t>Java source code can be compiled in any java-aware system. Also when java code executes, its behavior is exactly same in any java-aware system.</a:t>
            </a:r>
            <a:endParaRPr/>
          </a:p>
          <a:p>
            <a:pPr indent="-228600" lvl="0" marL="228600" rtl="0" algn="l">
              <a:lnSpc>
                <a:spcPct val="100000"/>
              </a:lnSpc>
              <a:spcBef>
                <a:spcPts val="1000"/>
              </a:spcBef>
              <a:spcAft>
                <a:spcPts val="0"/>
              </a:spcAft>
              <a:buClr>
                <a:schemeClr val="dk1"/>
              </a:buClr>
              <a:buSzPts val="2800"/>
              <a:buChar char="•"/>
            </a:pPr>
            <a:r>
              <a:rPr lang="en-US"/>
              <a:t>There are no platform-specific code in java programs that causes compilation problems in any other OS. (For example in C if you include conio.h library, this will work only in Window OS and will not work in linux).</a:t>
            </a:r>
            <a:endParaRPr/>
          </a:p>
          <a:p>
            <a:pPr indent="-228600" lvl="0" marL="228600" rtl="0" algn="l">
              <a:lnSpc>
                <a:spcPct val="100000"/>
              </a:lnSpc>
              <a:spcBef>
                <a:spcPts val="1000"/>
              </a:spcBef>
              <a:spcAft>
                <a:spcPts val="0"/>
              </a:spcAft>
              <a:buClr>
                <a:schemeClr val="dk1"/>
              </a:buClr>
              <a:buSzPts val="2800"/>
              <a:buChar char="•"/>
            </a:pPr>
            <a:r>
              <a:rPr lang="en-US"/>
              <a:t>Also some features that were considered not portable  in C/C++ (like sizes of int, right shift operator behavior etc.) were eliminated for Java.</a:t>
            </a:r>
            <a:endParaRPr/>
          </a:p>
          <a:p>
            <a:pPr indent="-228600" lvl="0" marL="228600" rtl="0" algn="l">
              <a:lnSpc>
                <a:spcPct val="100000"/>
              </a:lnSpc>
              <a:spcBef>
                <a:spcPts val="1000"/>
              </a:spcBef>
              <a:spcAft>
                <a:spcPts val="0"/>
              </a:spcAft>
              <a:buClr>
                <a:schemeClr val="dk1"/>
              </a:buClr>
              <a:buSzPts val="2800"/>
              <a:buChar char="•"/>
            </a:pPr>
            <a:r>
              <a:rPr lang="en-US"/>
              <a:t>So, Java programs are portable, which implies that they behave the same way when executed in any system and produce the same result.</a:t>
            </a:r>
            <a:endParaRPr/>
          </a:p>
        </p:txBody>
      </p:sp>
      <p:sp>
        <p:nvSpPr>
          <p:cNvPr id="287" name="Google Shape;287;p39"/>
          <p:cNvSpPr txBox="1"/>
          <p:nvPr/>
        </p:nvSpPr>
        <p:spPr>
          <a:xfrm>
            <a:off x="2190750" y="6144955"/>
            <a:ext cx="9436100"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i="1" lang="en-US" sz="2400">
                <a:solidFill>
                  <a:schemeClr val="lt1"/>
                </a:solidFill>
                <a:latin typeface="Libre Baskerville"/>
                <a:ea typeface="Libre Baskerville"/>
                <a:cs typeface="Libre Baskerville"/>
                <a:sym typeface="Libre Baskerville"/>
              </a:rPr>
              <a:t>But what is Platform Independence then? Let us compile our code first which will take us there.</a:t>
            </a:r>
            <a:endParaRPr i="1" sz="2400">
              <a:solidFill>
                <a:schemeClr val="lt1"/>
              </a:solidFill>
              <a:latin typeface="Libre Baskerville"/>
              <a:ea typeface="Libre Baskerville"/>
              <a:cs typeface="Libre Baskerville"/>
              <a:sym typeface="Libre Baskervill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40"/>
          <p:cNvSpPr txBox="1"/>
          <p:nvPr>
            <p:ph type="title"/>
          </p:nvPr>
        </p:nvSpPr>
        <p:spPr>
          <a:xfrm>
            <a:off x="3993502" y="761071"/>
            <a:ext cx="736029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Environment to</a:t>
            </a:r>
            <a:br>
              <a:rPr lang="en-US">
                <a:solidFill>
                  <a:schemeClr val="accent2"/>
                </a:solidFill>
                <a:latin typeface="Arial"/>
                <a:ea typeface="Arial"/>
                <a:cs typeface="Arial"/>
                <a:sym typeface="Arial"/>
              </a:rPr>
            </a:br>
            <a:r>
              <a:rPr lang="en-US">
                <a:solidFill>
                  <a:schemeClr val="accent2"/>
                </a:solidFill>
                <a:latin typeface="Arial"/>
                <a:ea typeface="Arial"/>
                <a:cs typeface="Arial"/>
                <a:sym typeface="Arial"/>
              </a:rPr>
              <a:t>Compile &amp; Execute</a:t>
            </a:r>
            <a:endParaRPr>
              <a:solidFill>
                <a:schemeClr val="accent2"/>
              </a:solidFill>
              <a:latin typeface="Arial"/>
              <a:ea typeface="Arial"/>
              <a:cs typeface="Arial"/>
              <a:sym typeface="Arial"/>
            </a:endParaRPr>
          </a:p>
        </p:txBody>
      </p:sp>
      <p:sp>
        <p:nvSpPr>
          <p:cNvPr id="293" name="Google Shape;293;p40"/>
          <p:cNvSpPr txBox="1"/>
          <p:nvPr>
            <p:ph idx="1" type="body"/>
          </p:nvPr>
        </p:nvSpPr>
        <p:spPr>
          <a:xfrm>
            <a:off x="3993502" y="2536371"/>
            <a:ext cx="7744408" cy="339634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Compile java programs</a:t>
            </a:r>
            <a:endParaRPr/>
          </a:p>
          <a:p>
            <a:pPr indent="0" lvl="1" marL="457200" rtl="0" algn="l">
              <a:lnSpc>
                <a:spcPct val="90000"/>
              </a:lnSpc>
              <a:spcBef>
                <a:spcPts val="500"/>
              </a:spcBef>
              <a:spcAft>
                <a:spcPts val="0"/>
              </a:spcAft>
              <a:buClr>
                <a:schemeClr val="dk1"/>
              </a:buClr>
              <a:buSzPts val="2800"/>
              <a:buNone/>
            </a:pPr>
            <a:r>
              <a:rPr lang="en-US" sz="2800"/>
              <a:t>1. From command prompt</a:t>
            </a:r>
            <a:endParaRPr/>
          </a:p>
          <a:p>
            <a:pPr indent="0" lvl="1" marL="457200" rtl="0" algn="l">
              <a:lnSpc>
                <a:spcPct val="90000"/>
              </a:lnSpc>
              <a:spcBef>
                <a:spcPts val="500"/>
              </a:spcBef>
              <a:spcAft>
                <a:spcPts val="0"/>
              </a:spcAft>
              <a:buClr>
                <a:schemeClr val="dk1"/>
              </a:buClr>
              <a:buSzPts val="2800"/>
              <a:buNone/>
            </a:pPr>
            <a:r>
              <a:rPr lang="en-US" sz="2800"/>
              <a:t>2. Through an IDE  </a:t>
            </a:r>
            <a:r>
              <a:rPr lang="en-US"/>
              <a:t>(Integrated development Environment)</a:t>
            </a:r>
            <a:endParaRPr/>
          </a:p>
          <a:p>
            <a:pPr indent="-228600" lvl="2" marL="1143000" rtl="0" algn="l">
              <a:lnSpc>
                <a:spcPct val="90000"/>
              </a:lnSpc>
              <a:spcBef>
                <a:spcPts val="500"/>
              </a:spcBef>
              <a:spcAft>
                <a:spcPts val="0"/>
              </a:spcAft>
              <a:buClr>
                <a:schemeClr val="dk1"/>
              </a:buClr>
              <a:buSzPts val="2800"/>
              <a:buChar char="•"/>
            </a:pPr>
            <a:r>
              <a:rPr lang="en-US" sz="2800"/>
              <a:t>Eclipse → Apache</a:t>
            </a:r>
            <a:endParaRPr sz="2800"/>
          </a:p>
          <a:p>
            <a:pPr indent="-228600" lvl="2" marL="1143000" rtl="0" algn="l">
              <a:lnSpc>
                <a:spcPct val="90000"/>
              </a:lnSpc>
              <a:spcBef>
                <a:spcPts val="500"/>
              </a:spcBef>
              <a:spcAft>
                <a:spcPts val="0"/>
              </a:spcAft>
              <a:buClr>
                <a:schemeClr val="dk1"/>
              </a:buClr>
              <a:buSzPts val="2800"/>
              <a:buChar char="•"/>
            </a:pPr>
            <a:r>
              <a:rPr lang="en-US" sz="2800"/>
              <a:t>NetBeans → Oracle SDN</a:t>
            </a:r>
            <a:endParaRPr/>
          </a:p>
          <a:p>
            <a:pPr indent="-228600" lvl="2" marL="1143000" rtl="0" algn="l">
              <a:lnSpc>
                <a:spcPct val="90000"/>
              </a:lnSpc>
              <a:spcBef>
                <a:spcPts val="500"/>
              </a:spcBef>
              <a:spcAft>
                <a:spcPts val="0"/>
              </a:spcAft>
              <a:buClr>
                <a:schemeClr val="dk1"/>
              </a:buClr>
              <a:buSzPts val="2800"/>
              <a:buChar char="•"/>
            </a:pPr>
            <a:r>
              <a:rPr lang="en-US" sz="2800"/>
              <a:t>JBuilder → Borland</a:t>
            </a:r>
            <a:endParaRPr sz="2800"/>
          </a:p>
          <a:p>
            <a:pPr indent="-228600" lvl="2" marL="1143000" rtl="0" algn="l">
              <a:lnSpc>
                <a:spcPct val="90000"/>
              </a:lnSpc>
              <a:spcBef>
                <a:spcPts val="500"/>
              </a:spcBef>
              <a:spcAft>
                <a:spcPts val="0"/>
              </a:spcAft>
              <a:buClr>
                <a:schemeClr val="dk1"/>
              </a:buClr>
              <a:buSzPts val="2800"/>
              <a:buChar char="•"/>
            </a:pPr>
            <a:r>
              <a:rPr lang="en-US" sz="2800"/>
              <a:t>Integrated Development Environment → IBM</a:t>
            </a:r>
            <a:endParaRPr/>
          </a:p>
        </p:txBody>
      </p:sp>
      <p:sp>
        <p:nvSpPr>
          <p:cNvPr id="294" name="Google Shape;294;p40"/>
          <p:cNvSpPr/>
          <p:nvPr/>
        </p:nvSpPr>
        <p:spPr>
          <a:xfrm>
            <a:off x="11410950" y="6013837"/>
            <a:ext cx="647700" cy="723900"/>
          </a:xfrm>
          <a:prstGeom prst="rightArrow">
            <a:avLst>
              <a:gd fmla="val 50000" name="adj1"/>
              <a:gd fmla="val 50000" name="adj2"/>
            </a:avLst>
          </a:prstGeom>
          <a:gradFill>
            <a:gsLst>
              <a:gs pos="0">
                <a:srgbClr val="F08B54"/>
              </a:gs>
              <a:gs pos="50000">
                <a:srgbClr val="F67A26"/>
              </a:gs>
              <a:gs pos="100000">
                <a:srgbClr val="E36A18"/>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295" name="Google Shape;295;p40"/>
          <p:cNvSpPr/>
          <p:nvPr/>
        </p:nvSpPr>
        <p:spPr>
          <a:xfrm>
            <a:off x="8940800" y="6075393"/>
            <a:ext cx="2660650" cy="592782"/>
          </a:xfrm>
          <a:prstGeom prst="rect">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296" name="Google Shape;296;p40"/>
          <p:cNvSpPr txBox="1"/>
          <p:nvPr/>
        </p:nvSpPr>
        <p:spPr>
          <a:xfrm>
            <a:off x="8674100" y="6119555"/>
            <a:ext cx="2876550" cy="52322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i="1" lang="en-US" sz="2800">
                <a:solidFill>
                  <a:schemeClr val="lt1"/>
                </a:solidFill>
                <a:latin typeface="Libre Baskerville"/>
                <a:ea typeface="Libre Baskerville"/>
                <a:cs typeface="Libre Baskerville"/>
                <a:sym typeface="Libre Baskerville"/>
              </a:rPr>
              <a:t>But what is an IDE?</a:t>
            </a:r>
            <a:endParaRPr i="1" sz="2800">
              <a:solidFill>
                <a:schemeClr val="lt1"/>
              </a:solidFill>
              <a:latin typeface="Libre Baskerville"/>
              <a:ea typeface="Libre Baskerville"/>
              <a:cs typeface="Libre Baskerville"/>
              <a:sym typeface="Libre Baskervill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0" name="Shape 300"/>
        <p:cNvGrpSpPr/>
        <p:nvPr/>
      </p:nvGrpSpPr>
      <p:grpSpPr>
        <a:xfrm>
          <a:off x="0" y="0"/>
          <a:ext cx="0" cy="0"/>
          <a:chOff x="0" y="0"/>
          <a:chExt cx="0" cy="0"/>
        </a:xfrm>
      </p:grpSpPr>
      <p:sp>
        <p:nvSpPr>
          <p:cNvPr id="301" name="Google Shape;301;p41"/>
          <p:cNvSpPr txBox="1"/>
          <p:nvPr>
            <p:ph type="title"/>
          </p:nvPr>
        </p:nvSpPr>
        <p:spPr>
          <a:xfrm>
            <a:off x="492656" y="265409"/>
            <a:ext cx="8511644"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3200"/>
              <a:buFont typeface="Arial"/>
              <a:buNone/>
            </a:pPr>
            <a:r>
              <a:rPr lang="en-US" sz="3200">
                <a:solidFill>
                  <a:schemeClr val="accent2"/>
                </a:solidFill>
                <a:latin typeface="Arial"/>
                <a:ea typeface="Arial"/>
                <a:cs typeface="Arial"/>
                <a:sym typeface="Arial"/>
              </a:rPr>
              <a:t>IDE: </a:t>
            </a:r>
            <a:r>
              <a:rPr lang="en-US" sz="3200">
                <a:solidFill>
                  <a:schemeClr val="accent5"/>
                </a:solidFill>
                <a:latin typeface="Arial"/>
                <a:ea typeface="Arial"/>
                <a:cs typeface="Arial"/>
                <a:sym typeface="Arial"/>
              </a:rPr>
              <a:t>Integrated Development Environment</a:t>
            </a:r>
            <a:endParaRPr>
              <a:solidFill>
                <a:schemeClr val="accent2"/>
              </a:solidFill>
              <a:latin typeface="Arial"/>
              <a:ea typeface="Arial"/>
              <a:cs typeface="Arial"/>
              <a:sym typeface="Arial"/>
            </a:endParaRPr>
          </a:p>
        </p:txBody>
      </p:sp>
      <p:sp>
        <p:nvSpPr>
          <p:cNvPr id="302" name="Google Shape;302;p41"/>
          <p:cNvSpPr txBox="1"/>
          <p:nvPr>
            <p:ph idx="1" type="body"/>
          </p:nvPr>
        </p:nvSpPr>
        <p:spPr>
          <a:xfrm>
            <a:off x="492656" y="1308100"/>
            <a:ext cx="11242144" cy="532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sz="2400"/>
              <a:t>Integrated development environment (sometimes also called integrated debugging environment or interactive development environment or integrated design environment) is an GUI interface that allows programmers to build and test (and sometimes design) their application.</a:t>
            </a:r>
            <a:endParaRPr/>
          </a:p>
          <a:p>
            <a:pPr indent="0" lvl="0" marL="0" rtl="0" algn="l">
              <a:lnSpc>
                <a:spcPct val="100000"/>
              </a:lnSpc>
              <a:spcBef>
                <a:spcPts val="1000"/>
              </a:spcBef>
              <a:spcAft>
                <a:spcPts val="0"/>
              </a:spcAft>
              <a:buClr>
                <a:schemeClr val="dk1"/>
              </a:buClr>
              <a:buSzPts val="2400"/>
              <a:buNone/>
            </a:pPr>
            <a:r>
              <a:rPr lang="en-US" sz="2400"/>
              <a:t>Typically IDE consists of:</a:t>
            </a:r>
            <a:endParaRPr sz="2400"/>
          </a:p>
          <a:p>
            <a:pPr indent="-228600" lvl="1" marL="685800" rtl="0" algn="l">
              <a:lnSpc>
                <a:spcPct val="100000"/>
              </a:lnSpc>
              <a:spcBef>
                <a:spcPts val="500"/>
              </a:spcBef>
              <a:spcAft>
                <a:spcPts val="0"/>
              </a:spcAft>
              <a:buClr>
                <a:schemeClr val="dk1"/>
              </a:buClr>
              <a:buSzPts val="2400"/>
              <a:buChar char="•"/>
            </a:pPr>
            <a:r>
              <a:rPr lang="en-US"/>
              <a:t>An editor where code can be written. </a:t>
            </a:r>
            <a:endParaRPr/>
          </a:p>
          <a:p>
            <a:pPr indent="-228600" lvl="1" marL="685800" rtl="0" algn="l">
              <a:lnSpc>
                <a:spcPct val="100000"/>
              </a:lnSpc>
              <a:spcBef>
                <a:spcPts val="500"/>
              </a:spcBef>
              <a:spcAft>
                <a:spcPts val="0"/>
              </a:spcAft>
              <a:buClr>
                <a:schemeClr val="dk1"/>
              </a:buClr>
              <a:buSzPts val="2400"/>
              <a:buChar char="•"/>
            </a:pPr>
            <a:r>
              <a:rPr lang="en-US"/>
              <a:t>A compiler: Some IDEs (like all of them listed in previous slide) compile as and when the code is written.  In eclipse,  redline underline  is used to indicate compilation errors and yellow underline is used to indicate warnings.</a:t>
            </a:r>
            <a:endParaRPr/>
          </a:p>
          <a:p>
            <a:pPr indent="-228600" lvl="1" marL="685800" rtl="0" algn="l">
              <a:lnSpc>
                <a:spcPct val="100000"/>
              </a:lnSpc>
              <a:spcBef>
                <a:spcPts val="500"/>
              </a:spcBef>
              <a:spcAft>
                <a:spcPts val="0"/>
              </a:spcAft>
              <a:buClr>
                <a:schemeClr val="dk1"/>
              </a:buClr>
              <a:buSzPts val="2400"/>
              <a:buChar char="•"/>
            </a:pPr>
            <a:r>
              <a:rPr lang="en-US"/>
              <a:t>Run and Debug features</a:t>
            </a:r>
            <a:endParaRPr/>
          </a:p>
          <a:p>
            <a:pPr indent="-228600" lvl="1" marL="685800" rtl="0" algn="l">
              <a:lnSpc>
                <a:spcPct val="100000"/>
              </a:lnSpc>
              <a:spcBef>
                <a:spcPts val="500"/>
              </a:spcBef>
              <a:spcAft>
                <a:spcPts val="0"/>
              </a:spcAft>
              <a:buClr>
                <a:schemeClr val="dk1"/>
              </a:buClr>
              <a:buSzPts val="2400"/>
              <a:buChar char="•"/>
            </a:pPr>
            <a:r>
              <a:rPr lang="en-US"/>
              <a:t>Tools to create language specific components</a:t>
            </a:r>
            <a:endParaRPr/>
          </a:p>
          <a:p>
            <a:pPr indent="-228600" lvl="1" marL="685800" rtl="0" algn="l">
              <a:lnSpc>
                <a:spcPct val="100000"/>
              </a:lnSpc>
              <a:spcBef>
                <a:spcPts val="500"/>
              </a:spcBef>
              <a:spcAft>
                <a:spcPts val="0"/>
              </a:spcAft>
              <a:buClr>
                <a:schemeClr val="dk1"/>
              </a:buClr>
              <a:buSzPts val="2400"/>
              <a:buChar char="•"/>
            </a:pPr>
            <a:r>
              <a:rPr lang="en-US"/>
              <a:t>Context sensitive help (In eclipse, ctrl spacebar)</a:t>
            </a:r>
            <a:endParaRPr/>
          </a:p>
          <a:p>
            <a:pPr indent="-228600" lvl="1" marL="685800" rtl="0" algn="l">
              <a:lnSpc>
                <a:spcPct val="100000"/>
              </a:lnSpc>
              <a:spcBef>
                <a:spcPts val="500"/>
              </a:spcBef>
              <a:spcAft>
                <a:spcPts val="0"/>
              </a:spcAft>
              <a:buClr>
                <a:schemeClr val="dk1"/>
              </a:buClr>
              <a:buSzPts val="2400"/>
              <a:buChar char="•"/>
            </a:pPr>
            <a:r>
              <a:rPr lang="en-US"/>
              <a:t>Tools for auto-build (packaging a JEE application in eclipse)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5"/>
          <p:cNvSpPr txBox="1"/>
          <p:nvPr>
            <p:ph idx="1" type="body"/>
          </p:nvPr>
        </p:nvSpPr>
        <p:spPr>
          <a:xfrm>
            <a:off x="838200" y="1825625"/>
            <a:ext cx="10515600" cy="481030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Creation of Java Language, by team named “Green” with members lead by James Arthur Gosling</a:t>
            </a:r>
            <a:endParaRPr/>
          </a:p>
          <a:p>
            <a:pPr indent="-228600" lvl="0" marL="228600" rtl="0" algn="l">
              <a:lnSpc>
                <a:spcPct val="90000"/>
              </a:lnSpc>
              <a:spcBef>
                <a:spcPts val="1000"/>
              </a:spcBef>
              <a:spcAft>
                <a:spcPts val="0"/>
              </a:spcAft>
              <a:buClr>
                <a:schemeClr val="dk1"/>
              </a:buClr>
              <a:buSzPts val="2800"/>
              <a:buChar char="•"/>
            </a:pPr>
            <a:r>
              <a:rPr lang="en-US"/>
              <a:t>Originally called Oak (1991)</a:t>
            </a:r>
            <a:endParaRPr/>
          </a:p>
          <a:p>
            <a:pPr indent="-228600" lvl="0" marL="228600" rtl="0" algn="l">
              <a:lnSpc>
                <a:spcPct val="90000"/>
              </a:lnSpc>
              <a:spcBef>
                <a:spcPts val="1000"/>
              </a:spcBef>
              <a:spcAft>
                <a:spcPts val="0"/>
              </a:spcAft>
              <a:buClr>
                <a:schemeClr val="dk1"/>
              </a:buClr>
              <a:buSzPts val="2800"/>
              <a:buChar char="•"/>
            </a:pPr>
            <a:r>
              <a:rPr lang="en-US"/>
              <a:t>First version of Java was released: 1995</a:t>
            </a:r>
            <a:endParaRPr/>
          </a:p>
          <a:p>
            <a:pPr indent="-228600" lvl="0" marL="228600" rtl="0" algn="l">
              <a:lnSpc>
                <a:spcPct val="90000"/>
              </a:lnSpc>
              <a:spcBef>
                <a:spcPts val="1000"/>
              </a:spcBef>
              <a:spcAft>
                <a:spcPts val="0"/>
              </a:spcAft>
              <a:buClr>
                <a:schemeClr val="dk1"/>
              </a:buClr>
              <a:buSzPts val="2800"/>
              <a:buChar char="•"/>
            </a:pPr>
            <a:r>
              <a:rPr lang="en-US"/>
              <a:t>FOSS (GPL):  FOSS is a free and open source software and GNU General Public License</a:t>
            </a:r>
            <a:endParaRPr/>
          </a:p>
          <a:p>
            <a:pPr indent="-228600" lvl="0" marL="228600" rtl="0" algn="l">
              <a:lnSpc>
                <a:spcPct val="90000"/>
              </a:lnSpc>
              <a:spcBef>
                <a:spcPts val="1000"/>
              </a:spcBef>
              <a:spcAft>
                <a:spcPts val="0"/>
              </a:spcAft>
              <a:buClr>
                <a:schemeClr val="dk1"/>
              </a:buClr>
              <a:buSzPts val="2800"/>
              <a:buChar char="•"/>
            </a:pPr>
            <a:r>
              <a:rPr lang="en-US"/>
              <a:t>The GNU General Public License is a free, copy-left license for software and other kinds of works</a:t>
            </a:r>
            <a:endParaRPr/>
          </a:p>
          <a:p>
            <a:pPr indent="-228600" lvl="0" marL="228600" rtl="0" algn="l">
              <a:lnSpc>
                <a:spcPct val="90000"/>
              </a:lnSpc>
              <a:spcBef>
                <a:spcPts val="1000"/>
              </a:spcBef>
              <a:spcAft>
                <a:spcPts val="0"/>
              </a:spcAft>
              <a:buClr>
                <a:schemeClr val="dk1"/>
              </a:buClr>
              <a:buSzPts val="2800"/>
              <a:buChar char="•"/>
            </a:pPr>
            <a:r>
              <a:rPr lang="en-US"/>
              <a:t>Netscape Navigator Internet browser was the first Java enabled browser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Google Shape;307;p42"/>
          <p:cNvSpPr txBox="1"/>
          <p:nvPr>
            <p:ph type="title"/>
          </p:nvPr>
        </p:nvSpPr>
        <p:spPr>
          <a:xfrm>
            <a:off x="3993502" y="761071"/>
            <a:ext cx="774440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Setup Java Developer Kit (JDK)</a:t>
            </a:r>
            <a:endParaRPr>
              <a:solidFill>
                <a:schemeClr val="accent2"/>
              </a:solidFill>
              <a:latin typeface="Arial"/>
              <a:ea typeface="Arial"/>
              <a:cs typeface="Arial"/>
              <a:sym typeface="Arial"/>
            </a:endParaRPr>
          </a:p>
        </p:txBody>
      </p:sp>
      <p:sp>
        <p:nvSpPr>
          <p:cNvPr id="308" name="Google Shape;308;p42"/>
          <p:cNvSpPr txBox="1"/>
          <p:nvPr>
            <p:ph idx="1" type="body"/>
          </p:nvPr>
        </p:nvSpPr>
        <p:spPr>
          <a:xfrm>
            <a:off x="3993502" y="2536371"/>
            <a:ext cx="7744408" cy="339634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t>http://java.com/en/download/index.jsp or find appropriate link in http://www.oracle.com/technetwork/indexes/downloads</a:t>
            </a:r>
            <a:endParaRPr sz="2400"/>
          </a:p>
          <a:p>
            <a:pPr indent="-228600" lvl="0" marL="228600" rtl="0" algn="l">
              <a:lnSpc>
                <a:spcPct val="90000"/>
              </a:lnSpc>
              <a:spcBef>
                <a:spcPts val="1000"/>
              </a:spcBef>
              <a:spcAft>
                <a:spcPts val="0"/>
              </a:spcAft>
              <a:buClr>
                <a:schemeClr val="dk1"/>
              </a:buClr>
              <a:buSzPts val="2800"/>
              <a:buChar char="•"/>
            </a:pPr>
            <a:r>
              <a:rPr lang="en-US"/>
              <a:t>Download Java based on the type of OS</a:t>
            </a:r>
            <a:endParaRPr/>
          </a:p>
          <a:p>
            <a:pPr indent="-228600" lvl="1" marL="685800" rtl="0" algn="l">
              <a:lnSpc>
                <a:spcPct val="90000"/>
              </a:lnSpc>
              <a:spcBef>
                <a:spcPts val="500"/>
              </a:spcBef>
              <a:spcAft>
                <a:spcPts val="0"/>
              </a:spcAft>
              <a:buClr>
                <a:schemeClr val="dk1"/>
              </a:buClr>
              <a:buSzPts val="2400"/>
              <a:buChar char="•"/>
            </a:pPr>
            <a:r>
              <a:rPr lang="en-US"/>
              <a:t>Windows</a:t>
            </a:r>
            <a:endParaRPr/>
          </a:p>
          <a:p>
            <a:pPr indent="-228600" lvl="1" marL="685800" rtl="0" algn="l">
              <a:lnSpc>
                <a:spcPct val="90000"/>
              </a:lnSpc>
              <a:spcBef>
                <a:spcPts val="500"/>
              </a:spcBef>
              <a:spcAft>
                <a:spcPts val="0"/>
              </a:spcAft>
              <a:buClr>
                <a:schemeClr val="dk1"/>
              </a:buClr>
              <a:buSzPts val="2400"/>
              <a:buChar char="•"/>
            </a:pPr>
            <a:r>
              <a:rPr lang="en-US"/>
              <a:t>Linux</a:t>
            </a:r>
            <a:endParaRPr/>
          </a:p>
          <a:p>
            <a:pPr indent="-228600" lvl="1" marL="685800" rtl="0" algn="l">
              <a:lnSpc>
                <a:spcPct val="90000"/>
              </a:lnSpc>
              <a:spcBef>
                <a:spcPts val="500"/>
              </a:spcBef>
              <a:spcAft>
                <a:spcPts val="0"/>
              </a:spcAft>
              <a:buClr>
                <a:schemeClr val="dk1"/>
              </a:buClr>
              <a:buSzPts val="2400"/>
              <a:buChar char="•"/>
            </a:pPr>
            <a:r>
              <a:rPr lang="en-US"/>
              <a:t>Mac OS</a:t>
            </a:r>
            <a:endParaRPr/>
          </a:p>
          <a:p>
            <a:pPr indent="-228600" lvl="1" marL="685800" rtl="0" algn="l">
              <a:lnSpc>
                <a:spcPct val="90000"/>
              </a:lnSpc>
              <a:spcBef>
                <a:spcPts val="500"/>
              </a:spcBef>
              <a:spcAft>
                <a:spcPts val="0"/>
              </a:spcAft>
              <a:buClr>
                <a:schemeClr val="dk1"/>
              </a:buClr>
              <a:buSzPts val="2400"/>
              <a:buChar char="•"/>
            </a:pPr>
            <a:r>
              <a:rPr lang="en-US"/>
              <a:t>Solaris</a:t>
            </a:r>
            <a:endParaRPr/>
          </a:p>
          <a:p>
            <a:pPr indent="-228600" lvl="0" marL="228600" rtl="0" algn="l">
              <a:lnSpc>
                <a:spcPct val="90000"/>
              </a:lnSpc>
              <a:spcBef>
                <a:spcPts val="1000"/>
              </a:spcBef>
              <a:spcAft>
                <a:spcPts val="0"/>
              </a:spcAft>
              <a:buClr>
                <a:schemeClr val="dk1"/>
              </a:buClr>
              <a:buSzPts val="2800"/>
              <a:buChar char="•"/>
            </a:pPr>
            <a:r>
              <a:rPr lang="en-US"/>
              <a:t>Install JDK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D8D8D8"/>
            </a:gs>
          </a:gsLst>
          <a:path path="circle">
            <a:fillToRect b="50%" l="50%" r="50%" t="50%"/>
          </a:path>
          <a:tileRect/>
        </a:gradFill>
      </p:bgPr>
    </p:bg>
    <p:spTree>
      <p:nvGrpSpPr>
        <p:cNvPr id="312" name="Shape 312"/>
        <p:cNvGrpSpPr/>
        <p:nvPr/>
      </p:nvGrpSpPr>
      <p:grpSpPr>
        <a:xfrm>
          <a:off x="0" y="0"/>
          <a:ext cx="0" cy="0"/>
          <a:chOff x="0" y="0"/>
          <a:chExt cx="0" cy="0"/>
        </a:xfrm>
      </p:grpSpPr>
      <p:sp>
        <p:nvSpPr>
          <p:cNvPr id="313" name="Google Shape;313;p43"/>
          <p:cNvSpPr/>
          <p:nvPr/>
        </p:nvSpPr>
        <p:spPr>
          <a:xfrm>
            <a:off x="0" y="1420932"/>
            <a:ext cx="12192000" cy="36310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14" name="Google Shape;314;p43"/>
          <p:cNvSpPr txBox="1"/>
          <p:nvPr>
            <p:ph type="title"/>
          </p:nvPr>
        </p:nvSpPr>
        <p:spPr>
          <a:xfrm>
            <a:off x="838200" y="212092"/>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latin typeface="Arial"/>
                <a:ea typeface="Arial"/>
                <a:cs typeface="Arial"/>
                <a:sym typeface="Arial"/>
              </a:rPr>
              <a:t>JDK Installation Directory</a:t>
            </a:r>
            <a:endParaRPr>
              <a:latin typeface="Arial"/>
              <a:ea typeface="Arial"/>
              <a:cs typeface="Arial"/>
              <a:sym typeface="Arial"/>
            </a:endParaRPr>
          </a:p>
        </p:txBody>
      </p:sp>
      <p:pic>
        <p:nvPicPr>
          <p:cNvPr id="315" name="Google Shape;315;p43"/>
          <p:cNvPicPr preferRelativeResize="0"/>
          <p:nvPr/>
        </p:nvPicPr>
        <p:blipFill rotWithShape="1">
          <a:blip r:embed="rId3">
            <a:alphaModFix/>
          </a:blip>
          <a:srcRect b="0" l="0" r="0" t="0"/>
          <a:stretch/>
        </p:blipFill>
        <p:spPr>
          <a:xfrm>
            <a:off x="667388" y="1548458"/>
            <a:ext cx="10470512" cy="3252330"/>
          </a:xfrm>
          <a:prstGeom prst="rect">
            <a:avLst/>
          </a:prstGeom>
          <a:noFill/>
          <a:ln>
            <a:noFill/>
          </a:ln>
        </p:spPr>
      </p:pic>
      <p:sp>
        <p:nvSpPr>
          <p:cNvPr id="316" name="Google Shape;316;p43"/>
          <p:cNvSpPr/>
          <p:nvPr/>
        </p:nvSpPr>
        <p:spPr>
          <a:xfrm>
            <a:off x="240766" y="5614717"/>
            <a:ext cx="259878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70C0"/>
                </a:solidFill>
                <a:latin typeface="Arial"/>
                <a:ea typeface="Arial"/>
                <a:cs typeface="Arial"/>
                <a:sym typeface="Arial"/>
              </a:rPr>
              <a:t>Java Executables</a:t>
            </a:r>
            <a:endParaRPr/>
          </a:p>
        </p:txBody>
      </p:sp>
      <p:cxnSp>
        <p:nvCxnSpPr>
          <p:cNvPr id="317" name="Google Shape;317;p43"/>
          <p:cNvCxnSpPr/>
          <p:nvPr/>
        </p:nvCxnSpPr>
        <p:spPr>
          <a:xfrm flipH="1">
            <a:off x="1231546" y="4321981"/>
            <a:ext cx="228240" cy="1219200"/>
          </a:xfrm>
          <a:prstGeom prst="straightConnector1">
            <a:avLst/>
          </a:prstGeom>
          <a:noFill/>
          <a:ln cap="flat" cmpd="sng" w="28575">
            <a:solidFill>
              <a:srgbClr val="C00000"/>
            </a:solidFill>
            <a:prstDash val="solid"/>
            <a:miter lim="800000"/>
            <a:headEnd len="sm" w="sm" type="none"/>
            <a:tailEnd len="med" w="med" type="stealth"/>
          </a:ln>
        </p:spPr>
      </p:cxnSp>
      <p:sp>
        <p:nvSpPr>
          <p:cNvPr id="318" name="Google Shape;318;p43"/>
          <p:cNvSpPr/>
          <p:nvPr/>
        </p:nvSpPr>
        <p:spPr>
          <a:xfrm>
            <a:off x="6531011" y="1859713"/>
            <a:ext cx="427833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70C0"/>
                </a:solidFill>
                <a:latin typeface="Maven Pro"/>
                <a:ea typeface="Maven Pro"/>
                <a:cs typeface="Maven Pro"/>
                <a:sym typeface="Maven Pro"/>
              </a:rPr>
              <a:t>Java Runtime Environment</a:t>
            </a:r>
            <a:endParaRPr/>
          </a:p>
        </p:txBody>
      </p:sp>
      <p:cxnSp>
        <p:nvCxnSpPr>
          <p:cNvPr id="319" name="Google Shape;319;p43"/>
          <p:cNvCxnSpPr/>
          <p:nvPr/>
        </p:nvCxnSpPr>
        <p:spPr>
          <a:xfrm flipH="1" rot="10800000">
            <a:off x="5540411" y="2100413"/>
            <a:ext cx="990600" cy="457200"/>
          </a:xfrm>
          <a:prstGeom prst="straightConnector1">
            <a:avLst/>
          </a:prstGeom>
          <a:noFill/>
          <a:ln cap="flat" cmpd="sng" w="28575">
            <a:solidFill>
              <a:srgbClr val="C00000"/>
            </a:solidFill>
            <a:prstDash val="solid"/>
            <a:miter lim="800000"/>
            <a:headEnd len="sm" w="sm" type="none"/>
            <a:tailEnd len="med" w="med" type="stealth"/>
          </a:ln>
        </p:spPr>
      </p:cxnSp>
      <p:sp>
        <p:nvSpPr>
          <p:cNvPr id="320" name="Google Shape;320;p43"/>
          <p:cNvSpPr/>
          <p:nvPr/>
        </p:nvSpPr>
        <p:spPr>
          <a:xfrm>
            <a:off x="7666384" y="5278900"/>
            <a:ext cx="3592650"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70C0"/>
                </a:solidFill>
                <a:latin typeface="Arial"/>
                <a:ea typeface="Arial"/>
                <a:cs typeface="Arial"/>
                <a:sym typeface="Arial"/>
              </a:rPr>
              <a:t>Java Predefined Classes</a:t>
            </a:r>
            <a:br>
              <a:rPr lang="en-US" sz="2400">
                <a:solidFill>
                  <a:srgbClr val="0070C0"/>
                </a:solidFill>
                <a:latin typeface="Arial"/>
                <a:ea typeface="Arial"/>
                <a:cs typeface="Arial"/>
                <a:sym typeface="Arial"/>
              </a:rPr>
            </a:br>
            <a:r>
              <a:rPr lang="en-US" sz="2000">
                <a:solidFill>
                  <a:srgbClr val="0070C0"/>
                </a:solidFill>
                <a:latin typeface="Arial"/>
                <a:ea typeface="Arial"/>
                <a:cs typeface="Arial"/>
                <a:sym typeface="Arial"/>
              </a:rPr>
              <a:t>(String, Date, Math etc)</a:t>
            </a:r>
            <a:endParaRPr sz="2400">
              <a:solidFill>
                <a:srgbClr val="0070C0"/>
              </a:solidFill>
              <a:latin typeface="Arial"/>
              <a:ea typeface="Arial"/>
              <a:cs typeface="Arial"/>
              <a:sym typeface="Arial"/>
            </a:endParaRPr>
          </a:p>
        </p:txBody>
      </p:sp>
      <p:cxnSp>
        <p:nvCxnSpPr>
          <p:cNvPr id="321" name="Google Shape;321;p43"/>
          <p:cNvCxnSpPr/>
          <p:nvPr/>
        </p:nvCxnSpPr>
        <p:spPr>
          <a:xfrm>
            <a:off x="7003610" y="4209679"/>
            <a:ext cx="1060890" cy="1069221"/>
          </a:xfrm>
          <a:prstGeom prst="straightConnector1">
            <a:avLst/>
          </a:prstGeom>
          <a:noFill/>
          <a:ln cap="flat" cmpd="sng" w="28575">
            <a:solidFill>
              <a:srgbClr val="C00000"/>
            </a:solidFill>
            <a:prstDash val="solid"/>
            <a:miter lim="800000"/>
            <a:headEnd len="sm" w="sm" type="none"/>
            <a:tailEnd len="med" w="med" type="stealth"/>
          </a:ln>
        </p:spPr>
      </p:cxnSp>
      <p:sp>
        <p:nvSpPr>
          <p:cNvPr id="322" name="Google Shape;322;p43"/>
          <p:cNvSpPr/>
          <p:nvPr/>
        </p:nvSpPr>
        <p:spPr>
          <a:xfrm>
            <a:off x="606394" y="2824052"/>
            <a:ext cx="1692666" cy="1481248"/>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323" name="Google Shape;323;p43"/>
          <p:cNvSpPr/>
          <p:nvPr/>
        </p:nvSpPr>
        <p:spPr>
          <a:xfrm>
            <a:off x="4050586" y="4403506"/>
            <a:ext cx="2286714" cy="349098"/>
          </a:xfrm>
          <a:prstGeom prst="rect">
            <a:avLst/>
          </a:prstGeom>
          <a:no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324" name="Google Shape;324;p43"/>
          <p:cNvSpPr/>
          <p:nvPr/>
        </p:nvSpPr>
        <p:spPr>
          <a:xfrm>
            <a:off x="3550999" y="5492902"/>
            <a:ext cx="309433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70C0"/>
                </a:solidFill>
                <a:latin typeface="Arial"/>
                <a:ea typeface="Arial"/>
                <a:cs typeface="Arial"/>
                <a:sym typeface="Arial"/>
              </a:rPr>
              <a:t>Java Virtual Machine</a:t>
            </a:r>
            <a:endParaRPr sz="2400">
              <a:solidFill>
                <a:srgbClr val="0070C0"/>
              </a:solidFill>
              <a:latin typeface="Arial"/>
              <a:ea typeface="Arial"/>
              <a:cs typeface="Arial"/>
              <a:sym typeface="Arial"/>
            </a:endParaRPr>
          </a:p>
        </p:txBody>
      </p:sp>
      <p:cxnSp>
        <p:nvCxnSpPr>
          <p:cNvPr id="325" name="Google Shape;325;p43"/>
          <p:cNvCxnSpPr>
            <a:endCxn id="324" idx="0"/>
          </p:cNvCxnSpPr>
          <p:nvPr/>
        </p:nvCxnSpPr>
        <p:spPr>
          <a:xfrm>
            <a:off x="5090967" y="4752502"/>
            <a:ext cx="7200" cy="740400"/>
          </a:xfrm>
          <a:prstGeom prst="straightConnector1">
            <a:avLst/>
          </a:prstGeom>
          <a:noFill/>
          <a:ln cap="flat" cmpd="sng" w="28575">
            <a:solidFill>
              <a:srgbClr val="C00000"/>
            </a:solidFill>
            <a:prstDash val="solid"/>
            <a:miter lim="800000"/>
            <a:headEnd len="sm" w="sm" type="none"/>
            <a:tailEnd len="med" w="med" type="stealth"/>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5000">
              <a:schemeClr val="lt1"/>
            </a:gs>
            <a:gs pos="100000">
              <a:srgbClr val="F2F2F2"/>
            </a:gs>
          </a:gsLst>
          <a:path path="circle">
            <a:fillToRect b="50%" l="50%" r="50%" t="50%"/>
          </a:path>
          <a:tileRect/>
        </a:gradFill>
      </p:bgPr>
    </p:bg>
    <p:spTree>
      <p:nvGrpSpPr>
        <p:cNvPr id="330" name="Shape 330"/>
        <p:cNvGrpSpPr/>
        <p:nvPr/>
      </p:nvGrpSpPr>
      <p:grpSpPr>
        <a:xfrm>
          <a:off x="0" y="0"/>
          <a:ext cx="0" cy="0"/>
          <a:chOff x="0" y="0"/>
          <a:chExt cx="0" cy="0"/>
        </a:xfrm>
      </p:grpSpPr>
      <p:sp>
        <p:nvSpPr>
          <p:cNvPr id="331" name="Google Shape;331;p44"/>
          <p:cNvSpPr/>
          <p:nvPr/>
        </p:nvSpPr>
        <p:spPr>
          <a:xfrm>
            <a:off x="7212614" y="-130629"/>
            <a:ext cx="5110011" cy="698862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32" name="Google Shape;332;p44"/>
          <p:cNvSpPr txBox="1"/>
          <p:nvPr>
            <p:ph type="title"/>
          </p:nvPr>
        </p:nvSpPr>
        <p:spPr>
          <a:xfrm>
            <a:off x="541806" y="685836"/>
            <a:ext cx="6153492"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b="1" lang="en-US" sz="3200">
                <a:latin typeface="Arial"/>
                <a:ea typeface="Arial"/>
                <a:cs typeface="Arial"/>
                <a:sym typeface="Arial"/>
              </a:rPr>
              <a:t>Compilation &amp; Execution</a:t>
            </a:r>
            <a:br>
              <a:rPr b="1" lang="en-US" sz="2800">
                <a:latin typeface="Arial"/>
                <a:ea typeface="Arial"/>
                <a:cs typeface="Arial"/>
                <a:sym typeface="Arial"/>
              </a:rPr>
            </a:br>
            <a:r>
              <a:rPr b="1" lang="en-US" sz="2400">
                <a:latin typeface="Arial"/>
                <a:ea typeface="Arial"/>
                <a:cs typeface="Arial"/>
                <a:sym typeface="Arial"/>
              </a:rPr>
              <a:t>from command prompt</a:t>
            </a:r>
            <a:endParaRPr b="1" sz="2400">
              <a:latin typeface="Arial"/>
              <a:ea typeface="Arial"/>
              <a:cs typeface="Arial"/>
              <a:sym typeface="Arial"/>
            </a:endParaRPr>
          </a:p>
        </p:txBody>
      </p:sp>
      <p:sp>
        <p:nvSpPr>
          <p:cNvPr id="333" name="Google Shape;333;p44"/>
          <p:cNvSpPr txBox="1"/>
          <p:nvPr>
            <p:ph idx="1" type="body"/>
          </p:nvPr>
        </p:nvSpPr>
        <p:spPr>
          <a:xfrm>
            <a:off x="465606" y="2515532"/>
            <a:ext cx="5958114" cy="143333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3600"/>
              <a:buNone/>
            </a:pPr>
            <a:r>
              <a:rPr lang="en-US" sz="3600">
                <a:solidFill>
                  <a:schemeClr val="accent5"/>
                </a:solidFill>
              </a:rPr>
              <a:t>Compile:</a:t>
            </a:r>
            <a:endParaRPr/>
          </a:p>
          <a:p>
            <a:pPr indent="0" lvl="0" marL="0" rtl="0" algn="l">
              <a:lnSpc>
                <a:spcPct val="90000"/>
              </a:lnSpc>
              <a:spcBef>
                <a:spcPts val="1000"/>
              </a:spcBef>
              <a:spcAft>
                <a:spcPts val="0"/>
              </a:spcAft>
              <a:buClr>
                <a:schemeClr val="dk2"/>
              </a:buClr>
              <a:buSzPts val="2800"/>
              <a:buNone/>
            </a:pPr>
            <a:r>
              <a:rPr lang="en-US">
                <a:solidFill>
                  <a:srgbClr val="0F1C32"/>
                </a:solidFill>
                <a:latin typeface="Consolas"/>
                <a:ea typeface="Consolas"/>
                <a:cs typeface="Consolas"/>
                <a:sym typeface="Consolas"/>
              </a:rPr>
              <a:t>C:\MyJava&gt;</a:t>
            </a:r>
            <a:r>
              <a:rPr lang="en-US">
                <a:solidFill>
                  <a:srgbClr val="000000"/>
                </a:solidFill>
                <a:latin typeface="Consolas"/>
                <a:ea typeface="Consolas"/>
                <a:cs typeface="Consolas"/>
                <a:sym typeface="Consolas"/>
              </a:rPr>
              <a:t>javac Hello.java</a:t>
            </a:r>
            <a:endParaRPr/>
          </a:p>
          <a:p>
            <a:pPr indent="-228600" lvl="1" marL="685800" rtl="0" algn="l">
              <a:lnSpc>
                <a:spcPct val="90000"/>
              </a:lnSpc>
              <a:spcBef>
                <a:spcPts val="500"/>
              </a:spcBef>
              <a:spcAft>
                <a:spcPts val="0"/>
              </a:spcAft>
              <a:buClr>
                <a:schemeClr val="dk2"/>
              </a:buClr>
              <a:buSzPts val="2000"/>
              <a:buFont typeface="Libre Baskerville"/>
              <a:buNone/>
            </a:pPr>
            <a:r>
              <a:t/>
            </a:r>
            <a:endParaRPr b="1" sz="2000">
              <a:solidFill>
                <a:srgbClr val="000000"/>
              </a:solidFill>
              <a:latin typeface="Courier New"/>
              <a:ea typeface="Courier New"/>
              <a:cs typeface="Courier New"/>
              <a:sym typeface="Courier New"/>
            </a:endParaRPr>
          </a:p>
        </p:txBody>
      </p:sp>
      <p:sp>
        <p:nvSpPr>
          <p:cNvPr id="334" name="Google Shape;334;p44"/>
          <p:cNvSpPr txBox="1"/>
          <p:nvPr/>
        </p:nvSpPr>
        <p:spPr>
          <a:xfrm>
            <a:off x="541806" y="5071093"/>
            <a:ext cx="4764314" cy="990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3600">
                <a:solidFill>
                  <a:srgbClr val="4472C4"/>
                </a:solidFill>
                <a:latin typeface="Libre Baskerville"/>
                <a:ea typeface="Libre Baskerville"/>
                <a:cs typeface="Libre Baskerville"/>
                <a:sym typeface="Libre Baskerville"/>
              </a:rPr>
              <a:t>Execute:</a:t>
            </a:r>
            <a:endParaRPr sz="3600">
              <a:solidFill>
                <a:srgbClr val="4472C4"/>
              </a:solidFill>
              <a:latin typeface="Libre Baskerville"/>
              <a:ea typeface="Libre Baskerville"/>
              <a:cs typeface="Libre Baskerville"/>
              <a:sym typeface="Libre Baskerville"/>
            </a:endParaRPr>
          </a:p>
          <a:p>
            <a:pPr indent="0" lvl="0" marL="0" marR="0" rtl="0" algn="l">
              <a:lnSpc>
                <a:spcPct val="90000"/>
              </a:lnSpc>
              <a:spcBef>
                <a:spcPts val="1000"/>
              </a:spcBef>
              <a:spcAft>
                <a:spcPts val="0"/>
              </a:spcAft>
              <a:buNone/>
            </a:pPr>
            <a:r>
              <a:rPr lang="en-US" sz="2800">
                <a:solidFill>
                  <a:srgbClr val="0F1C32"/>
                </a:solidFill>
                <a:latin typeface="Consolas"/>
                <a:ea typeface="Consolas"/>
                <a:cs typeface="Consolas"/>
                <a:sym typeface="Consolas"/>
              </a:rPr>
              <a:t>C:\MyJava&gt;</a:t>
            </a:r>
            <a:r>
              <a:rPr lang="en-US" sz="2800">
                <a:solidFill>
                  <a:srgbClr val="000000"/>
                </a:solidFill>
                <a:latin typeface="Consolas"/>
                <a:ea typeface="Consolas"/>
                <a:cs typeface="Consolas"/>
                <a:sym typeface="Consolas"/>
              </a:rPr>
              <a:t>java Hello</a:t>
            </a:r>
            <a:endParaRPr/>
          </a:p>
        </p:txBody>
      </p:sp>
      <p:sp>
        <p:nvSpPr>
          <p:cNvPr id="335" name="Google Shape;335;p44"/>
          <p:cNvSpPr/>
          <p:nvPr/>
        </p:nvSpPr>
        <p:spPr>
          <a:xfrm>
            <a:off x="7573529" y="705362"/>
            <a:ext cx="2668587" cy="758825"/>
          </a:xfrm>
          <a:prstGeom prst="rect">
            <a:avLst/>
          </a:pr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0000"/>
                </a:solidFill>
                <a:latin typeface="Consolas"/>
                <a:ea typeface="Consolas"/>
                <a:cs typeface="Consolas"/>
                <a:sym typeface="Consolas"/>
              </a:rPr>
              <a:t>Hello.java </a:t>
            </a:r>
            <a:endParaRPr/>
          </a:p>
        </p:txBody>
      </p:sp>
      <p:sp>
        <p:nvSpPr>
          <p:cNvPr id="336" name="Google Shape;336;p44"/>
          <p:cNvSpPr/>
          <p:nvPr/>
        </p:nvSpPr>
        <p:spPr>
          <a:xfrm>
            <a:off x="7422717" y="2805863"/>
            <a:ext cx="2970213" cy="1143000"/>
          </a:xfrm>
          <a:prstGeom prst="ellipse">
            <a:avLst/>
          </a:pr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0000"/>
                </a:solidFill>
                <a:latin typeface="Consolas"/>
                <a:ea typeface="Consolas"/>
                <a:cs typeface="Consolas"/>
                <a:sym typeface="Consolas"/>
              </a:rPr>
              <a:t>Hello.class</a:t>
            </a:r>
            <a:endParaRPr/>
          </a:p>
        </p:txBody>
      </p:sp>
      <p:sp>
        <p:nvSpPr>
          <p:cNvPr id="337" name="Google Shape;337;p44"/>
          <p:cNvSpPr/>
          <p:nvPr/>
        </p:nvSpPr>
        <p:spPr>
          <a:xfrm>
            <a:off x="10287265" y="2739637"/>
            <a:ext cx="151804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4472C4"/>
                </a:solidFill>
                <a:latin typeface="Maven Pro"/>
                <a:ea typeface="Maven Pro"/>
                <a:cs typeface="Maven Pro"/>
                <a:sym typeface="Maven Pro"/>
              </a:rPr>
              <a:t>Byte code</a:t>
            </a:r>
            <a:endParaRPr/>
          </a:p>
        </p:txBody>
      </p:sp>
      <p:sp>
        <p:nvSpPr>
          <p:cNvPr id="338" name="Google Shape;338;p44"/>
          <p:cNvSpPr/>
          <p:nvPr/>
        </p:nvSpPr>
        <p:spPr>
          <a:xfrm>
            <a:off x="10287265" y="886953"/>
            <a:ext cx="182447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4472C4"/>
                </a:solidFill>
                <a:latin typeface="Maven Pro"/>
                <a:ea typeface="Maven Pro"/>
                <a:cs typeface="Maven Pro"/>
                <a:sym typeface="Maven Pro"/>
              </a:rPr>
              <a:t>Source code</a:t>
            </a:r>
            <a:endParaRPr/>
          </a:p>
        </p:txBody>
      </p:sp>
      <p:sp>
        <p:nvSpPr>
          <p:cNvPr id="339" name="Google Shape;339;p44"/>
          <p:cNvSpPr/>
          <p:nvPr/>
        </p:nvSpPr>
        <p:spPr>
          <a:xfrm>
            <a:off x="7308418" y="5109029"/>
            <a:ext cx="3198813" cy="1298575"/>
          </a:xfrm>
          <a:prstGeom prst="ellipse">
            <a:avLst/>
          </a:pr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0000"/>
                </a:solidFill>
                <a:latin typeface="Consolas"/>
                <a:ea typeface="Consolas"/>
                <a:cs typeface="Consolas"/>
                <a:sym typeface="Consolas"/>
              </a:rPr>
              <a:t>Platform</a:t>
            </a:r>
            <a:br>
              <a:rPr lang="en-US" sz="2400">
                <a:solidFill>
                  <a:srgbClr val="000000"/>
                </a:solidFill>
                <a:latin typeface="Consolas"/>
                <a:ea typeface="Consolas"/>
                <a:cs typeface="Consolas"/>
                <a:sym typeface="Consolas"/>
              </a:rPr>
            </a:br>
            <a:r>
              <a:rPr lang="en-US" sz="2400">
                <a:solidFill>
                  <a:srgbClr val="000000"/>
                </a:solidFill>
                <a:latin typeface="Consolas"/>
                <a:ea typeface="Consolas"/>
                <a:cs typeface="Consolas"/>
                <a:sym typeface="Consolas"/>
              </a:rPr>
              <a:t>specific code</a:t>
            </a:r>
            <a:endParaRPr sz="2400">
              <a:solidFill>
                <a:srgbClr val="000000"/>
              </a:solidFill>
              <a:latin typeface="Consolas"/>
              <a:ea typeface="Consolas"/>
              <a:cs typeface="Consolas"/>
              <a:sym typeface="Consolas"/>
            </a:endParaRPr>
          </a:p>
        </p:txBody>
      </p:sp>
      <p:sp>
        <p:nvSpPr>
          <p:cNvPr id="340" name="Google Shape;340;p44"/>
          <p:cNvSpPr txBox="1"/>
          <p:nvPr/>
        </p:nvSpPr>
        <p:spPr>
          <a:xfrm>
            <a:off x="7853001" y="4265472"/>
            <a:ext cx="864339"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2400">
                <a:solidFill>
                  <a:srgbClr val="000000"/>
                </a:solidFill>
                <a:latin typeface="Consolas"/>
                <a:ea typeface="Consolas"/>
                <a:cs typeface="Consolas"/>
                <a:sym typeface="Consolas"/>
              </a:rPr>
              <a:t>java</a:t>
            </a:r>
            <a:endParaRPr/>
          </a:p>
        </p:txBody>
      </p:sp>
      <p:sp>
        <p:nvSpPr>
          <p:cNvPr id="341" name="Google Shape;341;p44"/>
          <p:cNvSpPr txBox="1"/>
          <p:nvPr/>
        </p:nvSpPr>
        <p:spPr>
          <a:xfrm>
            <a:off x="9084594" y="4234545"/>
            <a:ext cx="17653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Libre Baskerville"/>
                <a:ea typeface="Libre Baskerville"/>
                <a:cs typeface="Libre Baskerville"/>
                <a:sym typeface="Libre Baskerville"/>
              </a:rPr>
              <a:t>execution</a:t>
            </a:r>
            <a:endParaRPr/>
          </a:p>
        </p:txBody>
      </p:sp>
      <p:cxnSp>
        <p:nvCxnSpPr>
          <p:cNvPr id="342" name="Google Shape;342;p44"/>
          <p:cNvCxnSpPr/>
          <p:nvPr/>
        </p:nvCxnSpPr>
        <p:spPr>
          <a:xfrm>
            <a:off x="8907823" y="4066933"/>
            <a:ext cx="2" cy="953196"/>
          </a:xfrm>
          <a:prstGeom prst="straightConnector1">
            <a:avLst/>
          </a:prstGeom>
          <a:noFill/>
          <a:ln cap="flat" cmpd="sng" w="57150">
            <a:solidFill>
              <a:schemeClr val="accent1"/>
            </a:solidFill>
            <a:prstDash val="solid"/>
            <a:miter lim="800000"/>
            <a:headEnd len="sm" w="sm" type="none"/>
            <a:tailEnd len="med" w="med" type="triangle"/>
          </a:ln>
        </p:spPr>
      </p:cxnSp>
      <p:sp>
        <p:nvSpPr>
          <p:cNvPr id="343" name="Google Shape;343;p44"/>
          <p:cNvSpPr txBox="1"/>
          <p:nvPr/>
        </p:nvSpPr>
        <p:spPr>
          <a:xfrm>
            <a:off x="7678175" y="1796086"/>
            <a:ext cx="1034257"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2400">
                <a:solidFill>
                  <a:srgbClr val="000000"/>
                </a:solidFill>
                <a:latin typeface="Consolas"/>
                <a:ea typeface="Consolas"/>
                <a:cs typeface="Consolas"/>
                <a:sym typeface="Consolas"/>
              </a:rPr>
              <a:t>javac</a:t>
            </a:r>
            <a:endParaRPr sz="2400">
              <a:solidFill>
                <a:srgbClr val="000000"/>
              </a:solidFill>
              <a:latin typeface="Consolas"/>
              <a:ea typeface="Consolas"/>
              <a:cs typeface="Consolas"/>
              <a:sym typeface="Consolas"/>
            </a:endParaRPr>
          </a:p>
        </p:txBody>
      </p:sp>
      <p:sp>
        <p:nvSpPr>
          <p:cNvPr id="344" name="Google Shape;344;p44"/>
          <p:cNvSpPr txBox="1"/>
          <p:nvPr/>
        </p:nvSpPr>
        <p:spPr>
          <a:xfrm>
            <a:off x="9083598" y="1765159"/>
            <a:ext cx="17653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Libre Baskerville"/>
                <a:ea typeface="Libre Baskerville"/>
                <a:cs typeface="Libre Baskerville"/>
                <a:sym typeface="Libre Baskerville"/>
              </a:rPr>
              <a:t>compilation</a:t>
            </a:r>
            <a:endParaRPr sz="2800">
              <a:solidFill>
                <a:srgbClr val="000000"/>
              </a:solidFill>
              <a:latin typeface="Libre Baskerville"/>
              <a:ea typeface="Libre Baskerville"/>
              <a:cs typeface="Libre Baskerville"/>
              <a:sym typeface="Libre Baskerville"/>
            </a:endParaRPr>
          </a:p>
        </p:txBody>
      </p:sp>
      <p:cxnSp>
        <p:nvCxnSpPr>
          <p:cNvPr id="345" name="Google Shape;345;p44"/>
          <p:cNvCxnSpPr/>
          <p:nvPr/>
        </p:nvCxnSpPr>
        <p:spPr>
          <a:xfrm>
            <a:off x="8907823" y="1691398"/>
            <a:ext cx="2" cy="953196"/>
          </a:xfrm>
          <a:prstGeom prst="straightConnector1">
            <a:avLst/>
          </a:prstGeom>
          <a:noFill/>
          <a:ln cap="flat" cmpd="sng" w="57150">
            <a:solidFill>
              <a:schemeClr val="accent1"/>
            </a:solidFill>
            <a:prstDash val="solid"/>
            <a:miter lim="800000"/>
            <a:headEnd len="sm" w="sm" type="none"/>
            <a:tailEnd len="med" w="med" type="triangle"/>
          </a:ln>
        </p:spPr>
      </p:cxnSp>
      <p:sp>
        <p:nvSpPr>
          <p:cNvPr id="346" name="Google Shape;346;p44"/>
          <p:cNvSpPr/>
          <p:nvPr/>
        </p:nvSpPr>
        <p:spPr>
          <a:xfrm>
            <a:off x="6069599" y="1237175"/>
            <a:ext cx="923700" cy="2473974"/>
          </a:xfrm>
          <a:prstGeom prst="leftBrace">
            <a:avLst>
              <a:gd fmla="val 80673" name="adj1"/>
              <a:gd fmla="val 63493"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u="sng">
              <a:solidFill>
                <a:schemeClr val="dk1"/>
              </a:solidFill>
              <a:latin typeface="Libre Baskerville"/>
              <a:ea typeface="Libre Baskerville"/>
              <a:cs typeface="Libre Baskerville"/>
              <a:sym typeface="Libre Baskerville"/>
            </a:endParaRPr>
          </a:p>
        </p:txBody>
      </p:sp>
      <p:sp>
        <p:nvSpPr>
          <p:cNvPr id="347" name="Google Shape;347;p44"/>
          <p:cNvSpPr/>
          <p:nvPr/>
        </p:nvSpPr>
        <p:spPr>
          <a:xfrm>
            <a:off x="6069599" y="4066932"/>
            <a:ext cx="923700" cy="2279083"/>
          </a:xfrm>
          <a:prstGeom prst="leftBrace">
            <a:avLst>
              <a:gd fmla="val 80673" name="adj1"/>
              <a:gd fmla="val 61146"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u="sng">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1" name="Shape 351"/>
        <p:cNvGrpSpPr/>
        <p:nvPr/>
      </p:nvGrpSpPr>
      <p:grpSpPr>
        <a:xfrm>
          <a:off x="0" y="0"/>
          <a:ext cx="0" cy="0"/>
          <a:chOff x="0" y="0"/>
          <a:chExt cx="0" cy="0"/>
        </a:xfrm>
      </p:grpSpPr>
      <p:sp>
        <p:nvSpPr>
          <p:cNvPr id="352" name="Google Shape;352;p45"/>
          <p:cNvSpPr txBox="1"/>
          <p:nvPr>
            <p:ph type="title"/>
          </p:nvPr>
        </p:nvSpPr>
        <p:spPr>
          <a:xfrm>
            <a:off x="3993502" y="761071"/>
            <a:ext cx="774440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About Eclipse 4.4 IDE</a:t>
            </a:r>
            <a:endParaRPr>
              <a:solidFill>
                <a:schemeClr val="accent2"/>
              </a:solidFill>
              <a:latin typeface="Arial"/>
              <a:ea typeface="Arial"/>
              <a:cs typeface="Arial"/>
              <a:sym typeface="Arial"/>
            </a:endParaRPr>
          </a:p>
        </p:txBody>
      </p:sp>
      <p:sp>
        <p:nvSpPr>
          <p:cNvPr id="353" name="Google Shape;353;p45"/>
          <p:cNvSpPr txBox="1"/>
          <p:nvPr>
            <p:ph idx="1" type="body"/>
          </p:nvPr>
        </p:nvSpPr>
        <p:spPr>
          <a:xfrm>
            <a:off x="3993502" y="2536371"/>
            <a:ext cx="7744408" cy="339634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IDE where Java programs can be written, compiled and executed.</a:t>
            </a:r>
            <a:endParaRPr/>
          </a:p>
          <a:p>
            <a:pPr indent="-228600" lvl="0" marL="228600" rtl="0" algn="l">
              <a:lnSpc>
                <a:spcPct val="90000"/>
              </a:lnSpc>
              <a:spcBef>
                <a:spcPts val="1000"/>
              </a:spcBef>
              <a:spcAft>
                <a:spcPts val="0"/>
              </a:spcAft>
              <a:buClr>
                <a:schemeClr val="dk1"/>
              </a:buClr>
              <a:buSzPts val="2800"/>
              <a:buChar char="•"/>
            </a:pPr>
            <a:r>
              <a:rPr lang="en-US"/>
              <a:t>Open source</a:t>
            </a:r>
            <a:endParaRPr/>
          </a:p>
          <a:p>
            <a:pPr indent="-228600" lvl="0" marL="228600" rtl="0" algn="l">
              <a:lnSpc>
                <a:spcPct val="90000"/>
              </a:lnSpc>
              <a:spcBef>
                <a:spcPts val="1000"/>
              </a:spcBef>
              <a:spcAft>
                <a:spcPts val="0"/>
              </a:spcAft>
              <a:buClr>
                <a:schemeClr val="dk1"/>
              </a:buClr>
              <a:buSzPts val="2800"/>
              <a:buChar char="•"/>
            </a:pPr>
            <a:r>
              <a:rPr lang="en-US"/>
              <a:t>JRE needs to be installed before eclipse is installed.</a:t>
            </a:r>
            <a:endParaRPr/>
          </a:p>
          <a:p>
            <a:pPr indent="-228600" lvl="0" marL="228600" rtl="0" algn="l">
              <a:lnSpc>
                <a:spcPct val="90000"/>
              </a:lnSpc>
              <a:spcBef>
                <a:spcPts val="1000"/>
              </a:spcBef>
              <a:spcAft>
                <a:spcPts val="0"/>
              </a:spcAft>
              <a:buClr>
                <a:schemeClr val="dk1"/>
              </a:buClr>
              <a:buSzPts val="2800"/>
              <a:buChar char="•"/>
            </a:pPr>
            <a:r>
              <a:rPr lang="en-US"/>
              <a:t>Available for different OS(Windows, Mac OS, Linux, Solaris, IBM AIX, HP-UX)</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6"/>
          <p:cNvSpPr txBox="1"/>
          <p:nvPr>
            <p:ph type="title"/>
          </p:nvPr>
        </p:nvSpPr>
        <p:spPr>
          <a:xfrm>
            <a:off x="492656" y="265409"/>
            <a:ext cx="8511644"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3200"/>
              <a:buFont typeface="Arial"/>
              <a:buNone/>
            </a:pPr>
            <a:r>
              <a:rPr lang="en-US" sz="3200">
                <a:solidFill>
                  <a:schemeClr val="accent2"/>
                </a:solidFill>
                <a:latin typeface="Arial"/>
                <a:ea typeface="Arial"/>
                <a:cs typeface="Arial"/>
                <a:sym typeface="Arial"/>
              </a:rPr>
              <a:t>Activity: </a:t>
            </a:r>
            <a:r>
              <a:rPr lang="en-US" sz="3200">
                <a:solidFill>
                  <a:schemeClr val="accent5"/>
                </a:solidFill>
                <a:latin typeface="Arial"/>
                <a:ea typeface="Arial"/>
                <a:cs typeface="Arial"/>
                <a:sym typeface="Arial"/>
              </a:rPr>
              <a:t>Writing code in Eclipse IDE</a:t>
            </a:r>
            <a:endParaRPr>
              <a:solidFill>
                <a:schemeClr val="accent2"/>
              </a:solidFill>
              <a:latin typeface="Arial"/>
              <a:ea typeface="Arial"/>
              <a:cs typeface="Arial"/>
              <a:sym typeface="Arial"/>
            </a:endParaRPr>
          </a:p>
        </p:txBody>
      </p:sp>
      <p:sp>
        <p:nvSpPr>
          <p:cNvPr id="359" name="Google Shape;359;p46"/>
          <p:cNvSpPr txBox="1"/>
          <p:nvPr>
            <p:ph idx="1" type="body"/>
          </p:nvPr>
        </p:nvSpPr>
        <p:spPr>
          <a:xfrm>
            <a:off x="492656" y="1590972"/>
            <a:ext cx="11242144" cy="503842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400"/>
              <a:buChar char="•"/>
            </a:pPr>
            <a:r>
              <a:rPr lang="en-US" sz="2400"/>
              <a:t>To start Eclipse double-click on the file "eclipse.exe”.</a:t>
            </a:r>
            <a:endParaRPr sz="2400"/>
          </a:p>
          <a:p>
            <a:pPr indent="-228600" lvl="0" marL="228600" rtl="0" algn="l">
              <a:lnSpc>
                <a:spcPct val="100000"/>
              </a:lnSpc>
              <a:spcBef>
                <a:spcPts val="1000"/>
              </a:spcBef>
              <a:spcAft>
                <a:spcPts val="0"/>
              </a:spcAft>
              <a:buClr>
                <a:schemeClr val="dk1"/>
              </a:buClr>
              <a:buSzPts val="2400"/>
              <a:buChar char="•"/>
            </a:pPr>
            <a:r>
              <a:rPr lang="en-US" sz="2400"/>
              <a:t>Enter the workspace (path) where you want store your java files.</a:t>
            </a:r>
            <a:endParaRPr/>
          </a:p>
          <a:p>
            <a:pPr indent="-228600" lvl="0" marL="228600" rtl="0" algn="l">
              <a:lnSpc>
                <a:spcPct val="100000"/>
              </a:lnSpc>
              <a:spcBef>
                <a:spcPts val="1000"/>
              </a:spcBef>
              <a:spcAft>
                <a:spcPts val="0"/>
              </a:spcAft>
              <a:buClr>
                <a:schemeClr val="dk1"/>
              </a:buClr>
              <a:buSzPts val="2400"/>
              <a:buChar char="•"/>
            </a:pPr>
            <a:r>
              <a:rPr lang="en-US" sz="2400"/>
              <a:t>Close the Welcome screen(You can view that later).</a:t>
            </a:r>
            <a:endParaRPr/>
          </a:p>
          <a:p>
            <a:pPr indent="-228600" lvl="0" marL="228600" rtl="0" algn="l">
              <a:lnSpc>
                <a:spcPct val="100000"/>
              </a:lnSpc>
              <a:spcBef>
                <a:spcPts val="1000"/>
              </a:spcBef>
              <a:spcAft>
                <a:spcPts val="0"/>
              </a:spcAft>
              <a:buClr>
                <a:schemeClr val="dk1"/>
              </a:buClr>
              <a:buSzPts val="2400"/>
              <a:buChar char="•"/>
            </a:pPr>
            <a:r>
              <a:rPr lang="en-US" sz="2400"/>
              <a:t>There are many perspective that Eclipse provides. By default Java Perspective is opened.</a:t>
            </a:r>
            <a:endParaRPr/>
          </a:p>
          <a:p>
            <a:pPr indent="-228600" lvl="0" marL="228600" rtl="0" algn="l">
              <a:lnSpc>
                <a:spcPct val="100000"/>
              </a:lnSpc>
              <a:spcBef>
                <a:spcPts val="1000"/>
              </a:spcBef>
              <a:spcAft>
                <a:spcPts val="0"/>
              </a:spcAft>
              <a:buClr>
                <a:schemeClr val="dk1"/>
              </a:buClr>
              <a:buSzPts val="2400"/>
              <a:buChar char="•"/>
            </a:pPr>
            <a:r>
              <a:rPr lang="en-US" sz="2400"/>
              <a:t>Select from the menu File -&gt; New-&gt; Java project. Enter the project name as Java1. Select "Create separate source and output folders".</a:t>
            </a:r>
            <a:endParaRPr/>
          </a:p>
          <a:p>
            <a:pPr indent="-228600" lvl="0" marL="228600" rtl="0" algn="l">
              <a:lnSpc>
                <a:spcPct val="100000"/>
              </a:lnSpc>
              <a:spcBef>
                <a:spcPts val="1000"/>
              </a:spcBef>
              <a:spcAft>
                <a:spcPts val="0"/>
              </a:spcAft>
              <a:buClr>
                <a:schemeClr val="dk1"/>
              </a:buClr>
              <a:buSzPts val="2400"/>
              <a:buChar char="•"/>
            </a:pPr>
            <a:r>
              <a:rPr lang="en-US" sz="2400"/>
              <a:t>Right click on src folder on the left under Java1 and select New -&gt; Class</a:t>
            </a:r>
            <a:endParaRPr/>
          </a:p>
          <a:p>
            <a:pPr indent="-228600" lvl="0" marL="228600" rtl="0" algn="l">
              <a:lnSpc>
                <a:spcPct val="100000"/>
              </a:lnSpc>
              <a:spcBef>
                <a:spcPts val="1000"/>
              </a:spcBef>
              <a:spcAft>
                <a:spcPts val="0"/>
              </a:spcAft>
              <a:buClr>
                <a:schemeClr val="dk1"/>
              </a:buClr>
              <a:buSzPts val="2400"/>
              <a:buChar char="•"/>
            </a:pPr>
            <a:r>
              <a:rPr lang="en-US" sz="2400"/>
              <a:t>Enter the name of the class as “Hello”. Make sure “public static void main” is ticked. Click finish.</a:t>
            </a:r>
            <a:endParaRPr/>
          </a:p>
          <a:p>
            <a:pPr indent="-228600" lvl="0" marL="228600" rtl="0" algn="l">
              <a:lnSpc>
                <a:spcPct val="100000"/>
              </a:lnSpc>
              <a:spcBef>
                <a:spcPts val="1000"/>
              </a:spcBef>
              <a:spcAft>
                <a:spcPts val="0"/>
              </a:spcAft>
              <a:buClr>
                <a:schemeClr val="dk1"/>
              </a:buClr>
              <a:buSzPts val="2400"/>
              <a:buChar char="•"/>
            </a:pPr>
            <a:r>
              <a:rPr lang="en-US" sz="2400"/>
              <a:t>Enter the print statement in the source code file that opens.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47"/>
          <p:cNvSpPr txBox="1"/>
          <p:nvPr>
            <p:ph type="title"/>
          </p:nvPr>
        </p:nvSpPr>
        <p:spPr>
          <a:xfrm>
            <a:off x="3993502" y="761071"/>
            <a:ext cx="774440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5"/>
              </a:buClr>
              <a:buSzPts val="3200"/>
              <a:buFont typeface="Arial"/>
              <a:buNone/>
            </a:pPr>
            <a:r>
              <a:rPr lang="en-US" sz="3200">
                <a:solidFill>
                  <a:schemeClr val="accent5"/>
                </a:solidFill>
                <a:latin typeface="Arial"/>
                <a:ea typeface="Arial"/>
                <a:cs typeface="Arial"/>
                <a:sym typeface="Arial"/>
              </a:rPr>
              <a:t>Feature</a:t>
            </a:r>
            <a:br>
              <a:rPr lang="en-US" sz="3200">
                <a:solidFill>
                  <a:schemeClr val="accent5"/>
                </a:solidFill>
                <a:latin typeface="Arial"/>
                <a:ea typeface="Arial"/>
                <a:cs typeface="Arial"/>
                <a:sym typeface="Arial"/>
              </a:rPr>
            </a:br>
            <a:r>
              <a:rPr lang="en-US">
                <a:solidFill>
                  <a:schemeClr val="accent2"/>
                </a:solidFill>
                <a:latin typeface="Arial"/>
                <a:ea typeface="Arial"/>
                <a:cs typeface="Arial"/>
                <a:sym typeface="Arial"/>
              </a:rPr>
              <a:t>Platform Independent</a:t>
            </a:r>
            <a:endParaRPr>
              <a:solidFill>
                <a:schemeClr val="accent2"/>
              </a:solidFill>
              <a:latin typeface="Arial"/>
              <a:ea typeface="Arial"/>
              <a:cs typeface="Arial"/>
              <a:sym typeface="Arial"/>
            </a:endParaRPr>
          </a:p>
        </p:txBody>
      </p:sp>
      <p:sp>
        <p:nvSpPr>
          <p:cNvPr id="365" name="Google Shape;365;p47"/>
          <p:cNvSpPr txBox="1"/>
          <p:nvPr>
            <p:ph idx="1" type="body"/>
          </p:nvPr>
        </p:nvSpPr>
        <p:spPr>
          <a:xfrm>
            <a:off x="3993502" y="2536371"/>
            <a:ext cx="7980784" cy="339634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400"/>
              <a:buChar char="•"/>
            </a:pPr>
            <a:r>
              <a:rPr lang="en-US" sz="2400"/>
              <a:t>A Java program requires JVM (part of JRE) to execute Java code. When java application starts to executes, that </a:t>
            </a:r>
            <a:r>
              <a:rPr lang="en-US" sz="2400">
                <a:solidFill>
                  <a:srgbClr val="C00000"/>
                </a:solidFill>
              </a:rPr>
              <a:t>Java Virtual Machine</a:t>
            </a:r>
            <a:r>
              <a:rPr lang="en-US" sz="2400"/>
              <a:t> also starts.</a:t>
            </a:r>
            <a:endParaRPr/>
          </a:p>
          <a:p>
            <a:pPr indent="-228600" lvl="0" marL="228600" rtl="0" algn="l">
              <a:lnSpc>
                <a:spcPct val="100000"/>
              </a:lnSpc>
              <a:spcBef>
                <a:spcPts val="600"/>
              </a:spcBef>
              <a:spcAft>
                <a:spcPts val="0"/>
              </a:spcAft>
              <a:buClr>
                <a:schemeClr val="dk1"/>
              </a:buClr>
              <a:buSzPts val="2400"/>
              <a:buChar char="•"/>
            </a:pPr>
            <a:r>
              <a:rPr lang="en-US" sz="2400"/>
              <a:t>Bytecode has instructions that </a:t>
            </a:r>
            <a:r>
              <a:rPr lang="en-US" sz="2400">
                <a:solidFill>
                  <a:srgbClr val="C00000"/>
                </a:solidFill>
              </a:rPr>
              <a:t>Java Virtual Machine</a:t>
            </a:r>
            <a:r>
              <a:rPr lang="en-US" sz="2400"/>
              <a:t> can understand and execute.</a:t>
            </a:r>
            <a:endParaRPr/>
          </a:p>
          <a:p>
            <a:pPr indent="-228600" lvl="0" marL="228600" rtl="0" algn="l">
              <a:lnSpc>
                <a:spcPct val="100000"/>
              </a:lnSpc>
              <a:spcBef>
                <a:spcPts val="600"/>
              </a:spcBef>
              <a:spcAft>
                <a:spcPts val="0"/>
              </a:spcAft>
              <a:buClr>
                <a:schemeClr val="dk1"/>
              </a:buClr>
              <a:buSzPts val="2400"/>
              <a:buChar char="•"/>
            </a:pPr>
            <a:r>
              <a:rPr lang="en-US" sz="2400"/>
              <a:t>JVM converts the Bytecode to machine specific code.</a:t>
            </a:r>
            <a:endParaRPr/>
          </a:p>
          <a:p>
            <a:pPr indent="-228600" lvl="0" marL="228600" rtl="0" algn="l">
              <a:lnSpc>
                <a:spcPct val="100000"/>
              </a:lnSpc>
              <a:spcBef>
                <a:spcPts val="600"/>
              </a:spcBef>
              <a:spcAft>
                <a:spcPts val="0"/>
              </a:spcAft>
              <a:buClr>
                <a:schemeClr val="dk1"/>
              </a:buClr>
              <a:buSzPts val="2400"/>
              <a:buChar char="•"/>
            </a:pPr>
            <a:r>
              <a:rPr lang="en-US" sz="2400"/>
              <a:t>Java Bytecode can be copied on to any machine that has JVM and executed. This is what makes Java</a:t>
            </a:r>
            <a:r>
              <a:rPr lang="en-US" sz="2400">
                <a:solidFill>
                  <a:srgbClr val="C00000"/>
                </a:solidFill>
              </a:rPr>
              <a:t> Platform Independent.</a:t>
            </a:r>
            <a:endParaRPr/>
          </a:p>
          <a:p>
            <a:pPr indent="-228600" lvl="0" marL="228600" rtl="0" algn="l">
              <a:lnSpc>
                <a:spcPct val="100000"/>
              </a:lnSpc>
              <a:spcBef>
                <a:spcPts val="600"/>
              </a:spcBef>
              <a:spcAft>
                <a:spcPts val="0"/>
              </a:spcAft>
              <a:buClr>
                <a:srgbClr val="C00000"/>
              </a:buClr>
              <a:buSzPts val="2400"/>
              <a:buChar char="•"/>
            </a:pPr>
            <a:r>
              <a:rPr lang="en-US" sz="2400">
                <a:solidFill>
                  <a:srgbClr val="C00000"/>
                </a:solidFill>
              </a:rPr>
              <a:t>“Write Once, Run Anywhere”</a:t>
            </a:r>
            <a:endParaRPr/>
          </a:p>
        </p:txBody>
      </p:sp>
      <p:sp>
        <p:nvSpPr>
          <p:cNvPr id="366" name="Google Shape;366;p47"/>
          <p:cNvSpPr/>
          <p:nvPr/>
        </p:nvSpPr>
        <p:spPr>
          <a:xfrm>
            <a:off x="11410950" y="6013837"/>
            <a:ext cx="647700" cy="723900"/>
          </a:xfrm>
          <a:prstGeom prst="rightArrow">
            <a:avLst>
              <a:gd fmla="val 50000" name="adj1"/>
              <a:gd fmla="val 50000" name="adj2"/>
            </a:avLst>
          </a:prstGeom>
          <a:gradFill>
            <a:gsLst>
              <a:gs pos="0">
                <a:srgbClr val="F08B54"/>
              </a:gs>
              <a:gs pos="50000">
                <a:srgbClr val="F67A26"/>
              </a:gs>
              <a:gs pos="100000">
                <a:srgbClr val="E36A18"/>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67" name="Google Shape;367;p47"/>
          <p:cNvSpPr/>
          <p:nvPr/>
        </p:nvSpPr>
        <p:spPr>
          <a:xfrm>
            <a:off x="7968342" y="6075393"/>
            <a:ext cx="3633107" cy="592782"/>
          </a:xfrm>
          <a:prstGeom prst="rect">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68" name="Google Shape;368;p47"/>
          <p:cNvSpPr txBox="1"/>
          <p:nvPr/>
        </p:nvSpPr>
        <p:spPr>
          <a:xfrm>
            <a:off x="7968343" y="6119556"/>
            <a:ext cx="3582307" cy="52322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i="1" lang="en-US" sz="2800">
                <a:solidFill>
                  <a:schemeClr val="lt1"/>
                </a:solidFill>
                <a:latin typeface="Libre Baskerville"/>
                <a:ea typeface="Libre Baskerville"/>
                <a:cs typeface="Libre Baskerville"/>
                <a:sym typeface="Libre Baskerville"/>
              </a:rPr>
              <a:t>Is JVM platform independent?</a:t>
            </a:r>
            <a:endParaRPr i="1" sz="2800">
              <a:solidFill>
                <a:schemeClr val="lt1"/>
              </a:solidFill>
              <a:latin typeface="Libre Baskerville"/>
              <a:ea typeface="Libre Baskerville"/>
              <a:cs typeface="Libre Baskerville"/>
              <a:sym typeface="Libre Baskervill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72" name="Shape 372"/>
        <p:cNvGrpSpPr/>
        <p:nvPr/>
      </p:nvGrpSpPr>
      <p:grpSpPr>
        <a:xfrm>
          <a:off x="0" y="0"/>
          <a:ext cx="0" cy="0"/>
          <a:chOff x="0" y="0"/>
          <a:chExt cx="0" cy="0"/>
        </a:xfrm>
      </p:grpSpPr>
      <p:sp>
        <p:nvSpPr>
          <p:cNvPr id="373" name="Google Shape;373;p48"/>
          <p:cNvSpPr txBox="1"/>
          <p:nvPr>
            <p:ph type="title"/>
          </p:nvPr>
        </p:nvSpPr>
        <p:spPr>
          <a:xfrm>
            <a:off x="3993502" y="761071"/>
            <a:ext cx="774440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5"/>
              </a:buClr>
              <a:buSzPts val="4000"/>
              <a:buFont typeface="Arial"/>
              <a:buNone/>
            </a:pPr>
            <a:r>
              <a:rPr lang="en-US" sz="4000">
                <a:solidFill>
                  <a:schemeClr val="accent5"/>
                </a:solidFill>
                <a:latin typeface="Arial"/>
                <a:ea typeface="Arial"/>
                <a:cs typeface="Arial"/>
                <a:sym typeface="Arial"/>
              </a:rPr>
              <a:t>Is JVM Platform Independent?</a:t>
            </a:r>
            <a:endParaRPr sz="5400">
              <a:solidFill>
                <a:schemeClr val="accent2"/>
              </a:solidFill>
              <a:latin typeface="Arial"/>
              <a:ea typeface="Arial"/>
              <a:cs typeface="Arial"/>
              <a:sym typeface="Arial"/>
            </a:endParaRPr>
          </a:p>
        </p:txBody>
      </p:sp>
      <p:sp>
        <p:nvSpPr>
          <p:cNvPr id="374" name="Google Shape;374;p48"/>
          <p:cNvSpPr txBox="1"/>
          <p:nvPr>
            <p:ph idx="1" type="body"/>
          </p:nvPr>
        </p:nvSpPr>
        <p:spPr>
          <a:xfrm>
            <a:off x="3993502" y="2536371"/>
            <a:ext cx="7980784" cy="339634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sz="2400"/>
              <a:t>No, since JVM needs to convert the byte code to machine specific code, it is different for each machine or OS, since each OS has its own native language.</a:t>
            </a:r>
            <a:endParaRPr/>
          </a:p>
          <a:p>
            <a:pPr indent="0" lvl="0" marL="0" rtl="0" algn="l">
              <a:lnSpc>
                <a:spcPct val="100000"/>
              </a:lnSpc>
              <a:spcBef>
                <a:spcPts val="600"/>
              </a:spcBef>
              <a:spcAft>
                <a:spcPts val="0"/>
              </a:spcAft>
              <a:buClr>
                <a:schemeClr val="dk1"/>
              </a:buClr>
              <a:buSzPts val="2400"/>
              <a:buNone/>
            </a:pPr>
            <a:r>
              <a:t/>
            </a:r>
            <a:endParaRPr sz="2400"/>
          </a:p>
          <a:p>
            <a:pPr indent="0" lvl="0" marL="0" rtl="0" algn="l">
              <a:lnSpc>
                <a:spcPct val="100000"/>
              </a:lnSpc>
              <a:spcBef>
                <a:spcPts val="600"/>
              </a:spcBef>
              <a:spcAft>
                <a:spcPts val="0"/>
              </a:spcAft>
              <a:buClr>
                <a:schemeClr val="dk1"/>
              </a:buClr>
              <a:buSzPts val="2400"/>
              <a:buNone/>
            </a:pPr>
            <a:r>
              <a:rPr lang="en-US" sz="2400"/>
              <a:t>That is the reason why JDK/JRE is available for different platforms.</a:t>
            </a:r>
            <a:endParaRPr/>
          </a:p>
          <a:p>
            <a:pPr indent="0" lvl="0" marL="0" rtl="0" algn="l">
              <a:lnSpc>
                <a:spcPct val="100000"/>
              </a:lnSpc>
              <a:spcBef>
                <a:spcPts val="600"/>
              </a:spcBef>
              <a:spcAft>
                <a:spcPts val="0"/>
              </a:spcAft>
              <a:buClr>
                <a:schemeClr val="dk1"/>
              </a:buClr>
              <a:buSzPts val="2400"/>
              <a:buNone/>
            </a:pPr>
            <a:r>
              <a:t/>
            </a:r>
            <a:endParaRPr sz="2400"/>
          </a:p>
          <a:p>
            <a:pPr indent="0" lvl="0" marL="0" rtl="0" algn="l">
              <a:lnSpc>
                <a:spcPct val="100000"/>
              </a:lnSpc>
              <a:spcBef>
                <a:spcPts val="600"/>
              </a:spcBef>
              <a:spcAft>
                <a:spcPts val="0"/>
              </a:spcAft>
              <a:buClr>
                <a:schemeClr val="dk1"/>
              </a:buClr>
              <a:buSzPts val="2400"/>
              <a:buNone/>
            </a:pPr>
            <a:r>
              <a:rPr lang="en-US" sz="2400"/>
              <a:t>Sun Microsystems claims that there are over 4.5 billion JVM-enabled devices!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49"/>
          <p:cNvSpPr txBox="1"/>
          <p:nvPr>
            <p:ph type="title"/>
          </p:nvPr>
        </p:nvSpPr>
        <p:spPr>
          <a:xfrm>
            <a:off x="492656" y="265409"/>
            <a:ext cx="8511644"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5"/>
              </a:buClr>
              <a:buSzPts val="3200"/>
              <a:buFont typeface="Arial"/>
              <a:buNone/>
            </a:pPr>
            <a:r>
              <a:rPr lang="en-US" sz="3200">
                <a:solidFill>
                  <a:schemeClr val="accent5"/>
                </a:solidFill>
                <a:latin typeface="Arial"/>
                <a:ea typeface="Arial"/>
                <a:cs typeface="Arial"/>
                <a:sym typeface="Arial"/>
              </a:rPr>
              <a:t>Automatic Garbage Collection</a:t>
            </a:r>
            <a:endParaRPr>
              <a:solidFill>
                <a:schemeClr val="accent2"/>
              </a:solidFill>
              <a:latin typeface="Arial"/>
              <a:ea typeface="Arial"/>
              <a:cs typeface="Arial"/>
              <a:sym typeface="Arial"/>
            </a:endParaRPr>
          </a:p>
        </p:txBody>
      </p:sp>
      <p:sp>
        <p:nvSpPr>
          <p:cNvPr id="380" name="Google Shape;380;p49"/>
          <p:cNvSpPr txBox="1"/>
          <p:nvPr>
            <p:ph idx="1" type="body"/>
          </p:nvPr>
        </p:nvSpPr>
        <p:spPr>
          <a:xfrm>
            <a:off x="492656" y="1590972"/>
            <a:ext cx="11242144" cy="503842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400"/>
              <a:buChar char="•"/>
            </a:pPr>
            <a:r>
              <a:rPr lang="en-US" sz="2400"/>
              <a:t>The garbage collector is a tool that attempts to free unreferenced memory (memory occupied by objects that are no longer in use by the program) also called garbage,  in program.</a:t>
            </a:r>
            <a:endParaRPr/>
          </a:p>
          <a:p>
            <a:pPr indent="-228600" lvl="0" marL="228600" rtl="0" algn="l">
              <a:lnSpc>
                <a:spcPct val="100000"/>
              </a:lnSpc>
              <a:spcBef>
                <a:spcPts val="1000"/>
              </a:spcBef>
              <a:spcAft>
                <a:spcPts val="0"/>
              </a:spcAft>
              <a:buClr>
                <a:schemeClr val="dk1"/>
              </a:buClr>
              <a:buSzPts val="2400"/>
              <a:buChar char="•"/>
            </a:pPr>
            <a:r>
              <a:rPr b="1" lang="en-US" sz="2400"/>
              <a:t>Automatic garbage collection</a:t>
            </a:r>
            <a:r>
              <a:rPr lang="en-US" sz="2400"/>
              <a:t> is an integral part of Java and its run-time system. </a:t>
            </a:r>
            <a:endParaRPr/>
          </a:p>
          <a:p>
            <a:pPr indent="-228600" lvl="0" marL="228600" rtl="0" algn="l">
              <a:lnSpc>
                <a:spcPct val="100000"/>
              </a:lnSpc>
              <a:spcBef>
                <a:spcPts val="1000"/>
              </a:spcBef>
              <a:spcAft>
                <a:spcPts val="0"/>
              </a:spcAft>
              <a:buClr>
                <a:schemeClr val="dk1"/>
              </a:buClr>
              <a:buSzPts val="2400"/>
              <a:buChar char="•"/>
            </a:pPr>
            <a:r>
              <a:rPr lang="en-US" sz="2400"/>
              <a:t>Java technology has no pointers. So there is no question of allocation and freeing by programmers.</a:t>
            </a:r>
            <a:endParaRPr/>
          </a:p>
          <a:p>
            <a:pPr indent="-228600" lvl="0" marL="228600" rtl="0" algn="l">
              <a:lnSpc>
                <a:spcPct val="100000"/>
              </a:lnSpc>
              <a:spcBef>
                <a:spcPts val="1000"/>
              </a:spcBef>
              <a:spcAft>
                <a:spcPts val="0"/>
              </a:spcAft>
              <a:buClr>
                <a:schemeClr val="dk1"/>
              </a:buClr>
              <a:buSzPts val="2400"/>
              <a:buChar char="•"/>
            </a:pPr>
            <a:r>
              <a:rPr lang="en-US" sz="2400"/>
              <a:t>Does that mean Java does not support dynamic memory allocation?</a:t>
            </a:r>
            <a:endParaRPr/>
          </a:p>
          <a:p>
            <a:pPr indent="-228600" lvl="0" marL="228600" rtl="0" algn="l">
              <a:lnSpc>
                <a:spcPct val="100000"/>
              </a:lnSpc>
              <a:spcBef>
                <a:spcPts val="1000"/>
              </a:spcBef>
              <a:spcAft>
                <a:spcPts val="0"/>
              </a:spcAft>
              <a:buClr>
                <a:schemeClr val="dk1"/>
              </a:buClr>
              <a:buSzPts val="2400"/>
              <a:buChar char="•"/>
            </a:pPr>
            <a:r>
              <a:rPr lang="en-US" sz="2400"/>
              <a:t>No. It means that Java takes care of memory and relieves the programmers from memory-related hazels.</a:t>
            </a:r>
            <a:endParaRPr/>
          </a:p>
          <a:p>
            <a:pPr indent="-228600" lvl="0" marL="228600" rtl="0" algn="l">
              <a:lnSpc>
                <a:spcPct val="100000"/>
              </a:lnSpc>
              <a:spcBef>
                <a:spcPts val="1000"/>
              </a:spcBef>
              <a:spcAft>
                <a:spcPts val="0"/>
              </a:spcAft>
              <a:buClr>
                <a:schemeClr val="dk1"/>
              </a:buClr>
              <a:buSzPts val="2400"/>
              <a:buChar char="•"/>
            </a:pPr>
            <a:r>
              <a:rPr lang="en-US" sz="2400">
                <a:latin typeface="Consolas"/>
                <a:ea typeface="Consolas"/>
                <a:cs typeface="Consolas"/>
                <a:sym typeface="Consolas"/>
              </a:rPr>
              <a:t>java –verbose:gc  </a:t>
            </a:r>
            <a:r>
              <a:rPr lang="en-US" sz="2400"/>
              <a:t>can be used to get more information about garbage collection process.</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84" name="Shape 384"/>
        <p:cNvGrpSpPr/>
        <p:nvPr/>
      </p:nvGrpSpPr>
      <p:grpSpPr>
        <a:xfrm>
          <a:off x="0" y="0"/>
          <a:ext cx="0" cy="0"/>
          <a:chOff x="0" y="0"/>
          <a:chExt cx="0" cy="0"/>
        </a:xfrm>
      </p:grpSpPr>
      <p:sp>
        <p:nvSpPr>
          <p:cNvPr id="385" name="Google Shape;385;p50"/>
          <p:cNvSpPr txBox="1"/>
          <p:nvPr>
            <p:ph type="title"/>
          </p:nvPr>
        </p:nvSpPr>
        <p:spPr>
          <a:xfrm>
            <a:off x="3993502" y="296614"/>
            <a:ext cx="774440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5"/>
              </a:buClr>
              <a:buSzPts val="3600"/>
              <a:buFont typeface="Arial"/>
              <a:buNone/>
            </a:pPr>
            <a:r>
              <a:rPr lang="en-US" sz="3600">
                <a:solidFill>
                  <a:schemeClr val="accent5"/>
                </a:solidFill>
                <a:latin typeface="Arial"/>
                <a:ea typeface="Arial"/>
                <a:cs typeface="Arial"/>
                <a:sym typeface="Arial"/>
              </a:rPr>
              <a:t>Feature: </a:t>
            </a:r>
            <a:r>
              <a:rPr lang="en-US" sz="3600">
                <a:solidFill>
                  <a:schemeClr val="accent2"/>
                </a:solidFill>
                <a:latin typeface="Arial"/>
                <a:ea typeface="Arial"/>
                <a:cs typeface="Arial"/>
                <a:sym typeface="Arial"/>
              </a:rPr>
              <a:t>Multi-threaded</a:t>
            </a:r>
            <a:endParaRPr sz="4800">
              <a:solidFill>
                <a:schemeClr val="accent2"/>
              </a:solidFill>
              <a:latin typeface="Arial"/>
              <a:ea typeface="Arial"/>
              <a:cs typeface="Arial"/>
              <a:sym typeface="Arial"/>
            </a:endParaRPr>
          </a:p>
        </p:txBody>
      </p:sp>
      <p:sp>
        <p:nvSpPr>
          <p:cNvPr id="386" name="Google Shape;386;p50"/>
          <p:cNvSpPr txBox="1"/>
          <p:nvPr>
            <p:ph idx="1" type="body"/>
          </p:nvPr>
        </p:nvSpPr>
        <p:spPr>
          <a:xfrm>
            <a:off x="3993502" y="1622177"/>
            <a:ext cx="7980784" cy="523582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800"/>
              <a:buChar char="•"/>
            </a:pPr>
            <a:r>
              <a:rPr lang="en-US"/>
              <a:t>At the OS level, smallest unit of work that can be scheduled, is a thread. </a:t>
            </a:r>
            <a:endParaRPr/>
          </a:p>
          <a:p>
            <a:pPr indent="-228600" lvl="0" marL="228600" rtl="0" algn="l">
              <a:lnSpc>
                <a:spcPct val="100000"/>
              </a:lnSpc>
              <a:spcBef>
                <a:spcPts val="600"/>
              </a:spcBef>
              <a:spcAft>
                <a:spcPts val="0"/>
              </a:spcAft>
              <a:buClr>
                <a:schemeClr val="dk1"/>
              </a:buClr>
              <a:buSzPts val="2800"/>
              <a:buChar char="•"/>
            </a:pPr>
            <a:r>
              <a:rPr lang="en-US"/>
              <a:t>Thread is a sequence of execution of code.</a:t>
            </a:r>
            <a:endParaRPr/>
          </a:p>
          <a:p>
            <a:pPr indent="-228600" lvl="0" marL="228600" rtl="0" algn="l">
              <a:lnSpc>
                <a:spcPct val="100000"/>
              </a:lnSpc>
              <a:spcBef>
                <a:spcPts val="600"/>
              </a:spcBef>
              <a:spcAft>
                <a:spcPts val="0"/>
              </a:spcAft>
              <a:buClr>
                <a:schemeClr val="dk1"/>
              </a:buClr>
              <a:buSzPts val="2800"/>
              <a:buChar char="•"/>
            </a:pPr>
            <a:r>
              <a:rPr lang="en-US"/>
              <a:t>A process consists of one or more threads. </a:t>
            </a:r>
            <a:endParaRPr/>
          </a:p>
          <a:p>
            <a:pPr indent="-228600" lvl="0" marL="228600" rtl="0" algn="l">
              <a:lnSpc>
                <a:spcPct val="100000"/>
              </a:lnSpc>
              <a:spcBef>
                <a:spcPts val="600"/>
              </a:spcBef>
              <a:spcAft>
                <a:spcPts val="0"/>
              </a:spcAft>
              <a:buClr>
                <a:schemeClr val="dk1"/>
              </a:buClr>
              <a:buSzPts val="2800"/>
              <a:buChar char="•"/>
            </a:pPr>
            <a:r>
              <a:rPr lang="en-US"/>
              <a:t>Multiple threads in the same program share same resources.</a:t>
            </a:r>
            <a:endParaRPr/>
          </a:p>
          <a:p>
            <a:pPr indent="-228600" lvl="0" marL="228600" rtl="0" algn="l">
              <a:lnSpc>
                <a:spcPct val="100000"/>
              </a:lnSpc>
              <a:spcBef>
                <a:spcPts val="600"/>
              </a:spcBef>
              <a:spcAft>
                <a:spcPts val="0"/>
              </a:spcAft>
              <a:buClr>
                <a:schemeClr val="dk1"/>
              </a:buClr>
              <a:buSzPts val="2800"/>
              <a:buChar char="•"/>
            </a:pPr>
            <a:r>
              <a:rPr lang="en-US"/>
              <a:t>Unlike a multiple process, multiple threads in a process share same memory location. That is why threads are sometimes called Light weight process.</a:t>
            </a:r>
            <a:endParaRPr/>
          </a:p>
          <a:p>
            <a:pPr indent="-228600" lvl="0" marL="228600" rtl="0" algn="l">
              <a:lnSpc>
                <a:spcPct val="100000"/>
              </a:lnSpc>
              <a:spcBef>
                <a:spcPts val="600"/>
              </a:spcBef>
              <a:spcAft>
                <a:spcPts val="0"/>
              </a:spcAft>
              <a:buClr>
                <a:schemeClr val="dk1"/>
              </a:buClr>
              <a:buSzPts val="2800"/>
              <a:buChar char="•"/>
            </a:pPr>
            <a:r>
              <a:rPr lang="en-US"/>
              <a:t>Java Standard API has rich set of classes that allows us to work with multiple threads simultaneously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90" name="Shape 390"/>
        <p:cNvGrpSpPr/>
        <p:nvPr/>
      </p:nvGrpSpPr>
      <p:grpSpPr>
        <a:xfrm>
          <a:off x="0" y="0"/>
          <a:ext cx="0" cy="0"/>
          <a:chOff x="0" y="0"/>
          <a:chExt cx="0" cy="0"/>
        </a:xfrm>
      </p:grpSpPr>
      <p:sp>
        <p:nvSpPr>
          <p:cNvPr id="391" name="Google Shape;391;p51"/>
          <p:cNvSpPr txBox="1"/>
          <p:nvPr>
            <p:ph type="title"/>
          </p:nvPr>
        </p:nvSpPr>
        <p:spPr>
          <a:xfrm>
            <a:off x="3993502" y="296614"/>
            <a:ext cx="774440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5"/>
              </a:buClr>
              <a:buSzPts val="3600"/>
              <a:buFont typeface="Arial"/>
              <a:buNone/>
            </a:pPr>
            <a:r>
              <a:rPr lang="en-US" sz="3600">
                <a:solidFill>
                  <a:schemeClr val="accent5"/>
                </a:solidFill>
                <a:latin typeface="Arial"/>
                <a:ea typeface="Arial"/>
                <a:cs typeface="Arial"/>
                <a:sym typeface="Arial"/>
              </a:rPr>
              <a:t>Feature: </a:t>
            </a:r>
            <a:r>
              <a:rPr lang="en-US" sz="3600">
                <a:solidFill>
                  <a:schemeClr val="accent2"/>
                </a:solidFill>
                <a:latin typeface="Arial"/>
                <a:ea typeface="Arial"/>
                <a:cs typeface="Arial"/>
                <a:sym typeface="Arial"/>
              </a:rPr>
              <a:t>Security</a:t>
            </a:r>
            <a:endParaRPr sz="4800">
              <a:solidFill>
                <a:schemeClr val="accent2"/>
              </a:solidFill>
              <a:latin typeface="Arial"/>
              <a:ea typeface="Arial"/>
              <a:cs typeface="Arial"/>
              <a:sym typeface="Arial"/>
            </a:endParaRPr>
          </a:p>
        </p:txBody>
      </p:sp>
      <p:sp>
        <p:nvSpPr>
          <p:cNvPr id="392" name="Google Shape;392;p51"/>
          <p:cNvSpPr txBox="1"/>
          <p:nvPr>
            <p:ph idx="1" type="body"/>
          </p:nvPr>
        </p:nvSpPr>
        <p:spPr>
          <a:xfrm>
            <a:off x="3993502" y="1622177"/>
            <a:ext cx="7980784" cy="523582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800"/>
              <a:buChar char="•"/>
            </a:pPr>
            <a:r>
              <a:rPr lang="en-US"/>
              <a:t>Java's language rules</a:t>
            </a:r>
            <a:endParaRPr/>
          </a:p>
          <a:p>
            <a:pPr indent="-228600" lvl="1" marL="685800" rtl="0" algn="l">
              <a:lnSpc>
                <a:spcPct val="100000"/>
              </a:lnSpc>
              <a:spcBef>
                <a:spcPts val="500"/>
              </a:spcBef>
              <a:spcAft>
                <a:spcPts val="0"/>
              </a:spcAft>
              <a:buClr>
                <a:schemeClr val="dk1"/>
              </a:buClr>
              <a:buSzPts val="2400"/>
              <a:buChar char="•"/>
            </a:pPr>
            <a:r>
              <a:rPr lang="en-US"/>
              <a:t>Has no syntax for pointers. So it is impossible to access illegal memory</a:t>
            </a:r>
            <a:endParaRPr/>
          </a:p>
          <a:p>
            <a:pPr indent="-228600" lvl="1" marL="685800" rtl="0" algn="l">
              <a:lnSpc>
                <a:spcPct val="100000"/>
              </a:lnSpc>
              <a:spcBef>
                <a:spcPts val="500"/>
              </a:spcBef>
              <a:spcAft>
                <a:spcPts val="0"/>
              </a:spcAft>
              <a:buClr>
                <a:schemeClr val="dk1"/>
              </a:buClr>
              <a:buSzPts val="2400"/>
              <a:buChar char="•"/>
            </a:pPr>
            <a:r>
              <a:rPr lang="en-US"/>
              <a:t>Has extensive syntax (like private, protected) to secure data from being accessed by illegal objects</a:t>
            </a:r>
            <a:endParaRPr/>
          </a:p>
          <a:p>
            <a:pPr indent="-228600" lvl="1" marL="685800" rtl="0" algn="l">
              <a:lnSpc>
                <a:spcPct val="100000"/>
              </a:lnSpc>
              <a:spcBef>
                <a:spcPts val="500"/>
              </a:spcBef>
              <a:spcAft>
                <a:spcPts val="0"/>
              </a:spcAft>
              <a:buClr>
                <a:schemeClr val="dk1"/>
              </a:buClr>
              <a:buSzPts val="2400"/>
              <a:buChar char="•"/>
            </a:pPr>
            <a:r>
              <a:rPr lang="en-US"/>
              <a:t>Comprehensive API with support for a wide range of cryptographic services and for Authentication and Access Control</a:t>
            </a:r>
            <a:endParaRPr/>
          </a:p>
          <a:p>
            <a:pPr indent="-228600" lvl="1" marL="685800" rtl="0" algn="l">
              <a:lnSpc>
                <a:spcPct val="100000"/>
              </a:lnSpc>
              <a:spcBef>
                <a:spcPts val="500"/>
              </a:spcBef>
              <a:spcAft>
                <a:spcPts val="0"/>
              </a:spcAft>
              <a:buClr>
                <a:schemeClr val="dk1"/>
              </a:buClr>
              <a:buSzPts val="2400"/>
              <a:buChar char="•"/>
            </a:pPr>
            <a:r>
              <a:rPr lang="en-US"/>
              <a:t>Secure communication</a:t>
            </a:r>
            <a:endParaRPr/>
          </a:p>
          <a:p>
            <a:pPr indent="-228600" lvl="0" marL="228600" rtl="0" algn="l">
              <a:lnSpc>
                <a:spcPct val="100000"/>
              </a:lnSpc>
              <a:spcBef>
                <a:spcPts val="1000"/>
              </a:spcBef>
              <a:spcAft>
                <a:spcPts val="0"/>
              </a:spcAft>
              <a:buClr>
                <a:schemeClr val="dk1"/>
              </a:buClr>
              <a:buSzPts val="2800"/>
              <a:buChar char="•"/>
            </a:pPr>
            <a:r>
              <a:rPr lang="en-US"/>
              <a:t>Java Compiler</a:t>
            </a:r>
            <a:endParaRPr/>
          </a:p>
          <a:p>
            <a:pPr indent="-228600" lvl="1" marL="685800" rtl="0" algn="l">
              <a:lnSpc>
                <a:spcPct val="100000"/>
              </a:lnSpc>
              <a:spcBef>
                <a:spcPts val="500"/>
              </a:spcBef>
              <a:spcAft>
                <a:spcPts val="0"/>
              </a:spcAft>
              <a:buClr>
                <a:schemeClr val="dk1"/>
              </a:buClr>
              <a:buSzPts val="2400"/>
              <a:buChar char="•"/>
            </a:pPr>
            <a:r>
              <a:rPr lang="en-US"/>
              <a:t>Flags error on illegal conversions</a:t>
            </a:r>
            <a:endParaRPr/>
          </a:p>
          <a:p>
            <a:pPr indent="-228600" lvl="1" marL="685800" rtl="0" algn="l">
              <a:lnSpc>
                <a:spcPct val="100000"/>
              </a:lnSpc>
              <a:spcBef>
                <a:spcPts val="500"/>
              </a:spcBef>
              <a:spcAft>
                <a:spcPts val="0"/>
              </a:spcAft>
              <a:buClr>
                <a:schemeClr val="dk1"/>
              </a:buClr>
              <a:buSzPts val="2400"/>
              <a:buChar char="•"/>
            </a:pPr>
            <a:r>
              <a:rPr lang="en-US"/>
              <a:t>Also makes sure that all java's language rules are adhered 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6"/>
          <p:cNvSpPr txBox="1"/>
          <p:nvPr>
            <p:ph type="title"/>
          </p:nvPr>
        </p:nvSpPr>
        <p:spPr>
          <a:xfrm>
            <a:off x="3993502" y="271214"/>
            <a:ext cx="736029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Versions</a:t>
            </a:r>
            <a:endParaRPr>
              <a:solidFill>
                <a:schemeClr val="accent2"/>
              </a:solidFill>
              <a:latin typeface="Arial"/>
              <a:ea typeface="Arial"/>
              <a:cs typeface="Arial"/>
              <a:sym typeface="Arial"/>
            </a:endParaRPr>
          </a:p>
        </p:txBody>
      </p:sp>
      <p:sp>
        <p:nvSpPr>
          <p:cNvPr id="106" name="Google Shape;106;p16"/>
          <p:cNvSpPr txBox="1"/>
          <p:nvPr>
            <p:ph idx="1" type="body"/>
          </p:nvPr>
        </p:nvSpPr>
        <p:spPr>
          <a:xfrm>
            <a:off x="3993502" y="1698171"/>
            <a:ext cx="7744408" cy="504226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JDK 1.0 (1995) </a:t>
            </a:r>
            <a:endParaRPr/>
          </a:p>
          <a:p>
            <a:pPr indent="-228600" lvl="0" marL="228600" rtl="0" algn="l">
              <a:lnSpc>
                <a:spcPct val="90000"/>
              </a:lnSpc>
              <a:spcBef>
                <a:spcPts val="1000"/>
              </a:spcBef>
              <a:spcAft>
                <a:spcPts val="0"/>
              </a:spcAft>
              <a:buClr>
                <a:schemeClr val="dk1"/>
              </a:buClr>
              <a:buSzPts val="2800"/>
              <a:buChar char="•"/>
            </a:pPr>
            <a:r>
              <a:rPr lang="en-US"/>
              <a:t>JDK 1.1 (1997)</a:t>
            </a:r>
            <a:endParaRPr/>
          </a:p>
          <a:p>
            <a:pPr indent="-228600" lvl="0" marL="228600" rtl="0" algn="l">
              <a:lnSpc>
                <a:spcPct val="90000"/>
              </a:lnSpc>
              <a:spcBef>
                <a:spcPts val="1000"/>
              </a:spcBef>
              <a:spcAft>
                <a:spcPts val="0"/>
              </a:spcAft>
              <a:buClr>
                <a:schemeClr val="dk1"/>
              </a:buClr>
              <a:buSzPts val="2800"/>
              <a:buChar char="•"/>
            </a:pPr>
            <a:r>
              <a:rPr lang="en-US"/>
              <a:t>J2SE 1.2 (1998) ) - Playground</a:t>
            </a:r>
            <a:endParaRPr/>
          </a:p>
          <a:p>
            <a:pPr indent="-228600" lvl="0" marL="228600" rtl="0" algn="l">
              <a:lnSpc>
                <a:spcPct val="90000"/>
              </a:lnSpc>
              <a:spcBef>
                <a:spcPts val="1000"/>
              </a:spcBef>
              <a:spcAft>
                <a:spcPts val="0"/>
              </a:spcAft>
              <a:buClr>
                <a:schemeClr val="dk1"/>
              </a:buClr>
              <a:buSzPts val="2800"/>
              <a:buChar char="•"/>
            </a:pPr>
            <a:r>
              <a:rPr lang="en-US"/>
              <a:t>J2SE 1.3 (2000) - Kestrel</a:t>
            </a:r>
            <a:endParaRPr/>
          </a:p>
          <a:p>
            <a:pPr indent="-228600" lvl="0" marL="228600" rtl="0" algn="l">
              <a:lnSpc>
                <a:spcPct val="90000"/>
              </a:lnSpc>
              <a:spcBef>
                <a:spcPts val="1000"/>
              </a:spcBef>
              <a:spcAft>
                <a:spcPts val="0"/>
              </a:spcAft>
              <a:buClr>
                <a:schemeClr val="dk1"/>
              </a:buClr>
              <a:buSzPts val="2800"/>
              <a:buChar char="•"/>
            </a:pPr>
            <a:r>
              <a:rPr lang="en-US"/>
              <a:t>J2SE 1.4 (2002) - Merlin</a:t>
            </a:r>
            <a:endParaRPr/>
          </a:p>
          <a:p>
            <a:pPr indent="-228600" lvl="0" marL="228600" rtl="0" algn="l">
              <a:lnSpc>
                <a:spcPct val="90000"/>
              </a:lnSpc>
              <a:spcBef>
                <a:spcPts val="1000"/>
              </a:spcBef>
              <a:spcAft>
                <a:spcPts val="0"/>
              </a:spcAft>
              <a:buClr>
                <a:schemeClr val="dk1"/>
              </a:buClr>
              <a:buSzPts val="2800"/>
              <a:buChar char="•"/>
            </a:pPr>
            <a:r>
              <a:rPr lang="en-US"/>
              <a:t>J2SE 5.0 (2004) - Tiger</a:t>
            </a:r>
            <a:endParaRPr/>
          </a:p>
          <a:p>
            <a:pPr indent="-228600" lvl="0" marL="228600" rtl="0" algn="l">
              <a:lnSpc>
                <a:spcPct val="90000"/>
              </a:lnSpc>
              <a:spcBef>
                <a:spcPts val="1000"/>
              </a:spcBef>
              <a:spcAft>
                <a:spcPts val="0"/>
              </a:spcAft>
              <a:buClr>
                <a:schemeClr val="dk1"/>
              </a:buClr>
              <a:buSzPts val="2800"/>
              <a:buChar char="•"/>
            </a:pPr>
            <a:r>
              <a:rPr lang="en-US"/>
              <a:t>Java SE 6 ( 2006) - Mustang</a:t>
            </a:r>
            <a:endParaRPr/>
          </a:p>
          <a:p>
            <a:pPr indent="-228600" lvl="0" marL="228600" rtl="0" algn="l">
              <a:lnSpc>
                <a:spcPct val="90000"/>
              </a:lnSpc>
              <a:spcBef>
                <a:spcPts val="1000"/>
              </a:spcBef>
              <a:spcAft>
                <a:spcPts val="0"/>
              </a:spcAft>
              <a:buClr>
                <a:schemeClr val="dk1"/>
              </a:buClr>
              <a:buSzPts val="2800"/>
              <a:buChar char="•"/>
            </a:pPr>
            <a:r>
              <a:rPr lang="en-US"/>
              <a:t>Java SE 7 (2011) - Dolphin</a:t>
            </a:r>
            <a:endParaRPr/>
          </a:p>
          <a:p>
            <a:pPr indent="-228600" lvl="0" marL="228600" rtl="0" algn="l">
              <a:lnSpc>
                <a:spcPct val="90000"/>
              </a:lnSpc>
              <a:spcBef>
                <a:spcPts val="1000"/>
              </a:spcBef>
              <a:spcAft>
                <a:spcPts val="0"/>
              </a:spcAft>
              <a:buClr>
                <a:schemeClr val="accent5"/>
              </a:buClr>
              <a:buSzPts val="2800"/>
              <a:buChar char="•"/>
            </a:pPr>
            <a:r>
              <a:rPr lang="en-US">
                <a:solidFill>
                  <a:schemeClr val="accent5"/>
                </a:solidFill>
              </a:rPr>
              <a:t>Java SE 8 (2014) – version for our session</a:t>
            </a:r>
            <a:endParaRPr>
              <a:solidFill>
                <a:schemeClr val="accent5"/>
              </a:solidFill>
            </a:endParaRPr>
          </a:p>
        </p:txBody>
      </p:sp>
      <p:sp>
        <p:nvSpPr>
          <p:cNvPr id="107" name="Google Shape;107;p16"/>
          <p:cNvSpPr/>
          <p:nvPr/>
        </p:nvSpPr>
        <p:spPr>
          <a:xfrm>
            <a:off x="8543108" y="2730137"/>
            <a:ext cx="796835" cy="1489165"/>
          </a:xfrm>
          <a:prstGeom prst="rightBrace">
            <a:avLst>
              <a:gd fmla="val 25000" name="adj1"/>
              <a:gd fmla="val 47807"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108" name="Google Shape;108;p16"/>
          <p:cNvSpPr txBox="1"/>
          <p:nvPr/>
        </p:nvSpPr>
        <p:spPr>
          <a:xfrm>
            <a:off x="9601200" y="3213109"/>
            <a:ext cx="118872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595959"/>
                </a:solidFill>
                <a:latin typeface="Maven Pro"/>
                <a:ea typeface="Maven Pro"/>
                <a:cs typeface="Maven Pro"/>
                <a:sym typeface="Maven Pro"/>
              </a:rPr>
              <a:t>Java 2</a:t>
            </a:r>
            <a:endParaRPr sz="2400">
              <a:solidFill>
                <a:srgbClr val="595959"/>
              </a:solidFill>
              <a:latin typeface="Maven Pro"/>
              <a:ea typeface="Maven Pro"/>
              <a:cs typeface="Maven Pro"/>
              <a:sym typeface="Maven Pro"/>
            </a:endParaRPr>
          </a:p>
        </p:txBody>
      </p:sp>
      <p:sp>
        <p:nvSpPr>
          <p:cNvPr id="109" name="Google Shape;109;p16"/>
          <p:cNvSpPr/>
          <p:nvPr/>
        </p:nvSpPr>
        <p:spPr>
          <a:xfrm>
            <a:off x="11471210" y="4680337"/>
            <a:ext cx="647700" cy="723900"/>
          </a:xfrm>
          <a:prstGeom prst="rightArrow">
            <a:avLst>
              <a:gd fmla="val 50000" name="adj1"/>
              <a:gd fmla="val 50000" name="adj2"/>
            </a:avLst>
          </a:prstGeom>
          <a:gradFill>
            <a:gsLst>
              <a:gs pos="0">
                <a:srgbClr val="F08B54"/>
              </a:gs>
              <a:gs pos="50000">
                <a:srgbClr val="F67A26"/>
              </a:gs>
              <a:gs pos="100000">
                <a:srgbClr val="E36A18"/>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110" name="Google Shape;110;p16"/>
          <p:cNvSpPr/>
          <p:nvPr/>
        </p:nvSpPr>
        <p:spPr>
          <a:xfrm>
            <a:off x="8785160" y="4808758"/>
            <a:ext cx="2876550" cy="595479"/>
          </a:xfrm>
          <a:prstGeom prst="rect">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111" name="Google Shape;111;p16"/>
          <p:cNvSpPr txBox="1"/>
          <p:nvPr/>
        </p:nvSpPr>
        <p:spPr>
          <a:xfrm>
            <a:off x="8785160" y="4849555"/>
            <a:ext cx="2901950" cy="52322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i="1" lang="en-US" sz="2800">
                <a:solidFill>
                  <a:schemeClr val="lt1"/>
                </a:solidFill>
                <a:latin typeface="Libre Baskerville"/>
                <a:ea typeface="Libre Baskerville"/>
                <a:cs typeface="Libre Baskerville"/>
                <a:sym typeface="Libre Baskerville"/>
              </a:rPr>
              <a:t>Why so many versions!?</a:t>
            </a:r>
            <a:endParaRPr i="1" sz="2800">
              <a:solidFill>
                <a:schemeClr val="lt1"/>
              </a:solidFill>
              <a:latin typeface="Libre Baskerville"/>
              <a:ea typeface="Libre Baskerville"/>
              <a:cs typeface="Libre Baskerville"/>
              <a:sym typeface="Libre Baskervill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52"/>
          <p:cNvSpPr txBox="1"/>
          <p:nvPr>
            <p:ph type="title"/>
          </p:nvPr>
        </p:nvSpPr>
        <p:spPr>
          <a:xfrm>
            <a:off x="492656" y="265409"/>
            <a:ext cx="8511644"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5"/>
              </a:buClr>
              <a:buSzPts val="3200"/>
              <a:buFont typeface="Arial"/>
              <a:buNone/>
            </a:pPr>
            <a:r>
              <a:rPr lang="en-US" sz="3200">
                <a:solidFill>
                  <a:schemeClr val="accent5"/>
                </a:solidFill>
                <a:latin typeface="Arial"/>
                <a:ea typeface="Arial"/>
                <a:cs typeface="Arial"/>
                <a:sym typeface="Arial"/>
              </a:rPr>
              <a:t>Interpreter vs. JIT</a:t>
            </a:r>
            <a:endParaRPr>
              <a:solidFill>
                <a:schemeClr val="accent2"/>
              </a:solidFill>
              <a:latin typeface="Arial"/>
              <a:ea typeface="Arial"/>
              <a:cs typeface="Arial"/>
              <a:sym typeface="Arial"/>
            </a:endParaRPr>
          </a:p>
        </p:txBody>
      </p:sp>
      <p:sp>
        <p:nvSpPr>
          <p:cNvPr id="398" name="Google Shape;398;p52"/>
          <p:cNvSpPr txBox="1"/>
          <p:nvPr>
            <p:ph idx="1" type="body"/>
          </p:nvPr>
        </p:nvSpPr>
        <p:spPr>
          <a:xfrm>
            <a:off x="492656" y="1590972"/>
            <a:ext cx="11242144" cy="503842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400"/>
              <a:buChar char="•"/>
            </a:pPr>
            <a:r>
              <a:rPr lang="en-US" sz="2400"/>
              <a:t>Java Bytecodes were originally designed to be interpreted by JVM meaning bytecode are translated to machine code without it being stored anywhere. </a:t>
            </a:r>
            <a:endParaRPr/>
          </a:p>
          <a:p>
            <a:pPr indent="-228600" lvl="0" marL="228600" rtl="0" algn="l">
              <a:lnSpc>
                <a:spcPct val="100000"/>
              </a:lnSpc>
              <a:spcBef>
                <a:spcPts val="1000"/>
              </a:spcBef>
              <a:spcAft>
                <a:spcPts val="0"/>
              </a:spcAft>
              <a:buClr>
                <a:schemeClr val="dk1"/>
              </a:buClr>
              <a:buSzPts val="2400"/>
              <a:buChar char="•"/>
            </a:pPr>
            <a:r>
              <a:rPr lang="en-US" sz="2400"/>
              <a:t>Since </a:t>
            </a:r>
            <a:r>
              <a:rPr lang="en-US" sz="2400">
                <a:solidFill>
                  <a:srgbClr val="C00000"/>
                </a:solidFill>
              </a:rPr>
              <a:t>bytecode verifier </a:t>
            </a:r>
            <a:r>
              <a:rPr lang="en-US" sz="2400"/>
              <a:t>(which is part of JVM) performs runtime checks, line by line execution was important. </a:t>
            </a:r>
            <a:endParaRPr/>
          </a:p>
          <a:p>
            <a:pPr indent="-228600" lvl="0" marL="228600" rtl="0" algn="l">
              <a:lnSpc>
                <a:spcPct val="100000"/>
              </a:lnSpc>
              <a:spcBef>
                <a:spcPts val="1000"/>
              </a:spcBef>
              <a:spcAft>
                <a:spcPts val="0"/>
              </a:spcAft>
              <a:buClr>
                <a:schemeClr val="dk1"/>
              </a:buClr>
              <a:buSzPts val="2400"/>
              <a:buChar char="•"/>
            </a:pPr>
            <a:r>
              <a:rPr lang="en-US" sz="2400"/>
              <a:t>Since speed became an issue, Just-in-Time Compilation (JIT) came into being. JIT converts chunks of code, stores it temporarily in memory and then executes the converted code.</a:t>
            </a:r>
            <a:endParaRPr/>
          </a:p>
          <a:p>
            <a:pPr indent="-228600" lvl="0" marL="228600" rtl="0" algn="l">
              <a:lnSpc>
                <a:spcPct val="100000"/>
              </a:lnSpc>
              <a:spcBef>
                <a:spcPts val="1000"/>
              </a:spcBef>
              <a:spcAft>
                <a:spcPts val="0"/>
              </a:spcAft>
              <a:buClr>
                <a:schemeClr val="dk1"/>
              </a:buClr>
              <a:buSzPts val="2400"/>
              <a:buChar char="•"/>
            </a:pPr>
            <a:r>
              <a:rPr lang="en-US" sz="2400"/>
              <a:t>JIT compilers are typically bundled with or are a part of a virtual machine and do the conversion to native code at runtime, on demand.</a:t>
            </a:r>
            <a:endParaRPr/>
          </a:p>
          <a:p>
            <a:pPr indent="-228600" lvl="0" marL="228600" rtl="0" algn="l">
              <a:lnSpc>
                <a:spcPct val="100000"/>
              </a:lnSpc>
              <a:spcBef>
                <a:spcPts val="1000"/>
              </a:spcBef>
              <a:spcAft>
                <a:spcPts val="0"/>
              </a:spcAft>
              <a:buClr>
                <a:schemeClr val="dk1"/>
              </a:buClr>
              <a:buSzPts val="2400"/>
              <a:buChar char="•"/>
            </a:pPr>
            <a:r>
              <a:rPr lang="en-US" sz="2400"/>
              <a:t>The compiler also does automatic register allocation and some optimization when it produces the bytecodes.</a:t>
            </a:r>
            <a:endParaRPr/>
          </a:p>
          <a:p>
            <a:pPr indent="-228600" lvl="0" marL="228600" rtl="0" algn="l">
              <a:lnSpc>
                <a:spcPct val="100000"/>
              </a:lnSpc>
              <a:spcBef>
                <a:spcPts val="1000"/>
              </a:spcBef>
              <a:spcAft>
                <a:spcPts val="0"/>
              </a:spcAft>
              <a:buClr>
                <a:schemeClr val="dk1"/>
              </a:buClr>
              <a:buSzPts val="2400"/>
              <a:buChar char="•"/>
            </a:pPr>
            <a:r>
              <a:rPr lang="en-US" sz="2400"/>
              <a:t>Therefore, JIT is hybrid compiler.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02" name="Shape 402"/>
        <p:cNvGrpSpPr/>
        <p:nvPr/>
      </p:nvGrpSpPr>
      <p:grpSpPr>
        <a:xfrm>
          <a:off x="0" y="0"/>
          <a:ext cx="0" cy="0"/>
          <a:chOff x="0" y="0"/>
          <a:chExt cx="0" cy="0"/>
        </a:xfrm>
      </p:grpSpPr>
      <p:sp>
        <p:nvSpPr>
          <p:cNvPr id="403" name="Google Shape;403;p53"/>
          <p:cNvSpPr txBox="1"/>
          <p:nvPr>
            <p:ph type="title"/>
          </p:nvPr>
        </p:nvSpPr>
        <p:spPr>
          <a:xfrm>
            <a:off x="492656" y="519409"/>
            <a:ext cx="736029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4000"/>
              <a:buFont typeface="Arial"/>
              <a:buNone/>
            </a:pPr>
            <a:r>
              <a:rPr lang="en-US" sz="4000">
                <a:solidFill>
                  <a:schemeClr val="accent2"/>
                </a:solidFill>
                <a:latin typeface="Arial"/>
                <a:ea typeface="Arial"/>
                <a:cs typeface="Arial"/>
                <a:sym typeface="Arial"/>
              </a:rPr>
              <a:t>Summary of Features in Java</a:t>
            </a:r>
            <a:endParaRPr sz="4000">
              <a:solidFill>
                <a:schemeClr val="accent2"/>
              </a:solidFill>
              <a:latin typeface="Arial"/>
              <a:ea typeface="Arial"/>
              <a:cs typeface="Arial"/>
              <a:sym typeface="Arial"/>
            </a:endParaRPr>
          </a:p>
        </p:txBody>
      </p:sp>
      <p:sp>
        <p:nvSpPr>
          <p:cNvPr id="404" name="Google Shape;404;p53"/>
          <p:cNvSpPr txBox="1"/>
          <p:nvPr>
            <p:ph idx="1" type="body"/>
          </p:nvPr>
        </p:nvSpPr>
        <p:spPr>
          <a:xfrm>
            <a:off x="492656" y="2168434"/>
            <a:ext cx="7360298" cy="4689565"/>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800"/>
              <a:buChar char="•"/>
            </a:pPr>
            <a:r>
              <a:rPr lang="en-US"/>
              <a:t>Simple</a:t>
            </a:r>
            <a:endParaRPr/>
          </a:p>
          <a:p>
            <a:pPr indent="-228600" lvl="0" marL="228600" rtl="0" algn="l">
              <a:lnSpc>
                <a:spcPct val="100000"/>
              </a:lnSpc>
              <a:spcBef>
                <a:spcPts val="1000"/>
              </a:spcBef>
              <a:spcAft>
                <a:spcPts val="0"/>
              </a:spcAft>
              <a:buClr>
                <a:schemeClr val="dk1"/>
              </a:buClr>
              <a:buSzPts val="2800"/>
              <a:buChar char="•"/>
            </a:pPr>
            <a:r>
              <a:rPr lang="en-US"/>
              <a:t>Object oriented language</a:t>
            </a:r>
            <a:endParaRPr/>
          </a:p>
          <a:p>
            <a:pPr indent="-228600" lvl="0" marL="228600" rtl="0" algn="l">
              <a:lnSpc>
                <a:spcPct val="100000"/>
              </a:lnSpc>
              <a:spcBef>
                <a:spcPts val="1000"/>
              </a:spcBef>
              <a:spcAft>
                <a:spcPts val="0"/>
              </a:spcAft>
              <a:buClr>
                <a:schemeClr val="dk1"/>
              </a:buClr>
              <a:buSzPts val="2800"/>
              <a:buChar char="•"/>
            </a:pPr>
            <a:r>
              <a:rPr lang="en-US"/>
              <a:t>Portable and platform independent</a:t>
            </a:r>
            <a:endParaRPr/>
          </a:p>
          <a:p>
            <a:pPr indent="-228600" lvl="0" marL="228600" rtl="0" algn="l">
              <a:lnSpc>
                <a:spcPct val="100000"/>
              </a:lnSpc>
              <a:spcBef>
                <a:spcPts val="1000"/>
              </a:spcBef>
              <a:spcAft>
                <a:spcPts val="0"/>
              </a:spcAft>
              <a:buClr>
                <a:schemeClr val="dk1"/>
              </a:buClr>
              <a:buSzPts val="2800"/>
              <a:buChar char="•"/>
            </a:pPr>
            <a:r>
              <a:rPr lang="en-US"/>
              <a:t>Robust</a:t>
            </a:r>
            <a:endParaRPr/>
          </a:p>
          <a:p>
            <a:pPr indent="-228600" lvl="0" marL="228600" rtl="0" algn="l">
              <a:lnSpc>
                <a:spcPct val="100000"/>
              </a:lnSpc>
              <a:spcBef>
                <a:spcPts val="1000"/>
              </a:spcBef>
              <a:spcAft>
                <a:spcPts val="0"/>
              </a:spcAft>
              <a:buClr>
                <a:schemeClr val="dk1"/>
              </a:buClr>
              <a:buSzPts val="2800"/>
              <a:buChar char="•"/>
            </a:pPr>
            <a:r>
              <a:rPr lang="en-US"/>
              <a:t>Multithreaded</a:t>
            </a:r>
            <a:endParaRPr/>
          </a:p>
          <a:p>
            <a:pPr indent="-228600" lvl="0" marL="228600" rtl="0" algn="l">
              <a:lnSpc>
                <a:spcPct val="100000"/>
              </a:lnSpc>
              <a:spcBef>
                <a:spcPts val="1000"/>
              </a:spcBef>
              <a:spcAft>
                <a:spcPts val="0"/>
              </a:spcAft>
              <a:buClr>
                <a:schemeClr val="dk1"/>
              </a:buClr>
              <a:buSzPts val="2800"/>
              <a:buChar char="•"/>
            </a:pPr>
            <a:r>
              <a:rPr lang="en-US"/>
              <a:t>Dynamic Linking</a:t>
            </a:r>
            <a:endParaRPr/>
          </a:p>
          <a:p>
            <a:pPr indent="-228600" lvl="0" marL="228600" rtl="0" algn="l">
              <a:lnSpc>
                <a:spcPct val="100000"/>
              </a:lnSpc>
              <a:spcBef>
                <a:spcPts val="1000"/>
              </a:spcBef>
              <a:spcAft>
                <a:spcPts val="0"/>
              </a:spcAft>
              <a:buClr>
                <a:schemeClr val="dk1"/>
              </a:buClr>
              <a:buSzPts val="2800"/>
              <a:buChar char="•"/>
            </a:pPr>
            <a:r>
              <a:rPr lang="en-US"/>
              <a:t>Secure</a:t>
            </a:r>
            <a:endParaRPr/>
          </a:p>
          <a:p>
            <a:pPr indent="-228600" lvl="0" marL="228600" rtl="0" algn="l">
              <a:lnSpc>
                <a:spcPct val="100000"/>
              </a:lnSpc>
              <a:spcBef>
                <a:spcPts val="1000"/>
              </a:spcBef>
              <a:spcAft>
                <a:spcPts val="0"/>
              </a:spcAft>
              <a:buClr>
                <a:schemeClr val="dk1"/>
              </a:buClr>
              <a:buSzPts val="2800"/>
              <a:buChar char="•"/>
            </a:pPr>
            <a:r>
              <a:rPr lang="en-US"/>
              <a:t>Performance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08" name="Shape 408"/>
        <p:cNvGrpSpPr/>
        <p:nvPr/>
      </p:nvGrpSpPr>
      <p:grpSpPr>
        <a:xfrm>
          <a:off x="0" y="0"/>
          <a:ext cx="0" cy="0"/>
          <a:chOff x="0" y="0"/>
          <a:chExt cx="0" cy="0"/>
        </a:xfrm>
      </p:grpSpPr>
      <p:sp>
        <p:nvSpPr>
          <p:cNvPr id="409" name="Google Shape;409;p54"/>
          <p:cNvSpPr txBox="1"/>
          <p:nvPr>
            <p:ph type="title"/>
          </p:nvPr>
        </p:nvSpPr>
        <p:spPr>
          <a:xfrm>
            <a:off x="3993502" y="271214"/>
            <a:ext cx="736029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Flavors of Java</a:t>
            </a:r>
            <a:endParaRPr>
              <a:solidFill>
                <a:schemeClr val="accent2"/>
              </a:solidFill>
              <a:latin typeface="Arial"/>
              <a:ea typeface="Arial"/>
              <a:cs typeface="Arial"/>
              <a:sym typeface="Arial"/>
            </a:endParaRPr>
          </a:p>
        </p:txBody>
      </p:sp>
      <p:sp>
        <p:nvSpPr>
          <p:cNvPr id="410" name="Google Shape;410;p54"/>
          <p:cNvSpPr txBox="1"/>
          <p:nvPr>
            <p:ph idx="1" type="body"/>
          </p:nvPr>
        </p:nvSpPr>
        <p:spPr>
          <a:xfrm>
            <a:off x="3993502" y="1698171"/>
            <a:ext cx="6979298" cy="5042263"/>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800"/>
              <a:buNone/>
            </a:pPr>
            <a:r>
              <a:rPr lang="en-US"/>
              <a:t>JSE</a:t>
            </a:r>
            <a:endParaRPr/>
          </a:p>
          <a:p>
            <a:pPr indent="-228600" lvl="1" marL="685800" rtl="0" algn="l">
              <a:lnSpc>
                <a:spcPct val="80000"/>
              </a:lnSpc>
              <a:spcBef>
                <a:spcPts val="500"/>
              </a:spcBef>
              <a:spcAft>
                <a:spcPts val="0"/>
              </a:spcAft>
              <a:buClr>
                <a:schemeClr val="dk1"/>
              </a:buClr>
              <a:buSzPts val="2400"/>
              <a:buChar char="•"/>
            </a:pPr>
            <a:r>
              <a:rPr lang="en-US"/>
              <a:t>Java  Standard Edition formerly known as J2SE.</a:t>
            </a:r>
            <a:endParaRPr/>
          </a:p>
          <a:p>
            <a:pPr indent="-228600" lvl="1" marL="685800" rtl="0" algn="l">
              <a:lnSpc>
                <a:spcPct val="80000"/>
              </a:lnSpc>
              <a:spcBef>
                <a:spcPts val="500"/>
              </a:spcBef>
              <a:spcAft>
                <a:spcPts val="0"/>
              </a:spcAft>
              <a:buClr>
                <a:schemeClr val="dk1"/>
              </a:buClr>
              <a:buSzPts val="2400"/>
              <a:buChar char="•"/>
            </a:pPr>
            <a:r>
              <a:rPr lang="en-US"/>
              <a:t>This forms the core part of Java language.</a:t>
            </a:r>
            <a:endParaRPr/>
          </a:p>
          <a:p>
            <a:pPr indent="0" lvl="0" marL="0" rtl="0" algn="l">
              <a:lnSpc>
                <a:spcPct val="80000"/>
              </a:lnSpc>
              <a:spcBef>
                <a:spcPts val="1000"/>
              </a:spcBef>
              <a:spcAft>
                <a:spcPts val="0"/>
              </a:spcAft>
              <a:buClr>
                <a:schemeClr val="dk1"/>
              </a:buClr>
              <a:buSzPts val="2800"/>
              <a:buNone/>
            </a:pPr>
            <a:r>
              <a:rPr lang="en-US"/>
              <a:t>JEE</a:t>
            </a:r>
            <a:endParaRPr/>
          </a:p>
          <a:p>
            <a:pPr indent="-228600" lvl="1" marL="685800" rtl="0" algn="l">
              <a:lnSpc>
                <a:spcPct val="80000"/>
              </a:lnSpc>
              <a:spcBef>
                <a:spcPts val="500"/>
              </a:spcBef>
              <a:spcAft>
                <a:spcPts val="0"/>
              </a:spcAft>
              <a:buClr>
                <a:schemeClr val="dk1"/>
              </a:buClr>
              <a:buSzPts val="2400"/>
              <a:buChar char="•"/>
            </a:pPr>
            <a:r>
              <a:rPr lang="en-US"/>
              <a:t>Java Enterprise Edition formerly known as J2EE.</a:t>
            </a:r>
            <a:endParaRPr/>
          </a:p>
          <a:p>
            <a:pPr indent="-228600" lvl="1" marL="685800" rtl="0" algn="l">
              <a:lnSpc>
                <a:spcPct val="80000"/>
              </a:lnSpc>
              <a:spcBef>
                <a:spcPts val="500"/>
              </a:spcBef>
              <a:spcAft>
                <a:spcPts val="0"/>
              </a:spcAft>
              <a:buClr>
                <a:schemeClr val="dk1"/>
              </a:buClr>
              <a:buSzPts val="2400"/>
              <a:buChar char="•"/>
            </a:pPr>
            <a:r>
              <a:rPr lang="en-US"/>
              <a:t>These are the set of packages that are used to develop distributed enterprise-scale applications.</a:t>
            </a:r>
            <a:endParaRPr/>
          </a:p>
          <a:p>
            <a:pPr indent="-228600" lvl="1" marL="685800" rtl="0" algn="l">
              <a:lnSpc>
                <a:spcPct val="80000"/>
              </a:lnSpc>
              <a:spcBef>
                <a:spcPts val="500"/>
              </a:spcBef>
              <a:spcAft>
                <a:spcPts val="0"/>
              </a:spcAft>
              <a:buClr>
                <a:schemeClr val="dk1"/>
              </a:buClr>
              <a:buSzPts val="2400"/>
              <a:buChar char="•"/>
            </a:pPr>
            <a:r>
              <a:rPr lang="en-US"/>
              <a:t>These applications are deployed on JEE application servers.</a:t>
            </a:r>
            <a:endParaRPr/>
          </a:p>
          <a:p>
            <a:pPr indent="0" lvl="0" marL="0" rtl="0" algn="l">
              <a:lnSpc>
                <a:spcPct val="80000"/>
              </a:lnSpc>
              <a:spcBef>
                <a:spcPts val="1000"/>
              </a:spcBef>
              <a:spcAft>
                <a:spcPts val="0"/>
              </a:spcAft>
              <a:buClr>
                <a:srgbClr val="7F7F7F"/>
              </a:buClr>
              <a:buSzPts val="2800"/>
              <a:buNone/>
            </a:pPr>
            <a:r>
              <a:rPr lang="en-US">
                <a:solidFill>
                  <a:srgbClr val="7F7F7F"/>
                </a:solidFill>
              </a:rPr>
              <a:t>JME</a:t>
            </a:r>
            <a:endParaRPr/>
          </a:p>
          <a:p>
            <a:pPr indent="-228600" lvl="1" marL="685800" rtl="0" algn="l">
              <a:lnSpc>
                <a:spcPct val="80000"/>
              </a:lnSpc>
              <a:spcBef>
                <a:spcPts val="500"/>
              </a:spcBef>
              <a:spcAft>
                <a:spcPts val="0"/>
              </a:spcAft>
              <a:buClr>
                <a:srgbClr val="7F7F7F"/>
              </a:buClr>
              <a:buSzPts val="2400"/>
              <a:buChar char="•"/>
            </a:pPr>
            <a:r>
              <a:rPr lang="en-US">
                <a:solidFill>
                  <a:srgbClr val="7F7F7F"/>
                </a:solidFill>
              </a:rPr>
              <a:t>Java Micro Edition formerly known as J2ME.</a:t>
            </a:r>
            <a:endParaRPr/>
          </a:p>
          <a:p>
            <a:pPr indent="-228600" lvl="1" marL="685800" rtl="0" algn="l">
              <a:lnSpc>
                <a:spcPct val="80000"/>
              </a:lnSpc>
              <a:spcBef>
                <a:spcPts val="500"/>
              </a:spcBef>
              <a:spcAft>
                <a:spcPts val="0"/>
              </a:spcAft>
              <a:buClr>
                <a:srgbClr val="7F7F7F"/>
              </a:buClr>
              <a:buSzPts val="2400"/>
              <a:buChar char="•"/>
            </a:pPr>
            <a:r>
              <a:rPr lang="en-US">
                <a:solidFill>
                  <a:srgbClr val="7F7F7F"/>
                </a:solidFill>
              </a:rPr>
              <a:t>These are the set of packages is used to develop application for mobile devices and embedded systems.</a:t>
            </a:r>
            <a:endParaRPr/>
          </a:p>
        </p:txBody>
      </p:sp>
      <p:sp>
        <p:nvSpPr>
          <p:cNvPr id="411" name="Google Shape;411;p54"/>
          <p:cNvSpPr/>
          <p:nvPr/>
        </p:nvSpPr>
        <p:spPr>
          <a:xfrm>
            <a:off x="10549190" y="2068155"/>
            <a:ext cx="699381" cy="2721559"/>
          </a:xfrm>
          <a:prstGeom prst="rightBrace">
            <a:avLst>
              <a:gd fmla="val 25000" name="adj1"/>
              <a:gd fmla="val 47807"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Libre Baskerville"/>
              <a:ea typeface="Libre Baskerville"/>
              <a:cs typeface="Libre Baskerville"/>
              <a:sym typeface="Libre Baskerville"/>
            </a:endParaRPr>
          </a:p>
        </p:txBody>
      </p:sp>
      <p:sp>
        <p:nvSpPr>
          <p:cNvPr id="412" name="Google Shape;412;p54"/>
          <p:cNvSpPr txBox="1"/>
          <p:nvPr/>
        </p:nvSpPr>
        <p:spPr>
          <a:xfrm>
            <a:off x="11248571" y="3013435"/>
            <a:ext cx="118872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595959"/>
                </a:solidFill>
                <a:latin typeface="Maven Pro"/>
                <a:ea typeface="Maven Pro"/>
                <a:cs typeface="Maven Pro"/>
                <a:sym typeface="Maven Pro"/>
              </a:rPr>
              <a:t>Our Focus</a:t>
            </a:r>
            <a:endParaRPr sz="2400">
              <a:solidFill>
                <a:srgbClr val="595959"/>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17"/>
          <p:cNvSpPr txBox="1"/>
          <p:nvPr>
            <p:ph type="title"/>
          </p:nvPr>
        </p:nvSpPr>
        <p:spPr>
          <a:xfrm>
            <a:off x="492656" y="271214"/>
            <a:ext cx="736029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4400"/>
              <a:buFont typeface="Arial"/>
              <a:buNone/>
            </a:pPr>
            <a:r>
              <a:rPr lang="en-US">
                <a:solidFill>
                  <a:schemeClr val="accent2"/>
                </a:solidFill>
                <a:latin typeface="Arial"/>
                <a:ea typeface="Arial"/>
                <a:cs typeface="Arial"/>
                <a:sym typeface="Arial"/>
              </a:rPr>
              <a:t>Why so many versions?</a:t>
            </a:r>
            <a:endParaRPr>
              <a:solidFill>
                <a:schemeClr val="accent2"/>
              </a:solidFill>
              <a:latin typeface="Arial"/>
              <a:ea typeface="Arial"/>
              <a:cs typeface="Arial"/>
              <a:sym typeface="Arial"/>
            </a:endParaRPr>
          </a:p>
        </p:txBody>
      </p:sp>
      <p:sp>
        <p:nvSpPr>
          <p:cNvPr id="117" name="Google Shape;117;p17"/>
          <p:cNvSpPr txBox="1"/>
          <p:nvPr>
            <p:ph idx="1" type="body"/>
          </p:nvPr>
        </p:nvSpPr>
        <p:spPr>
          <a:xfrm>
            <a:off x="492656" y="1698171"/>
            <a:ext cx="7253618" cy="50422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None/>
            </a:pPr>
            <a:r>
              <a:rPr lang="en-US"/>
              <a:t>Java started as a language originally targeting the digital cable television industry but it was ahead of its time for this industry. The Internet was beginning to boom at that time and Java turned out to be just right for it.</a:t>
            </a:r>
            <a:endParaRPr/>
          </a:p>
          <a:p>
            <a:pPr indent="0" lvl="0" marL="0" rtl="0" algn="l">
              <a:lnSpc>
                <a:spcPct val="100000"/>
              </a:lnSpc>
              <a:spcBef>
                <a:spcPts val="1000"/>
              </a:spcBef>
              <a:spcAft>
                <a:spcPts val="0"/>
              </a:spcAft>
              <a:buClr>
                <a:schemeClr val="dk1"/>
              </a:buClr>
              <a:buSzPts val="2800"/>
              <a:buNone/>
            </a:pPr>
            <a:r>
              <a:rPr lang="en-US"/>
              <a:t>Eventually more APIs were added and Java (just like any other language) progressively evolved in terms of providing more features for security, reflection mechanism, newer utility classes etc.</a:t>
            </a:r>
            <a:endParaRPr/>
          </a:p>
          <a:p>
            <a:pPr indent="0" lvl="0" marL="0" rtl="0" algn="l">
              <a:lnSpc>
                <a:spcPct val="100000"/>
              </a:lnSpc>
              <a:spcBef>
                <a:spcPts val="1000"/>
              </a:spcBef>
              <a:spcAft>
                <a:spcPts val="0"/>
              </a:spcAft>
              <a:buClr>
                <a:schemeClr val="dk1"/>
              </a:buClr>
              <a:buSzPts val="2800"/>
              <a:buNone/>
            </a:pPr>
            <a:r>
              <a:rPr lang="en-US"/>
              <a:t>Therefore with each version, the scope of the language has increased in terms of features.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18"/>
          <p:cNvSpPr txBox="1"/>
          <p:nvPr>
            <p:ph type="title"/>
          </p:nvPr>
        </p:nvSpPr>
        <p:spPr>
          <a:xfrm>
            <a:off x="492656" y="519409"/>
            <a:ext cx="736029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5"/>
              </a:buClr>
              <a:buSzPts val="3200"/>
              <a:buFont typeface="Arial"/>
              <a:buNone/>
            </a:pPr>
            <a:r>
              <a:rPr lang="en-US" sz="3200">
                <a:solidFill>
                  <a:schemeClr val="accent5"/>
                </a:solidFill>
                <a:latin typeface="Arial"/>
                <a:ea typeface="Arial"/>
                <a:cs typeface="Arial"/>
                <a:sym typeface="Arial"/>
              </a:rPr>
              <a:t>Features</a:t>
            </a:r>
            <a:br>
              <a:rPr lang="en-US">
                <a:solidFill>
                  <a:schemeClr val="accent2"/>
                </a:solidFill>
                <a:latin typeface="Arial"/>
                <a:ea typeface="Arial"/>
                <a:cs typeface="Arial"/>
                <a:sym typeface="Arial"/>
              </a:rPr>
            </a:br>
            <a:r>
              <a:rPr lang="en-US">
                <a:solidFill>
                  <a:schemeClr val="accent2"/>
                </a:solidFill>
                <a:latin typeface="Arial"/>
                <a:ea typeface="Arial"/>
                <a:cs typeface="Arial"/>
                <a:sym typeface="Arial"/>
              </a:rPr>
              <a:t>Simple</a:t>
            </a:r>
            <a:endParaRPr>
              <a:solidFill>
                <a:schemeClr val="accent2"/>
              </a:solidFill>
              <a:latin typeface="Arial"/>
              <a:ea typeface="Arial"/>
              <a:cs typeface="Arial"/>
              <a:sym typeface="Arial"/>
            </a:endParaRPr>
          </a:p>
        </p:txBody>
      </p:sp>
      <p:sp>
        <p:nvSpPr>
          <p:cNvPr id="123" name="Google Shape;123;p18"/>
          <p:cNvSpPr txBox="1"/>
          <p:nvPr>
            <p:ph idx="1" type="body"/>
          </p:nvPr>
        </p:nvSpPr>
        <p:spPr>
          <a:xfrm>
            <a:off x="492656" y="2168435"/>
            <a:ext cx="7253618" cy="351390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800"/>
              <a:buChar char="•"/>
            </a:pPr>
            <a:r>
              <a:rPr lang="en-US"/>
              <a:t>Syntax similar to C/C++</a:t>
            </a:r>
            <a:endParaRPr/>
          </a:p>
          <a:p>
            <a:pPr indent="-228600" lvl="1" marL="685800" rtl="0" algn="l">
              <a:lnSpc>
                <a:spcPct val="100000"/>
              </a:lnSpc>
              <a:spcBef>
                <a:spcPts val="500"/>
              </a:spcBef>
              <a:spcAft>
                <a:spcPts val="0"/>
              </a:spcAft>
              <a:buClr>
                <a:schemeClr val="dk1"/>
              </a:buClr>
              <a:buSzPts val="2100"/>
              <a:buChar char="•"/>
            </a:pPr>
            <a:r>
              <a:rPr lang="en-US" sz="2800"/>
              <a:t>Same types of loops </a:t>
            </a:r>
            <a:endParaRPr/>
          </a:p>
          <a:p>
            <a:pPr indent="-228600" lvl="1" marL="685800" rtl="0" algn="l">
              <a:lnSpc>
                <a:spcPct val="100000"/>
              </a:lnSpc>
              <a:spcBef>
                <a:spcPts val="500"/>
              </a:spcBef>
              <a:spcAft>
                <a:spcPts val="0"/>
              </a:spcAft>
              <a:buClr>
                <a:schemeClr val="dk1"/>
              </a:buClr>
              <a:buSzPts val="2100"/>
              <a:buChar char="•"/>
            </a:pPr>
            <a:r>
              <a:rPr lang="en-US" sz="2800"/>
              <a:t>Same data types </a:t>
            </a:r>
            <a:endParaRPr/>
          </a:p>
          <a:p>
            <a:pPr indent="-228600" lvl="0" marL="228600" rtl="0" algn="l">
              <a:lnSpc>
                <a:spcPct val="100000"/>
              </a:lnSpc>
              <a:spcBef>
                <a:spcPts val="1000"/>
              </a:spcBef>
              <a:spcAft>
                <a:spcPts val="0"/>
              </a:spcAft>
              <a:buClr>
                <a:schemeClr val="dk1"/>
              </a:buClr>
              <a:buSzPts val="2800"/>
              <a:buChar char="•"/>
            </a:pPr>
            <a:r>
              <a:rPr lang="en-US"/>
              <a:t>Error-free code </a:t>
            </a:r>
            <a:endParaRPr/>
          </a:p>
          <a:p>
            <a:pPr indent="-228600" lvl="1" marL="685800" rtl="0" algn="l">
              <a:lnSpc>
                <a:spcPct val="100000"/>
              </a:lnSpc>
              <a:spcBef>
                <a:spcPts val="500"/>
              </a:spcBef>
              <a:spcAft>
                <a:spcPts val="0"/>
              </a:spcAft>
              <a:buClr>
                <a:schemeClr val="dk1"/>
              </a:buClr>
              <a:buSzPts val="2100"/>
              <a:buChar char="•"/>
            </a:pPr>
            <a:r>
              <a:rPr lang="en-US" sz="2800"/>
              <a:t>no pointers</a:t>
            </a:r>
            <a:endParaRPr/>
          </a:p>
          <a:p>
            <a:pPr indent="-228600" lvl="1" marL="685800" rtl="0" algn="l">
              <a:lnSpc>
                <a:spcPct val="100000"/>
              </a:lnSpc>
              <a:spcBef>
                <a:spcPts val="500"/>
              </a:spcBef>
              <a:spcAft>
                <a:spcPts val="0"/>
              </a:spcAft>
              <a:buClr>
                <a:schemeClr val="dk1"/>
              </a:buClr>
              <a:buSzPts val="2100"/>
              <a:buChar char="•"/>
            </a:pPr>
            <a:r>
              <a:rPr lang="en-US" sz="2800"/>
              <a:t>no array index out of bounds problems</a:t>
            </a:r>
            <a:endParaRPr/>
          </a:p>
          <a:p>
            <a:pPr indent="-228600" lvl="1" marL="685800" rtl="0" algn="l">
              <a:lnSpc>
                <a:spcPct val="100000"/>
              </a:lnSpc>
              <a:spcBef>
                <a:spcPts val="500"/>
              </a:spcBef>
              <a:spcAft>
                <a:spcPts val="0"/>
              </a:spcAft>
              <a:buClr>
                <a:schemeClr val="dk1"/>
              </a:buClr>
              <a:buSzPts val="2100"/>
              <a:buChar char="•"/>
            </a:pPr>
            <a:r>
              <a:rPr lang="en-US" sz="2800"/>
              <a:t>no explicit memory allocation &amp; de-allocation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19"/>
          <p:cNvSpPr txBox="1"/>
          <p:nvPr>
            <p:ph type="title"/>
          </p:nvPr>
        </p:nvSpPr>
        <p:spPr>
          <a:xfrm>
            <a:off x="492656" y="519409"/>
            <a:ext cx="7360298"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5"/>
              </a:buClr>
              <a:buSzPts val="3200"/>
              <a:buFont typeface="Arial"/>
              <a:buNone/>
            </a:pPr>
            <a:r>
              <a:rPr lang="en-US" sz="3200">
                <a:solidFill>
                  <a:schemeClr val="accent5"/>
                </a:solidFill>
                <a:latin typeface="Arial"/>
                <a:ea typeface="Arial"/>
                <a:cs typeface="Arial"/>
                <a:sym typeface="Arial"/>
              </a:rPr>
              <a:t>Features</a:t>
            </a:r>
            <a:br>
              <a:rPr lang="en-US">
                <a:solidFill>
                  <a:schemeClr val="accent2"/>
                </a:solidFill>
                <a:latin typeface="Arial"/>
                <a:ea typeface="Arial"/>
                <a:cs typeface="Arial"/>
                <a:sym typeface="Arial"/>
              </a:rPr>
            </a:br>
            <a:r>
              <a:rPr lang="en-US">
                <a:solidFill>
                  <a:schemeClr val="accent2"/>
                </a:solidFill>
                <a:latin typeface="Arial"/>
                <a:ea typeface="Arial"/>
                <a:cs typeface="Arial"/>
                <a:sym typeface="Arial"/>
              </a:rPr>
              <a:t>Simple</a:t>
            </a:r>
            <a:endParaRPr>
              <a:solidFill>
                <a:schemeClr val="accent2"/>
              </a:solidFill>
              <a:latin typeface="Arial"/>
              <a:ea typeface="Arial"/>
              <a:cs typeface="Arial"/>
              <a:sym typeface="Arial"/>
            </a:endParaRPr>
          </a:p>
        </p:txBody>
      </p:sp>
      <p:sp>
        <p:nvSpPr>
          <p:cNvPr id="129" name="Google Shape;129;p19"/>
          <p:cNvSpPr txBox="1"/>
          <p:nvPr>
            <p:ph idx="1" type="body"/>
          </p:nvPr>
        </p:nvSpPr>
        <p:spPr>
          <a:xfrm>
            <a:off x="492656" y="2168435"/>
            <a:ext cx="7253618" cy="351390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None/>
            </a:pPr>
            <a:r>
              <a:rPr lang="en-US"/>
              <a:t>Java is able to overcome memory related problems by the virtue of Garbage collection which is a tool that attempts to free unreferenced memory (memory occupied by objects that are no longer in use by the program) also called garbage,  in program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3" name="Shape 133"/>
        <p:cNvGrpSpPr/>
        <p:nvPr/>
      </p:nvGrpSpPr>
      <p:grpSpPr>
        <a:xfrm>
          <a:off x="0" y="0"/>
          <a:ext cx="0" cy="0"/>
          <a:chOff x="0" y="0"/>
          <a:chExt cx="0" cy="0"/>
        </a:xfrm>
      </p:grpSpPr>
      <p:sp>
        <p:nvSpPr>
          <p:cNvPr id="134" name="Google Shape;134;p20"/>
          <p:cNvSpPr/>
          <p:nvPr/>
        </p:nvSpPr>
        <p:spPr>
          <a:xfrm>
            <a:off x="0" y="-1"/>
            <a:ext cx="12192000" cy="2168435"/>
          </a:xfrm>
          <a:prstGeom prst="rect">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135" name="Google Shape;135;p20"/>
          <p:cNvSpPr txBox="1"/>
          <p:nvPr>
            <p:ph type="title"/>
          </p:nvPr>
        </p:nvSpPr>
        <p:spPr>
          <a:xfrm>
            <a:off x="1380930" y="519409"/>
            <a:ext cx="931755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Object-Oriented Programming</a:t>
            </a:r>
            <a:endParaRPr>
              <a:solidFill>
                <a:schemeClr val="lt1"/>
              </a:solidFill>
              <a:latin typeface="Arial"/>
              <a:ea typeface="Arial"/>
              <a:cs typeface="Arial"/>
              <a:sym typeface="Arial"/>
            </a:endParaRPr>
          </a:p>
        </p:txBody>
      </p:sp>
      <p:sp>
        <p:nvSpPr>
          <p:cNvPr id="136" name="Google Shape;136;p20"/>
          <p:cNvSpPr txBox="1"/>
          <p:nvPr>
            <p:ph idx="1" type="body"/>
          </p:nvPr>
        </p:nvSpPr>
        <p:spPr>
          <a:xfrm>
            <a:off x="1380930" y="2687844"/>
            <a:ext cx="9121606" cy="351390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None/>
            </a:pPr>
            <a:r>
              <a:rPr lang="en-US" sz="3200"/>
              <a:t>“Object-oriented programming is a method of implementation in which programs are organized as cooperative collections of </a:t>
            </a:r>
            <a:r>
              <a:rPr lang="en-US" sz="3200">
                <a:solidFill>
                  <a:srgbClr val="C00000"/>
                </a:solidFill>
              </a:rPr>
              <a:t>objects</a:t>
            </a:r>
            <a:r>
              <a:rPr lang="en-US" sz="3200"/>
              <a:t>, each of which represents an </a:t>
            </a:r>
            <a:r>
              <a:rPr lang="en-US" sz="3200">
                <a:solidFill>
                  <a:srgbClr val="C00000"/>
                </a:solidFill>
              </a:rPr>
              <a:t>instance</a:t>
            </a:r>
            <a:r>
              <a:rPr lang="en-US" sz="3200"/>
              <a:t> of some </a:t>
            </a:r>
            <a:r>
              <a:rPr lang="en-US" sz="3200">
                <a:solidFill>
                  <a:srgbClr val="C00000"/>
                </a:solidFill>
              </a:rPr>
              <a:t>class</a:t>
            </a:r>
            <a:r>
              <a:rPr lang="en-US" sz="3200"/>
              <a:t>, and whose classes are all </a:t>
            </a:r>
            <a:r>
              <a:rPr lang="en-US" sz="3200">
                <a:solidFill>
                  <a:srgbClr val="C00000"/>
                </a:solidFill>
              </a:rPr>
              <a:t>members</a:t>
            </a:r>
            <a:r>
              <a:rPr lang="en-US" sz="3200"/>
              <a:t> of a </a:t>
            </a:r>
            <a:r>
              <a:rPr lang="en-US" sz="3200">
                <a:solidFill>
                  <a:srgbClr val="C00000"/>
                </a:solidFill>
              </a:rPr>
              <a:t>hierarchy of classes</a:t>
            </a:r>
            <a:r>
              <a:rPr lang="en-US" sz="3200"/>
              <a:t> united via </a:t>
            </a:r>
            <a:r>
              <a:rPr lang="en-US" sz="3200">
                <a:solidFill>
                  <a:srgbClr val="C00000"/>
                </a:solidFill>
              </a:rPr>
              <a:t>inheritance</a:t>
            </a:r>
            <a:r>
              <a:rPr lang="en-US" sz="3200"/>
              <a:t> relationships.”</a:t>
            </a:r>
            <a:endParaRPr/>
          </a:p>
          <a:p>
            <a:pPr indent="0" lvl="0" marL="0" rtl="0" algn="l">
              <a:lnSpc>
                <a:spcPct val="100000"/>
              </a:lnSpc>
              <a:spcBef>
                <a:spcPts val="1000"/>
              </a:spcBef>
              <a:spcAft>
                <a:spcPts val="0"/>
              </a:spcAft>
              <a:buClr>
                <a:srgbClr val="7F7F7F"/>
              </a:buClr>
              <a:buSzPts val="2000"/>
              <a:buNone/>
            </a:pPr>
            <a:r>
              <a:rPr lang="en-US" sz="2000">
                <a:solidFill>
                  <a:srgbClr val="7F7F7F"/>
                </a:solidFill>
                <a:latin typeface="Arial"/>
                <a:ea typeface="Arial"/>
                <a:cs typeface="Arial"/>
                <a:sym typeface="Arial"/>
              </a:rPr>
              <a:t>GRADY BOOCH </a:t>
            </a:r>
            <a:endParaRPr sz="2000">
              <a:solidFill>
                <a:srgbClr val="7F7F7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p:nvPr/>
        </p:nvSpPr>
        <p:spPr>
          <a:xfrm>
            <a:off x="0" y="-1"/>
            <a:ext cx="12192000" cy="2168435"/>
          </a:xfrm>
          <a:prstGeom prst="rect">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142" name="Google Shape;142;p21"/>
          <p:cNvSpPr txBox="1"/>
          <p:nvPr>
            <p:ph type="title"/>
          </p:nvPr>
        </p:nvSpPr>
        <p:spPr>
          <a:xfrm>
            <a:off x="1380930" y="519409"/>
            <a:ext cx="959187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Programming Approaches</a:t>
            </a:r>
            <a:endParaRPr>
              <a:solidFill>
                <a:schemeClr val="lt1"/>
              </a:solidFill>
              <a:latin typeface="Arial"/>
              <a:ea typeface="Arial"/>
              <a:cs typeface="Arial"/>
              <a:sym typeface="Arial"/>
            </a:endParaRPr>
          </a:p>
        </p:txBody>
      </p:sp>
      <p:sp>
        <p:nvSpPr>
          <p:cNvPr id="143" name="Google Shape;143;p21"/>
          <p:cNvSpPr txBox="1"/>
          <p:nvPr>
            <p:ph idx="1" type="body"/>
          </p:nvPr>
        </p:nvSpPr>
        <p:spPr>
          <a:xfrm>
            <a:off x="783772" y="2687844"/>
            <a:ext cx="4794068" cy="383052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None/>
            </a:pPr>
            <a:r>
              <a:rPr b="1" lang="en-US"/>
              <a:t>Structured Approach</a:t>
            </a:r>
            <a:endParaRPr/>
          </a:p>
          <a:p>
            <a:pPr indent="-228600" lvl="0" marL="228600" rtl="0" algn="l">
              <a:lnSpc>
                <a:spcPct val="100000"/>
              </a:lnSpc>
              <a:spcBef>
                <a:spcPts val="1000"/>
              </a:spcBef>
              <a:spcAft>
                <a:spcPts val="0"/>
              </a:spcAft>
              <a:buClr>
                <a:schemeClr val="dk1"/>
              </a:buClr>
              <a:buSzPts val="2800"/>
              <a:buChar char="•"/>
            </a:pPr>
            <a:r>
              <a:rPr lang="en-US"/>
              <a:t>Based on functions</a:t>
            </a:r>
            <a:endParaRPr/>
          </a:p>
          <a:p>
            <a:pPr indent="-228600" lvl="0" marL="228600" rtl="0" algn="l">
              <a:lnSpc>
                <a:spcPct val="100000"/>
              </a:lnSpc>
              <a:spcBef>
                <a:spcPts val="1000"/>
              </a:spcBef>
              <a:spcAft>
                <a:spcPts val="0"/>
              </a:spcAft>
              <a:buClr>
                <a:schemeClr val="dk1"/>
              </a:buClr>
              <a:buSzPts val="2800"/>
              <a:buChar char="•"/>
            </a:pPr>
            <a:r>
              <a:rPr lang="en-US"/>
              <a:t>goto branching</a:t>
            </a:r>
            <a:endParaRPr/>
          </a:p>
          <a:p>
            <a:pPr indent="-228600" lvl="0" marL="228600" rtl="0" algn="l">
              <a:lnSpc>
                <a:spcPct val="100000"/>
              </a:lnSpc>
              <a:spcBef>
                <a:spcPts val="1000"/>
              </a:spcBef>
              <a:spcAft>
                <a:spcPts val="0"/>
              </a:spcAft>
              <a:buClr>
                <a:schemeClr val="dk1"/>
              </a:buClr>
              <a:buSzPts val="2800"/>
              <a:buChar char="•"/>
            </a:pPr>
            <a:r>
              <a:rPr lang="en-US"/>
              <a:t>C, C++, COBOL, Pascal</a:t>
            </a:r>
            <a:endParaRPr/>
          </a:p>
          <a:p>
            <a:pPr indent="0" lvl="0" marL="0" rtl="0" algn="l">
              <a:lnSpc>
                <a:spcPct val="100000"/>
              </a:lnSpc>
              <a:spcBef>
                <a:spcPts val="1000"/>
              </a:spcBef>
              <a:spcAft>
                <a:spcPts val="0"/>
              </a:spcAft>
              <a:buClr>
                <a:schemeClr val="dk1"/>
              </a:buClr>
              <a:buSzPts val="2400"/>
              <a:buNone/>
            </a:pPr>
            <a:r>
              <a:rPr i="1" lang="en-US" sz="2400"/>
              <a:t>Some disadvantages: No constructs for encapsulation, chances of code repetition, No strong data hiding concept, difficult to debug</a:t>
            </a:r>
            <a:endParaRPr/>
          </a:p>
        </p:txBody>
      </p:sp>
      <p:sp>
        <p:nvSpPr>
          <p:cNvPr id="144" name="Google Shape;144;p21"/>
          <p:cNvSpPr txBox="1"/>
          <p:nvPr/>
        </p:nvSpPr>
        <p:spPr>
          <a:xfrm>
            <a:off x="6629400" y="2687844"/>
            <a:ext cx="4794068" cy="38305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lang="en-US" sz="2800">
                <a:solidFill>
                  <a:schemeClr val="dk1"/>
                </a:solidFill>
                <a:latin typeface="Libre Baskerville"/>
                <a:ea typeface="Libre Baskerville"/>
                <a:cs typeface="Libre Baskerville"/>
                <a:sym typeface="Libre Baskerville"/>
              </a:rPr>
              <a:t>Object-Oriented Approach</a:t>
            </a:r>
            <a:endParaRPr/>
          </a:p>
          <a:p>
            <a:pPr indent="-228600" lvl="0" marL="228600" marR="0" rtl="0" algn="l">
              <a:lnSpc>
                <a:spcPct val="100000"/>
              </a:lnSpc>
              <a:spcBef>
                <a:spcPts val="1000"/>
              </a:spcBef>
              <a:spcAft>
                <a:spcPts val="0"/>
              </a:spcAft>
              <a:buClr>
                <a:schemeClr val="dk1"/>
              </a:buClr>
              <a:buSzPts val="2800"/>
              <a:buFont typeface="Arial"/>
              <a:buChar char="•"/>
            </a:pPr>
            <a:r>
              <a:rPr lang="en-US" sz="2800">
                <a:solidFill>
                  <a:schemeClr val="dk1"/>
                </a:solidFill>
                <a:latin typeface="Libre Baskerville"/>
                <a:ea typeface="Libre Baskerville"/>
                <a:cs typeface="Libre Baskerville"/>
                <a:sym typeface="Libre Baskerville"/>
              </a:rPr>
              <a:t>Smalltalk, Java, C#</a:t>
            </a:r>
            <a:endParaRPr i="1" sz="2400">
              <a:solidFill>
                <a:schemeClr val="dk1"/>
              </a:solidFill>
              <a:latin typeface="Libre Baskerville"/>
              <a:ea typeface="Libre Baskerville"/>
              <a:cs typeface="Libre Baskerville"/>
              <a:sym typeface="Libre Baskervill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