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Maven Pro"/>
      <p:regular r:id="rId30"/>
      <p:bold r:id="rId31"/>
    </p:embeddedFont>
    <p:embeddedFont>
      <p:font typeface="Libre Baskerville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7AB4ED-67BB-4F5A-81CC-AA50C5F3111F}">
  <a:tblStyle styleId="{B87AB4ED-67BB-4F5A-81CC-AA50C5F3111F}" styleName="Table_0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65CDC982-13D4-456B-AE09-0CB1D58BBDB2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2425147" y="5257800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Programming Basics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495" y="673372"/>
            <a:ext cx="4122514" cy="224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777675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Keywords / Reserved Words</a:t>
            </a:r>
            <a:endParaRPr sz="44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854527" y="1579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{65CDC982-13D4-456B-AE09-0CB1D58BBDB2}</a:tableStyleId>
              </a:tblPr>
              <a:tblGrid>
                <a:gridCol w="2096600"/>
                <a:gridCol w="2096600"/>
                <a:gridCol w="2096600"/>
                <a:gridCol w="2096600"/>
                <a:gridCol w="2096600"/>
              </a:tblGrid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assert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goto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package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synchronized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implements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protected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throws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instanceof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transient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interface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finally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strictfp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volatile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  <a:tr h="499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native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super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993502" y="275771"/>
            <a:ext cx="77444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More on Keywords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993502" y="1930399"/>
            <a:ext cx="7744408" cy="4528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/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/>
              <a:t> are unused keywords. They are reserved for future use.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/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/>
              <a:t> are not keywords. However, they cannot be used as identifiers.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Java classes are not keywords.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993502" y="275771"/>
            <a:ext cx="77444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993502" y="1930399"/>
            <a:ext cx="7744408" cy="47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i="1" lang="en-US"/>
              <a:t>Value of a constant cannot be changed once a value is assigned.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/>
              <a:t> keyword in front of the variable denotes constant.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final double PI=3.14;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b="1" lang="en-US"/>
              <a:t>Constant Naming Convention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All rules that apply for a variable also applies to constants except the one below.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Constants must be all in UPPER CASE. In cases where you have more than one word making up constant, words must be separated by underscore.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993502" y="275771"/>
            <a:ext cx="77444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Literals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993502" y="1930399"/>
            <a:ext cx="7744408" cy="47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i="1" lang="en-US"/>
              <a:t>A literal is the value assigned to a variable.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/>
              <a:t>For example 7 is a literal.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/>
              <a:t>The literals available in java: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Integer Literal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Floating Point Literal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Character Literal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Boolean Literal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String Literal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459394" y="136849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 Declarations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92656" y="2688457"/>
            <a:ext cx="5646887" cy="442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b="1" lang="en-US"/>
              <a:t>Local declarations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Declarations made inside a method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A local variable </a:t>
            </a:r>
            <a:r>
              <a:rPr b="1" lang="en-US"/>
              <a:t>must always be initialized</a:t>
            </a:r>
            <a:r>
              <a:rPr lang="en-US"/>
              <a:t> to a value before it can be used in calculations or display.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If a variable is used without initialization, compiler will flag an error.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6327399" y="2694057"/>
            <a:ext cx="5864601" cy="442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 declarations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Declarations made outside a method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class variable is </a:t>
            </a:r>
            <a:r>
              <a:rPr b="1"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automatically assigned a default value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it is not initialized.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are two types of class declarations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ven Pr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Instance declaration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aven Pr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 declaration</a:t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3091543" y="508000"/>
            <a:ext cx="8926286" cy="60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222171" y="689429"/>
            <a:ext cx="8795658" cy="567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Mortgage 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 double amount;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String getName() { return name;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setName(String name) {this.name = name;}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double getAmount() {return amount;}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setAmount(double amount)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{this.amount = amount; }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double calcInterest(){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interestAmt;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interestAmt = amount * 0.1;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interestAmt;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279400" y="2235200"/>
            <a:ext cx="3113314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Mortgage.java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Relational Operators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92656" y="1698171"/>
            <a:ext cx="7253618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&lt;  &gt;   &gt;=   &lt;=  ==  !=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br>
              <a:rPr i="1" lang="en-US"/>
            </a:br>
            <a:r>
              <a:rPr i="1" lang="en-US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int i=10;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int j=20;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System.out.println( i&gt;j );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		 // output is false</a:t>
            </a:r>
            <a:br>
              <a:rPr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System.out.println(i==10);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// output is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5803900" y="5743769"/>
            <a:ext cx="647700" cy="723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6473372" y="5587118"/>
            <a:ext cx="4891314" cy="1037202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42743" y="5627916"/>
            <a:ext cx="482185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will happen when you do this?</a:t>
            </a:r>
            <a:br>
              <a:rPr i="1"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System.out.println(i=10);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0" y="1929386"/>
            <a:ext cx="12192000" cy="33619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00" name="Google Shape;200;p29"/>
          <p:cNvGraphicFramePr/>
          <p:nvPr/>
        </p:nvGraphicFramePr>
        <p:xfrm>
          <a:off x="1708732" y="23793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{B87AB4ED-67BB-4F5A-81CC-AA50C5F3111F}</a:tableStyleId>
              </a:tblPr>
              <a:tblGrid>
                <a:gridCol w="1722125"/>
                <a:gridCol w="1851600"/>
                <a:gridCol w="1592650"/>
                <a:gridCol w="1722125"/>
                <a:gridCol w="1722125"/>
              </a:tblGrid>
              <a:tr h="551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Operand 1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Operand 2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&amp;&amp;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||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accent5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!Operand 1</a:t>
                      </a:r>
                      <a:endParaRPr b="1" sz="24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</a:tr>
              <a:tr h="48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8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8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8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01" name="Google Shape;201;p2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1981200" y="228600"/>
            <a:ext cx="8686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Conditional Logical Operators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  ||   !   ?: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161143" y="5668666"/>
            <a:ext cx="10493827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Logical operators are binary operators that require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values as operands.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Does not work if the operands are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904342" y="265409"/>
            <a:ext cx="85116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Automatic or Implicit Conversion</a:t>
            </a:r>
            <a:endParaRPr sz="6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904342" y="1536700"/>
            <a:ext cx="7830457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conversion in the direction indicated happens automatically.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byte → short → int → long → float → double</a:t>
            </a:r>
            <a:br>
              <a:rPr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  char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When an arithmetic operation happens between different numeric types, the result of the operation is always of the higher numeric data type.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If an arithmetic operation happens between any integer type except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/>
              <a:t>, the result is an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Similarly when arithmetic operation happens between floating points the result 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/>
              <a:t>.</a:t>
            </a:r>
            <a:endParaRPr/>
          </a:p>
        </p:txBody>
      </p:sp>
      <p:cxnSp>
        <p:nvCxnSpPr>
          <p:cNvPr id="210" name="Google Shape;210;p30"/>
          <p:cNvCxnSpPr/>
          <p:nvPr/>
        </p:nvCxnSpPr>
        <p:spPr>
          <a:xfrm flipH="1" rot="10800000">
            <a:off x="6191794" y="2481943"/>
            <a:ext cx="339635" cy="1567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492656" y="1698171"/>
            <a:ext cx="7253618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/>
              <a:t>Syntax: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statement(s)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[else </a:t>
            </a:r>
            <a:r>
              <a:rPr i="1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statement(s)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statement are same as that in C except that the condition must always evaluate to a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/>
              <a:t> value.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0" y="1087059"/>
            <a:ext cx="12192000" cy="213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Basic Elements of Java</a:t>
            </a:r>
            <a:b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Types, Operators, Statements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216625" y="5186749"/>
            <a:ext cx="3363686" cy="896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Maven Pro"/>
              <a:buNone/>
            </a:pPr>
            <a:r>
              <a:rPr lang="en-US" sz="3600">
                <a:solidFill>
                  <a:srgbClr val="2E75B5"/>
                </a:solidFill>
                <a:latin typeface="Maven Pro"/>
                <a:ea typeface="Maven Pro"/>
                <a:cs typeface="Maven Pro"/>
                <a:sym typeface="Maven Pro"/>
              </a:rPr>
              <a:t>EXERCISE</a:t>
            </a:r>
            <a:endParaRPr sz="4400">
              <a:solidFill>
                <a:srgbClr val="2E75B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742" y="396754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644434" y="761033"/>
            <a:ext cx="4191000" cy="23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Tax slabs for general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to 50,000 No tax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50,001 to 75,000 10%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75,001 to 200,000 20%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Above 200,000 30%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773783" y="762918"/>
            <a:ext cx="570084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Income tax slabs 2011-2012 for Women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 to 60,000 No tax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60,001 to 100,000 10%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100,001 to 250,000 20%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Above 250,000 30%</a:t>
            </a:r>
            <a:endParaRPr/>
          </a:p>
        </p:txBody>
      </p:sp>
      <p:sp>
        <p:nvSpPr>
          <p:cNvPr id="225" name="Google Shape;225;p32"/>
          <p:cNvSpPr/>
          <p:nvPr/>
        </p:nvSpPr>
        <p:spPr>
          <a:xfrm>
            <a:off x="3722913" y="4587477"/>
            <a:ext cx="80336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</a:pPr>
            <a:r>
              <a:rPr lang="en-US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Write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statements to achieve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None/>
            </a:pPr>
            <a:r>
              <a:rPr i="1" lang="en-US" sz="3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sure that you indent the code well so that it is readable. </a:t>
            </a:r>
            <a:endParaRPr/>
          </a:p>
        </p:txBody>
      </p:sp>
      <p:cxnSp>
        <p:nvCxnSpPr>
          <p:cNvPr id="226" name="Google Shape;226;p32"/>
          <p:cNvCxnSpPr/>
          <p:nvPr/>
        </p:nvCxnSpPr>
        <p:spPr>
          <a:xfrm>
            <a:off x="644434" y="3500846"/>
            <a:ext cx="1083019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492656" y="1698171"/>
            <a:ext cx="7253618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/>
              <a:t>Syntax: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 (expression){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[case expression: statement(s)]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[default: statement(s)]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Maven Pro"/>
              <a:buNone/>
            </a:pPr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sz="4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>
                <a:solidFill>
                  <a:schemeClr val="accent2"/>
                </a:solidFill>
              </a:rPr>
              <a:t> Statement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492656" y="1698171"/>
            <a:ext cx="7253618" cy="4807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/>
              <a:t>So, when do you use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400"/>
              <a:t> </a:t>
            </a:r>
            <a:r>
              <a:rPr lang="en-US"/>
              <a:t>statement instead of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/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/>
              <a:t> statement is also very similar to the one in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/>
              <a:t> expression must be either integer value (not long) or char. In Java SE  and later,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/>
              <a:t> can also be used in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/>
              <a:t> statement's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/>
              <a:t> expression must evaluate to a  constant/final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/>
              <a:t> statement after every set of case statements will prevent fall-through.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492656" y="1698171"/>
            <a:ext cx="7253618" cy="4807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/>
              <a:t>Syntax: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for(initialization;condition;iteration)</a:t>
            </a:r>
            <a:br>
              <a:rPr lang="en-US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statement(s);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•"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/>
              <a:t> statement (like in C) is used to iterate through a set of statements over a range of values specified and computed by the for loop itself.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initialization</a:t>
            </a:r>
            <a:r>
              <a:rPr lang="en-US"/>
              <a:t> expression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used to initialize variable(s) </a:t>
            </a:r>
            <a:br>
              <a:rPr lang="en-US"/>
            </a:br>
            <a:r>
              <a:rPr lang="en-US"/>
              <a:t>Note: more than one variable initialization is separated by commas; can also include initialization with declaration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 executed only once when the loop begins.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&amp; do-while </a:t>
            </a: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613953" y="1698171"/>
            <a:ext cx="9784081" cy="4807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while(condition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statements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do 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statements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i="1" lang="en-US" sz="2400">
                <a:latin typeface="Consolas"/>
                <a:ea typeface="Consolas"/>
                <a:cs typeface="Consolas"/>
                <a:sym typeface="Consolas"/>
              </a:rPr>
              <a:t>(condition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Like in C,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/>
              <a:t> </a:t>
            </a:r>
            <a:r>
              <a:rPr lang="en-US"/>
              <a:t>and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do-while</a:t>
            </a:r>
            <a:r>
              <a:rPr lang="en-US"/>
              <a:t> statement is used to iterate through a set of statements till the condition remains true.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/>
              <a:t> evaluates the condition before at the beginning of each iteration whereas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do-while </a:t>
            </a:r>
            <a:r>
              <a:rPr lang="en-US"/>
              <a:t>evaluates condition only at the end of each iteration.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Therefore, 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do-while </a:t>
            </a:r>
            <a:r>
              <a:rPr lang="en-US"/>
              <a:t>guarantees that the loop statements are executed at least once.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Condition expression must result in _____</a:t>
            </a:r>
            <a:endParaRPr i="1"/>
          </a:p>
        </p:txBody>
      </p:sp>
      <p:sp>
        <p:nvSpPr>
          <p:cNvPr id="251" name="Google Shape;251;p36"/>
          <p:cNvSpPr/>
          <p:nvPr/>
        </p:nvSpPr>
        <p:spPr>
          <a:xfrm>
            <a:off x="6230983" y="5587118"/>
            <a:ext cx="5721531" cy="1037202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6342742" y="5627916"/>
            <a:ext cx="54268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think of a situation where you would prefer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do-while </a:t>
            </a:r>
            <a:r>
              <a:rPr i="1" lang="en-US" sz="2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</a:t>
            </a:r>
            <a:r>
              <a:rPr lang="en-U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5695042" y="5781402"/>
            <a:ext cx="647700" cy="723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38200" y="1825625"/>
            <a:ext cx="10515600" cy="481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None/>
            </a:pPr>
            <a:r>
              <a:rPr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Primitive Data Types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Integer type: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byte, short, int, long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Floating point types: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float, double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Character data types: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char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Boolean data type: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boolean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1390517"/>
            <a:ext cx="12192000" cy="4264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057400" y="150948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{B87AB4ED-67BB-4F5A-81CC-AA50C5F3111F}</a:tableStyleId>
              </a:tblPr>
              <a:tblGrid>
                <a:gridCol w="1924050"/>
                <a:gridCol w="2068725"/>
                <a:gridCol w="1779375"/>
                <a:gridCol w="1924050"/>
              </a:tblGrid>
              <a:tr h="443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Type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Size in Bytes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Min Range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accent5"/>
                          </a:solidFill>
                        </a:rPr>
                        <a:t>Max Range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0" marR="68575" marL="68575"/>
                </a:tc>
              </a:tr>
              <a:tr h="42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2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2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2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63</a:t>
                      </a: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2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200" u="none" cap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1200" u="none" cap="none" strike="noStrik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5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5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b="0"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  <a:tr h="45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1*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08" name="Google Shape;108;p16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981200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Ranges of Primitive Data Types</a:t>
            </a:r>
            <a:endParaRPr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148114" y="5956240"/>
            <a:ext cx="4495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*JVM Specific; typically 1 byte</a:t>
            </a:r>
            <a:endParaRPr i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1471210" y="5850582"/>
            <a:ext cx="647700" cy="723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8785160" y="5979003"/>
            <a:ext cx="2876550" cy="595479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785160" y="6019800"/>
            <a:ext cx="29019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16 bits for 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i="1"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?</a:t>
            </a:r>
            <a:endParaRPr i="1" sz="2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Unicode Character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92656" y="1698171"/>
            <a:ext cx="7253618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90"/>
              <a:buChar char="•"/>
            </a:pPr>
            <a:r>
              <a:rPr lang="en-US" sz="2590"/>
              <a:t>UNICODE is a 16 bit character.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Char char="•"/>
            </a:pPr>
            <a:r>
              <a:rPr lang="en-US" sz="2590"/>
              <a:t>They are generally represented in hexadecimal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Char char="•"/>
            </a:pPr>
            <a:r>
              <a:rPr lang="en-US" sz="2590"/>
              <a:t>“\u” in beginning of the character is used to represent hexadecimal character.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Char char="•"/>
            </a:pPr>
            <a:r>
              <a:rPr lang="en-US" sz="2590"/>
              <a:t>The characters represented include all basic English letters, numbers, special characters and characters from other languages also!</a:t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Char char="•"/>
            </a:pPr>
            <a:r>
              <a:rPr lang="en-US" sz="2590"/>
              <a:t>For example, Character ‘A’ represented in unicode as ‘\u0041’ – which is the number 65 in base 10.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Char char="•"/>
            </a:pPr>
            <a:r>
              <a:rPr lang="en-US" sz="2590"/>
              <a:t>The Unicode Standard encodes characters in the range U+0000..U+10FFFF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F7CAA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1606097"/>
            <a:ext cx="10515600" cy="363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You could write the entire java code as</a:t>
            </a:r>
            <a:br>
              <a:rPr lang="en-US" sz="3600"/>
            </a:b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\u0069\u006e\u0074\u0061;</a:t>
            </a:r>
            <a:br>
              <a:rPr lang="en-US" sz="3600"/>
            </a:br>
            <a:br>
              <a:rPr lang="en-US" sz="3600"/>
            </a:br>
            <a:r>
              <a:rPr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This above code represents </a:t>
            </a:r>
            <a:br>
              <a:rPr lang="en-US" sz="3600"/>
            </a:b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486" y="2810441"/>
            <a:ext cx="1676400" cy="197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92656" y="271214"/>
            <a:ext cx="73602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Unicode?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92656" y="1698171"/>
            <a:ext cx="7253618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b="1" lang="en-US"/>
              <a:t>Limitation of ASCII/Extended ASCII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Limited number of bits therefore does not have capability to represent multi-lingual characters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b="1" lang="en-US"/>
              <a:t>Unicode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Has 16 bits, therefore has ability to represent </a:t>
            </a:r>
            <a:br>
              <a:rPr lang="en-US"/>
            </a:br>
            <a:r>
              <a:rPr lang="en-US"/>
              <a:t>multi-lingual characters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Industry standard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Internationalization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9671438" y="5574811"/>
            <a:ext cx="647700" cy="7239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471885" y="5703232"/>
            <a:ext cx="4390053" cy="595479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617028" y="5744029"/>
            <a:ext cx="4270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is UTF-8 and UTF-16 then?</a:t>
            </a:r>
            <a:endParaRPr i="1" sz="2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993502" y="0"/>
            <a:ext cx="77444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993502" y="1325563"/>
            <a:ext cx="7744408" cy="5133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Variable name must begin with: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a letter (A-Z, a-z, or any other language letters supported by UFT 16)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An underscore (_)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/>
              <a:t>A dollar ($)</a:t>
            </a:r>
            <a:br>
              <a:rPr lang="en-US"/>
            </a:br>
            <a:r>
              <a:rPr lang="en-US"/>
              <a:t>… after which it can be sequence of letters/digits.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Digits: 0-9 or any Unicode that represents digit.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Length of the variable name is unlimited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Java reserved words should not be used as variable names.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993502" y="0"/>
            <a:ext cx="77444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 Naming Convention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993502" y="1325563"/>
            <a:ext cx="7744408" cy="5133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Must begin with lower case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Must always begin your variable names with a letter, not "$" or "_".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Avoid  abbreviations, use meaningful names.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If a variable consists of two or more words, then the second  and subsequent words should start with upper case.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i="1" lang="en-US"/>
              <a:t>For example:</a:t>
            </a:r>
            <a:r>
              <a:rPr lang="en-US"/>
              <a:t>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rowHeight</a:t>
            </a:r>
            <a:r>
              <a:rPr lang="en-US" sz="3000"/>
              <a:t>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