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Maven Pro"/>
      <p:regular r:id="rId38"/>
      <p:bold r:id="rId39"/>
    </p:embeddedFont>
    <p:embeddedFont>
      <p:font typeface="Libre Baskerville"/>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ibreBaskerville-regular.fntdata"/><Relationship Id="rId20" Type="http://schemas.openxmlformats.org/officeDocument/2006/relationships/slide" Target="slides/slide16.xml"/><Relationship Id="rId42" Type="http://schemas.openxmlformats.org/officeDocument/2006/relationships/font" Target="fonts/LibreBaskerville-italic.fntdata"/><Relationship Id="rId41" Type="http://schemas.openxmlformats.org/officeDocument/2006/relationships/font" Target="fonts/LibreBaskerville-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avenPro-bold.fntdata"/><Relationship Id="rId16" Type="http://schemas.openxmlformats.org/officeDocument/2006/relationships/slide" Target="slides/slide12.xml"/><Relationship Id="rId38" Type="http://schemas.openxmlformats.org/officeDocument/2006/relationships/font" Target="fonts/Maven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ibre Baskerville"/>
                <a:ea typeface="Libre Baskerville"/>
                <a:cs typeface="Libre Baskerville"/>
                <a:sym typeface="Libre Baskervill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ibre Baskerville"/>
                <a:ea typeface="Libre Baskerville"/>
                <a:cs typeface="Libre Baskerville"/>
                <a:sym typeface="Libre Baskervill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Baskerville"/>
                <a:ea typeface="Libre Baskerville"/>
                <a:cs typeface="Libre Baskerville"/>
                <a:sym typeface="Libre Baskervill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Maven Pro"/>
              <a:buNone/>
              <a:defRPr b="0" i="0" sz="4400" u="none" cap="none" strike="noStrike">
                <a:solidFill>
                  <a:schemeClr val="dk1"/>
                </a:solidFill>
                <a:latin typeface="Maven Pro"/>
                <a:ea typeface="Maven Pro"/>
                <a:cs typeface="Maven Pro"/>
                <a:sym typeface="Maven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2425147" y="5257800"/>
            <a:ext cx="9144000" cy="96554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2E75B5"/>
              </a:buClr>
              <a:buSzPts val="6000"/>
              <a:buFont typeface="Arial"/>
              <a:buNone/>
            </a:pPr>
            <a:r>
              <a:rPr b="1" lang="en-US">
                <a:solidFill>
                  <a:srgbClr val="2E75B5"/>
                </a:solidFill>
                <a:latin typeface="Arial"/>
                <a:ea typeface="Arial"/>
                <a:cs typeface="Arial"/>
                <a:sym typeface="Arial"/>
              </a:rPr>
              <a:t>Interfaces</a:t>
            </a:r>
            <a:endParaRPr b="1">
              <a:solidFill>
                <a:srgbClr val="2E75B5"/>
              </a:solidFill>
              <a:latin typeface="Arial"/>
              <a:ea typeface="Arial"/>
              <a:cs typeface="Arial"/>
              <a:sym typeface="Arial"/>
            </a:endParaRPr>
          </a:p>
        </p:txBody>
      </p:sp>
      <p:sp>
        <p:nvSpPr>
          <p:cNvPr id="89" name="Google Shape;89;p13"/>
          <p:cNvSpPr txBox="1"/>
          <p:nvPr>
            <p:ph idx="1" type="subTitle"/>
          </p:nvPr>
        </p:nvSpPr>
        <p:spPr>
          <a:xfrm>
            <a:off x="2425147" y="4890289"/>
            <a:ext cx="9144000" cy="47376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2800"/>
              <a:buNone/>
            </a:pPr>
            <a:r>
              <a:rPr lang="en-US" sz="2800">
                <a:solidFill>
                  <a:schemeClr val="accent2"/>
                </a:solidFill>
                <a:latin typeface="Arial"/>
                <a:ea typeface="Arial"/>
                <a:cs typeface="Arial"/>
                <a:sym typeface="Arial"/>
              </a:rPr>
              <a:t>SDET Fundamental Training</a:t>
            </a:r>
            <a:endParaRPr/>
          </a:p>
        </p:txBody>
      </p:sp>
      <p:pic>
        <p:nvPicPr>
          <p:cNvPr id="90" name="Google Shape;90;p13"/>
          <p:cNvPicPr preferRelativeResize="0"/>
          <p:nvPr/>
        </p:nvPicPr>
        <p:blipFill rotWithShape="1">
          <a:blip r:embed="rId4">
            <a:alphaModFix/>
          </a:blip>
          <a:srcRect b="0" l="0" r="0" t="0"/>
          <a:stretch/>
        </p:blipFill>
        <p:spPr>
          <a:xfrm>
            <a:off x="1133281" y="878773"/>
            <a:ext cx="4122514" cy="22400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22"/>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45" name="Google Shape;145;p22"/>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6" name="Google Shape;146;p22"/>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Extending an Interface</a:t>
            </a:r>
            <a:endParaRPr sz="5400">
              <a:solidFill>
                <a:srgbClr val="ED7D31"/>
              </a:solidFill>
              <a:latin typeface="Arial"/>
              <a:ea typeface="Arial"/>
              <a:cs typeface="Arial"/>
              <a:sym typeface="Arial"/>
            </a:endParaRPr>
          </a:p>
        </p:txBody>
      </p:sp>
      <p:sp>
        <p:nvSpPr>
          <p:cNvPr id="147" name="Google Shape;147;p22"/>
          <p:cNvSpPr txBox="1"/>
          <p:nvPr/>
        </p:nvSpPr>
        <p:spPr>
          <a:xfrm>
            <a:off x="1039907" y="1708212"/>
            <a:ext cx="10040470" cy="489364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Interfaces themselves can inherit from one another using extend  clause.</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In such cases, the implementing class must implement all the methods of the interface including those from the inherited interface.</a:t>
            </a:r>
            <a:endParaRPr/>
          </a:p>
          <a:p>
            <a:pPr indent="0" lvl="0" marL="0" marR="0" rtl="0" algn="l">
              <a:spcBef>
                <a:spcPts val="0"/>
              </a:spcBef>
              <a:spcAft>
                <a:spcPts val="0"/>
              </a:spcAft>
              <a:buNone/>
            </a:pPr>
            <a:r>
              <a:t/>
            </a:r>
            <a:endParaRPr sz="32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interface X {void x();}</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interface Y extends X{void y();}</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class Z implements Y{</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public void x(){}</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public void 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23"/>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53" name="Google Shape;153;p23"/>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4" name="Google Shape;154;p23"/>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Extending an Interface</a:t>
            </a:r>
            <a:endParaRPr sz="5400">
              <a:solidFill>
                <a:srgbClr val="ED7D31"/>
              </a:solidFill>
              <a:latin typeface="Arial"/>
              <a:ea typeface="Arial"/>
              <a:cs typeface="Arial"/>
              <a:sym typeface="Arial"/>
            </a:endParaRPr>
          </a:p>
        </p:txBody>
      </p:sp>
      <p:sp>
        <p:nvSpPr>
          <p:cNvPr id="155" name="Google Shape;155;p23"/>
          <p:cNvSpPr txBox="1"/>
          <p:nvPr/>
        </p:nvSpPr>
        <p:spPr>
          <a:xfrm>
            <a:off x="1039907" y="1708212"/>
            <a:ext cx="10040470" cy="403187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For example, when we come to collection framework we will find that root of the framework has </a:t>
            </a:r>
            <a:r>
              <a:rPr lang="en-US" sz="2800">
                <a:solidFill>
                  <a:srgbClr val="000000"/>
                </a:solidFill>
                <a:latin typeface="Consolas"/>
                <a:ea typeface="Consolas"/>
                <a:cs typeface="Consolas"/>
                <a:sym typeface="Consolas"/>
              </a:rPr>
              <a:t>Collection</a:t>
            </a:r>
            <a:r>
              <a:rPr lang="en-US" sz="2800">
                <a:solidFill>
                  <a:srgbClr val="000000"/>
                </a:solidFill>
                <a:latin typeface="Libre Baskerville"/>
                <a:ea typeface="Libre Baskerville"/>
                <a:cs typeface="Libre Baskerville"/>
                <a:sym typeface="Libre Baskerville"/>
              </a:rPr>
              <a:t> </a:t>
            </a:r>
            <a:r>
              <a:rPr lang="en-US" sz="3200">
                <a:solidFill>
                  <a:srgbClr val="000000"/>
                </a:solidFill>
                <a:latin typeface="Libre Baskerville"/>
                <a:ea typeface="Libre Baskerville"/>
                <a:cs typeface="Libre Baskerville"/>
                <a:sym typeface="Libre Baskerville"/>
              </a:rPr>
              <a:t>interface and then we have a list of  interfaces that inherit from </a:t>
            </a:r>
            <a:r>
              <a:rPr lang="en-US" sz="2800">
                <a:solidFill>
                  <a:srgbClr val="000000"/>
                </a:solidFill>
                <a:latin typeface="Consolas"/>
                <a:ea typeface="Consolas"/>
                <a:cs typeface="Consolas"/>
                <a:sym typeface="Consolas"/>
              </a:rPr>
              <a:t>Collection</a:t>
            </a:r>
            <a:r>
              <a:rPr lang="en-US" sz="3200">
                <a:solidFill>
                  <a:srgbClr val="000000"/>
                </a:solidFill>
                <a:latin typeface="Libre Baskerville"/>
                <a:ea typeface="Libre Baskerville"/>
                <a:cs typeface="Libre Baskerville"/>
                <a:sym typeface="Libre Baskerville"/>
              </a:rPr>
              <a:t> like </a:t>
            </a:r>
            <a:r>
              <a:rPr lang="en-US" sz="2800">
                <a:solidFill>
                  <a:srgbClr val="000000"/>
                </a:solidFill>
                <a:latin typeface="Consolas"/>
                <a:ea typeface="Consolas"/>
                <a:cs typeface="Consolas"/>
                <a:sym typeface="Consolas"/>
              </a:rPr>
              <a:t>List</a:t>
            </a:r>
            <a:r>
              <a:rPr lang="en-US" sz="3200">
                <a:solidFill>
                  <a:srgbClr val="000000"/>
                </a:solidFill>
                <a:latin typeface="Libre Baskerville"/>
                <a:ea typeface="Libre Baskerville"/>
                <a:cs typeface="Libre Baskerville"/>
                <a:sym typeface="Libre Baskerville"/>
              </a:rPr>
              <a:t>, </a:t>
            </a:r>
            <a:r>
              <a:rPr lang="en-US" sz="2800">
                <a:solidFill>
                  <a:srgbClr val="000000"/>
                </a:solidFill>
                <a:latin typeface="Consolas"/>
                <a:ea typeface="Consolas"/>
                <a:cs typeface="Consolas"/>
                <a:sym typeface="Consolas"/>
              </a:rPr>
              <a:t>Set</a:t>
            </a:r>
            <a:r>
              <a:rPr lang="en-US" sz="3200">
                <a:solidFill>
                  <a:srgbClr val="000000"/>
                </a:solidFill>
                <a:latin typeface="Libre Baskerville"/>
                <a:ea typeface="Libre Baskerville"/>
                <a:cs typeface="Libre Baskerville"/>
                <a:sym typeface="Libre Baskerville"/>
              </a:rPr>
              <a:t> etc.</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These type of scenarios are common in framework implementation where top of the hierarchy consists significantly of interfaces. This will be more clearer once we understand the use of interface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24"/>
          <p:cNvSpPr txBox="1"/>
          <p:nvPr/>
        </p:nvSpPr>
        <p:spPr>
          <a:xfrm>
            <a:off x="723900" y="865571"/>
            <a:ext cx="10858500" cy="20621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accent5"/>
                </a:solidFill>
                <a:latin typeface="Arial"/>
                <a:ea typeface="Arial"/>
                <a:cs typeface="Arial"/>
                <a:sym typeface="Arial"/>
              </a:rPr>
              <a:t>Test Your Understanding</a:t>
            </a:r>
            <a:endParaRPr/>
          </a:p>
          <a:p>
            <a:pPr indent="0" lvl="0" marL="0" marR="0" rtl="0" algn="ctr">
              <a:spcBef>
                <a:spcPts val="0"/>
              </a:spcBef>
              <a:spcAft>
                <a:spcPts val="0"/>
              </a:spcAft>
              <a:buNone/>
            </a:pPr>
            <a:r>
              <a:rPr b="1" lang="en-US" sz="4000">
                <a:solidFill>
                  <a:schemeClr val="accent2"/>
                </a:solidFill>
                <a:latin typeface="Arial"/>
                <a:ea typeface="Arial"/>
                <a:cs typeface="Arial"/>
                <a:sym typeface="Arial"/>
              </a:rPr>
              <a:t>What is the difference between</a:t>
            </a:r>
            <a:br>
              <a:rPr b="1" lang="en-US" sz="4000">
                <a:solidFill>
                  <a:schemeClr val="accent2"/>
                </a:solidFill>
                <a:latin typeface="Arial"/>
                <a:ea typeface="Arial"/>
                <a:cs typeface="Arial"/>
                <a:sym typeface="Arial"/>
              </a:rPr>
            </a:br>
            <a:r>
              <a:rPr b="1" lang="en-US" sz="4000">
                <a:solidFill>
                  <a:schemeClr val="accent2"/>
                </a:solidFill>
                <a:latin typeface="Arial"/>
                <a:ea typeface="Arial"/>
                <a:cs typeface="Arial"/>
                <a:sym typeface="Arial"/>
              </a:rPr>
              <a:t>abstract class and interface?</a:t>
            </a:r>
            <a:endParaRPr b="1" sz="4000">
              <a:solidFill>
                <a:schemeClr val="accent2"/>
              </a:solidFill>
              <a:latin typeface="Arial"/>
              <a:ea typeface="Arial"/>
              <a:cs typeface="Arial"/>
              <a:sym typeface="Arial"/>
            </a:endParaRPr>
          </a:p>
        </p:txBody>
      </p:sp>
      <p:sp>
        <p:nvSpPr>
          <p:cNvPr id="161" name="Google Shape;161;p24"/>
          <p:cNvSpPr txBox="1"/>
          <p:nvPr/>
        </p:nvSpPr>
        <p:spPr>
          <a:xfrm>
            <a:off x="1039906" y="3537011"/>
            <a:ext cx="10542493" cy="255454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Abstract class can have any type of member variables </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Abstract class can even have all methods implemented or can have partial implementation or no implementation at all.</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Interface does not fall into Object hierarchy.</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Class can inherit only from one abstract class but many interfaces.</a:t>
            </a:r>
            <a:endParaRPr sz="32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65" name="Shape 165"/>
        <p:cNvGrpSpPr/>
        <p:nvPr/>
      </p:nvGrpSpPr>
      <p:grpSpPr>
        <a:xfrm>
          <a:off x="0" y="0"/>
          <a:ext cx="0" cy="0"/>
          <a:chOff x="0" y="0"/>
          <a:chExt cx="0" cy="0"/>
        </a:xfrm>
      </p:grpSpPr>
      <p:sp>
        <p:nvSpPr>
          <p:cNvPr id="166" name="Google Shape;166;p25"/>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67" name="Google Shape;167;p2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8" name="Google Shape;168;p25"/>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Interface vs Abstract Class</a:t>
            </a:r>
            <a:endParaRPr sz="5400">
              <a:solidFill>
                <a:srgbClr val="ED7D31"/>
              </a:solidFill>
              <a:latin typeface="Arial"/>
              <a:ea typeface="Arial"/>
              <a:cs typeface="Arial"/>
              <a:sym typeface="Arial"/>
            </a:endParaRPr>
          </a:p>
        </p:txBody>
      </p:sp>
      <p:sp>
        <p:nvSpPr>
          <p:cNvPr id="169" name="Google Shape;169;p25"/>
          <p:cNvSpPr txBox="1"/>
          <p:nvPr/>
        </p:nvSpPr>
        <p:spPr>
          <a:xfrm>
            <a:off x="1039907" y="2015988"/>
            <a:ext cx="10040470" cy="4216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000000"/>
                </a:solidFill>
                <a:latin typeface="Libre Baskerville"/>
                <a:ea typeface="Libre Baskerville"/>
                <a:cs typeface="Libre Baskerville"/>
                <a:sym typeface="Libre Baskerville"/>
              </a:rPr>
              <a:t>We can incorporate the same logic using abstract class.</a:t>
            </a:r>
            <a:endParaRPr/>
          </a:p>
          <a:p>
            <a:pPr indent="0" lvl="0" marL="0" marR="0" rtl="0" algn="l">
              <a:spcBef>
                <a:spcPts val="0"/>
              </a:spcBef>
              <a:spcAft>
                <a:spcPts val="0"/>
              </a:spcAft>
              <a:buNone/>
            </a:pPr>
            <a:r>
              <a:t/>
            </a:r>
            <a:endParaRPr sz="32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public abstract class BankLoan {</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	public abstract void loanAmount(double amt);</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	public abstract void repay(double amt);</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	public  abstract  void foreClosure();</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sz="32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None/>
            </a:pPr>
            <a:r>
              <a:rPr i="1" lang="en-US" sz="3200">
                <a:solidFill>
                  <a:srgbClr val="000000"/>
                </a:solidFill>
                <a:latin typeface="Libre Baskerville"/>
                <a:ea typeface="Libre Baskerville"/>
                <a:cs typeface="Libre Baskerville"/>
                <a:sym typeface="Libre Baskerville"/>
              </a:rPr>
              <a:t>Then why do we need interfaces?</a:t>
            </a:r>
            <a:endParaRPr i="1" sz="32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26"/>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75" name="Google Shape;175;p26"/>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6" name="Google Shape;176;p26"/>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Interface vs Abstract Class</a:t>
            </a:r>
            <a:endParaRPr sz="5400">
              <a:solidFill>
                <a:srgbClr val="ED7D31"/>
              </a:solidFill>
              <a:latin typeface="Arial"/>
              <a:ea typeface="Arial"/>
              <a:cs typeface="Arial"/>
              <a:sym typeface="Arial"/>
            </a:endParaRPr>
          </a:p>
        </p:txBody>
      </p:sp>
      <p:sp>
        <p:nvSpPr>
          <p:cNvPr id="177" name="Google Shape;177;p26"/>
          <p:cNvSpPr txBox="1"/>
          <p:nvPr/>
        </p:nvSpPr>
        <p:spPr>
          <a:xfrm>
            <a:off x="1039907" y="1923365"/>
            <a:ext cx="10040470" cy="409342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Yes interface can be used instead of abstract classes. But one drawback of abstract class is once a class extends abstract class, it cannot extend from any other class since Java does not support multiple inheritance.</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That is, if you replace BankLoan interface with the above class, then Personal class cannot inherit from any other class. </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If you have to reuse some implementation, then use inheritance via class. </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But what other use does inheritance have? </a:t>
            </a:r>
            <a:endParaRPr/>
          </a:p>
          <a:p>
            <a:pPr indent="0" lvl="0" marL="0" marR="0" rtl="0" algn="l">
              <a:spcBef>
                <a:spcPts val="0"/>
              </a:spcBef>
              <a:spcAft>
                <a:spcPts val="0"/>
              </a:spcAft>
              <a:buNone/>
            </a:pPr>
            <a:r>
              <a:t/>
            </a:r>
            <a:endParaRPr sz="32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3200">
                <a:solidFill>
                  <a:srgbClr val="000000"/>
                </a:solidFill>
                <a:latin typeface="Libre Baskerville"/>
                <a:ea typeface="Libre Baskerville"/>
                <a:cs typeface="Libre Baskerville"/>
                <a:sym typeface="Libre Baskerville"/>
              </a:rPr>
              <a:t>Hint: Polymorphism</a:t>
            </a:r>
            <a:endParaRPr sz="32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81" name="Shape 181"/>
        <p:cNvGrpSpPr/>
        <p:nvPr/>
      </p:nvGrpSpPr>
      <p:grpSpPr>
        <a:xfrm>
          <a:off x="0" y="0"/>
          <a:ext cx="0" cy="0"/>
          <a:chOff x="0" y="0"/>
          <a:chExt cx="0" cy="0"/>
        </a:xfrm>
      </p:grpSpPr>
      <p:sp>
        <p:nvSpPr>
          <p:cNvPr id="182" name="Google Shape;182;p27"/>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83" name="Google Shape;183;p27"/>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4" name="Google Shape;184;p27"/>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Ways to Use Abstract Classes</a:t>
            </a:r>
            <a:endParaRPr sz="5400">
              <a:solidFill>
                <a:srgbClr val="ED7D31"/>
              </a:solidFill>
              <a:latin typeface="Arial"/>
              <a:ea typeface="Arial"/>
              <a:cs typeface="Arial"/>
              <a:sym typeface="Arial"/>
            </a:endParaRPr>
          </a:p>
        </p:txBody>
      </p:sp>
      <p:sp>
        <p:nvSpPr>
          <p:cNvPr id="185" name="Google Shape;185;p27"/>
          <p:cNvSpPr txBox="1"/>
          <p:nvPr/>
        </p:nvSpPr>
        <p:spPr>
          <a:xfrm>
            <a:off x="1039907" y="2550894"/>
            <a:ext cx="10040470" cy="255454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Share constants</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Set standards/define contracts</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Tag a class, so objects of its class can represent another type</a:t>
            </a:r>
            <a:endParaRPr/>
          </a:p>
          <a:p>
            <a:pPr indent="-457200" lvl="0" marL="457200" marR="0" rtl="0" algn="l">
              <a:spcBef>
                <a:spcPts val="0"/>
              </a:spcBef>
              <a:spcAft>
                <a:spcPts val="0"/>
              </a:spcAft>
              <a:buClr>
                <a:srgbClr val="ED7D31"/>
              </a:buClr>
              <a:buSzPts val="3200"/>
              <a:buFont typeface="Arial"/>
              <a:buChar char="•"/>
            </a:pPr>
            <a:r>
              <a:rPr lang="en-US" sz="3200">
                <a:solidFill>
                  <a:srgbClr val="000000"/>
                </a:solidFill>
                <a:latin typeface="Libre Baskerville"/>
                <a:ea typeface="Libre Baskerville"/>
                <a:cs typeface="Libre Baskerville"/>
                <a:sym typeface="Libre Baskerville"/>
              </a:rPr>
              <a:t>Overcome the issues that arise because Java does not support multiple inheritance.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189" name="Shape 189"/>
        <p:cNvGrpSpPr/>
        <p:nvPr/>
      </p:nvGrpSpPr>
      <p:grpSpPr>
        <a:xfrm>
          <a:off x="0" y="0"/>
          <a:ext cx="0" cy="0"/>
          <a:chOff x="0" y="0"/>
          <a:chExt cx="0" cy="0"/>
        </a:xfrm>
      </p:grpSpPr>
      <p:sp>
        <p:nvSpPr>
          <p:cNvPr id="190" name="Google Shape;190;p28"/>
          <p:cNvSpPr txBox="1"/>
          <p:nvPr/>
        </p:nvSpPr>
        <p:spPr>
          <a:xfrm>
            <a:off x="723900" y="275602"/>
            <a:ext cx="108585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4472C4"/>
                </a:solidFill>
                <a:latin typeface="Arial"/>
                <a:ea typeface="Arial"/>
                <a:cs typeface="Arial"/>
                <a:sym typeface="Arial"/>
              </a:rPr>
              <a:t>Set standards/ define contracts</a:t>
            </a:r>
            <a:endParaRPr/>
          </a:p>
        </p:txBody>
      </p:sp>
      <p:sp>
        <p:nvSpPr>
          <p:cNvPr id="191" name="Google Shape;191;p28"/>
          <p:cNvSpPr txBox="1"/>
          <p:nvPr/>
        </p:nvSpPr>
        <p:spPr>
          <a:xfrm>
            <a:off x="419100" y="4943378"/>
            <a:ext cx="11468100" cy="1631216"/>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When a large project is designed there are many teams with each team focusing on some aspect of the application</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At some point the applications of each of these teams will have to be integrated to work together.</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Therefore  it is important that all the teams have a common agreement on how they expose parts of their application so that applications can interact with each other.</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Thus, interfaces are created as a standard for the application and teams to work with this as baseline.</a:t>
            </a:r>
            <a:endParaRPr/>
          </a:p>
        </p:txBody>
      </p:sp>
      <p:sp>
        <p:nvSpPr>
          <p:cNvPr id="192" name="Google Shape;192;p28"/>
          <p:cNvSpPr/>
          <p:nvPr/>
        </p:nvSpPr>
        <p:spPr>
          <a:xfrm>
            <a:off x="2353278" y="1264061"/>
            <a:ext cx="4630230" cy="1782815"/>
          </a:xfrm>
          <a:prstGeom prst="cloudCallout">
            <a:avLst>
              <a:gd fmla="val -59659" name="adj1"/>
              <a:gd fmla="val -27541" name="adj2"/>
            </a:avLst>
          </a:prstGeom>
          <a:solidFill>
            <a:srgbClr val="262626"/>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F2F2F2"/>
                </a:solidFill>
                <a:latin typeface="Maven Pro"/>
                <a:ea typeface="Maven Pro"/>
                <a:cs typeface="Maven Pro"/>
                <a:sym typeface="Maven Pro"/>
              </a:rPr>
              <a:t>I am not sure if I will fit into those non-standard holders!</a:t>
            </a:r>
            <a:endParaRPr sz="2400">
              <a:solidFill>
                <a:srgbClr val="F2F2F2"/>
              </a:solidFill>
              <a:latin typeface="Maven Pro"/>
              <a:ea typeface="Maven Pro"/>
              <a:cs typeface="Maven Pro"/>
              <a:sym typeface="Maven Pro"/>
            </a:endParaRPr>
          </a:p>
          <a:p>
            <a:pPr indent="0" lvl="0" marL="0" marR="0" rtl="0" algn="ctr">
              <a:spcBef>
                <a:spcPts val="0"/>
              </a:spcBef>
              <a:spcAft>
                <a:spcPts val="0"/>
              </a:spcAft>
              <a:buNone/>
            </a:pPr>
            <a:r>
              <a:t/>
            </a:r>
            <a:endParaRPr sz="2400">
              <a:solidFill>
                <a:srgbClr val="F2F2F2"/>
              </a:solidFill>
              <a:latin typeface="Maven Pro"/>
              <a:ea typeface="Maven Pro"/>
              <a:cs typeface="Maven Pro"/>
              <a:sym typeface="Maven Pro"/>
            </a:endParaRPr>
          </a:p>
        </p:txBody>
      </p:sp>
      <p:pic>
        <p:nvPicPr>
          <p:cNvPr id="193" name="Google Shape;193;p28"/>
          <p:cNvPicPr preferRelativeResize="0"/>
          <p:nvPr/>
        </p:nvPicPr>
        <p:blipFill rotWithShape="1">
          <a:blip r:embed="rId3">
            <a:alphaModFix/>
          </a:blip>
          <a:srcRect b="0" l="0" r="0" t="0"/>
          <a:stretch/>
        </p:blipFill>
        <p:spPr>
          <a:xfrm>
            <a:off x="9558743" y="1954306"/>
            <a:ext cx="2059288" cy="1773276"/>
          </a:xfrm>
          <a:prstGeom prst="rect">
            <a:avLst/>
          </a:prstGeom>
          <a:noFill/>
          <a:ln>
            <a:noFill/>
          </a:ln>
        </p:spPr>
      </p:pic>
      <p:sp>
        <p:nvSpPr>
          <p:cNvPr id="194" name="Google Shape;194;p28"/>
          <p:cNvSpPr/>
          <p:nvPr/>
        </p:nvSpPr>
        <p:spPr>
          <a:xfrm>
            <a:off x="4769224" y="2494497"/>
            <a:ext cx="4511527" cy="2062364"/>
          </a:xfrm>
          <a:prstGeom prst="cloudCallout">
            <a:avLst>
              <a:gd fmla="val 60002" name="adj1"/>
              <a:gd fmla="val -55846" name="adj2"/>
            </a:avLst>
          </a:prstGeom>
          <a:solidFill>
            <a:srgbClr val="C55A1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Maven Pro"/>
                <a:ea typeface="Maven Pro"/>
                <a:cs typeface="Maven Pro"/>
                <a:sym typeface="Maven Pro"/>
              </a:rPr>
              <a:t>Most devices have adopted me as standard. I am cool!</a:t>
            </a:r>
            <a:endParaRPr sz="2400">
              <a:solidFill>
                <a:schemeClr val="lt1"/>
              </a:solidFill>
              <a:latin typeface="Maven Pro"/>
              <a:ea typeface="Maven Pro"/>
              <a:cs typeface="Maven Pro"/>
              <a:sym typeface="Maven Pro"/>
            </a:endParaRPr>
          </a:p>
        </p:txBody>
      </p:sp>
      <p:pic>
        <p:nvPicPr>
          <p:cNvPr id="195" name="Google Shape;195;p28"/>
          <p:cNvPicPr preferRelativeResize="0"/>
          <p:nvPr/>
        </p:nvPicPr>
        <p:blipFill rotWithShape="1">
          <a:blip r:embed="rId4">
            <a:alphaModFix/>
          </a:blip>
          <a:srcRect b="8565" l="11725" r="17084" t="7184"/>
          <a:stretch/>
        </p:blipFill>
        <p:spPr>
          <a:xfrm>
            <a:off x="445908" y="1212073"/>
            <a:ext cx="1629378" cy="20773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29"/>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01" name="Google Shape;201;p29"/>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2" name="Google Shape;202;p29"/>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Scenario for Defining Contracts</a:t>
            </a:r>
            <a:endParaRPr sz="5400">
              <a:solidFill>
                <a:srgbClr val="ED7D31"/>
              </a:solidFill>
              <a:latin typeface="Arial"/>
              <a:ea typeface="Arial"/>
              <a:cs typeface="Arial"/>
              <a:sym typeface="Arial"/>
            </a:endParaRPr>
          </a:p>
        </p:txBody>
      </p:sp>
      <p:sp>
        <p:nvSpPr>
          <p:cNvPr id="203" name="Google Shape;203;p29"/>
          <p:cNvSpPr/>
          <p:nvPr/>
        </p:nvSpPr>
        <p:spPr>
          <a:xfrm>
            <a:off x="4457700" y="5810250"/>
            <a:ext cx="2133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i="1" lang="en-US" sz="900">
                <a:solidFill>
                  <a:schemeClr val="lt2"/>
                </a:solidFill>
                <a:latin typeface="Arial"/>
                <a:ea typeface="Arial"/>
                <a:cs typeface="Arial"/>
                <a:sym typeface="Arial"/>
              </a:rPr>
              <a:t>‹#›</a:t>
            </a:fld>
            <a:endParaRPr i="1" sz="900">
              <a:solidFill>
                <a:schemeClr val="lt2"/>
              </a:solidFill>
              <a:latin typeface="Arial"/>
              <a:ea typeface="Arial"/>
              <a:cs typeface="Arial"/>
              <a:sym typeface="Arial"/>
            </a:endParaRPr>
          </a:p>
        </p:txBody>
      </p:sp>
      <p:sp>
        <p:nvSpPr>
          <p:cNvPr id="204" name="Google Shape;204;p29"/>
          <p:cNvSpPr txBox="1"/>
          <p:nvPr/>
        </p:nvSpPr>
        <p:spPr>
          <a:xfrm>
            <a:off x="1790700" y="1921691"/>
            <a:ext cx="69342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Maven Pro"/>
                <a:ea typeface="Maven Pro"/>
                <a:cs typeface="Maven Pro"/>
                <a:sym typeface="Maven Pro"/>
              </a:rPr>
              <a:t>Need one remote control to start and stop many devices</a:t>
            </a:r>
            <a:endParaRPr sz="2000">
              <a:solidFill>
                <a:schemeClr val="dk1"/>
              </a:solidFill>
              <a:latin typeface="Maven Pro"/>
              <a:ea typeface="Maven Pro"/>
              <a:cs typeface="Maven Pro"/>
              <a:sym typeface="Maven Pro"/>
            </a:endParaRPr>
          </a:p>
        </p:txBody>
      </p:sp>
      <p:pic>
        <p:nvPicPr>
          <p:cNvPr id="205" name="Google Shape;205;p29"/>
          <p:cNvPicPr preferRelativeResize="0"/>
          <p:nvPr/>
        </p:nvPicPr>
        <p:blipFill rotWithShape="1">
          <a:blip r:embed="rId3">
            <a:alphaModFix/>
          </a:blip>
          <a:srcRect b="0" l="0" r="0" t="0"/>
          <a:stretch/>
        </p:blipFill>
        <p:spPr>
          <a:xfrm>
            <a:off x="2171700" y="2641600"/>
            <a:ext cx="2673350" cy="2028825"/>
          </a:xfrm>
          <a:prstGeom prst="rect">
            <a:avLst/>
          </a:prstGeom>
          <a:noFill/>
          <a:ln>
            <a:noFill/>
          </a:ln>
        </p:spPr>
      </p:pic>
      <p:sp>
        <p:nvSpPr>
          <p:cNvPr id="206" name="Google Shape;206;p29"/>
          <p:cNvSpPr txBox="1"/>
          <p:nvPr/>
        </p:nvSpPr>
        <p:spPr>
          <a:xfrm>
            <a:off x="6210300" y="3175000"/>
            <a:ext cx="1905000" cy="23698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Lamp</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Night Lamp</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AC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2800">
              <a:solidFill>
                <a:schemeClr val="dk1"/>
              </a:solidFill>
              <a:latin typeface="Consolas"/>
              <a:ea typeface="Consolas"/>
              <a:cs typeface="Consolas"/>
              <a:sym typeface="Consolas"/>
            </a:endParaRPr>
          </a:p>
        </p:txBody>
      </p:sp>
      <p:cxnSp>
        <p:nvCxnSpPr>
          <p:cNvPr id="207" name="Google Shape;207;p29"/>
          <p:cNvCxnSpPr/>
          <p:nvPr/>
        </p:nvCxnSpPr>
        <p:spPr>
          <a:xfrm flipH="1" rot="10800000">
            <a:off x="3009900" y="3479800"/>
            <a:ext cx="3276600" cy="228600"/>
          </a:xfrm>
          <a:prstGeom prst="straightConnector1">
            <a:avLst/>
          </a:prstGeom>
          <a:noFill/>
          <a:ln cap="flat" cmpd="sng" w="9525">
            <a:solidFill>
              <a:schemeClr val="dk2"/>
            </a:solidFill>
            <a:prstDash val="solid"/>
            <a:round/>
            <a:headEnd len="med" w="med" type="none"/>
            <a:tailEnd len="med" w="med" type="stealth"/>
          </a:ln>
        </p:spPr>
      </p:cxnSp>
      <p:cxnSp>
        <p:nvCxnSpPr>
          <p:cNvPr id="208" name="Google Shape;208;p29"/>
          <p:cNvCxnSpPr/>
          <p:nvPr/>
        </p:nvCxnSpPr>
        <p:spPr>
          <a:xfrm>
            <a:off x="3009900" y="3708400"/>
            <a:ext cx="3200400" cy="76200"/>
          </a:xfrm>
          <a:prstGeom prst="straightConnector1">
            <a:avLst/>
          </a:prstGeom>
          <a:noFill/>
          <a:ln cap="flat" cmpd="sng" w="9525">
            <a:solidFill>
              <a:schemeClr val="dk2"/>
            </a:solidFill>
            <a:prstDash val="solid"/>
            <a:round/>
            <a:headEnd len="med" w="med" type="none"/>
            <a:tailEnd len="med" w="med" type="stealth"/>
          </a:ln>
        </p:spPr>
      </p:cxnSp>
      <p:cxnSp>
        <p:nvCxnSpPr>
          <p:cNvPr id="209" name="Google Shape;209;p29"/>
          <p:cNvCxnSpPr/>
          <p:nvPr/>
        </p:nvCxnSpPr>
        <p:spPr>
          <a:xfrm>
            <a:off x="2933700" y="3708400"/>
            <a:ext cx="3429000" cy="901700"/>
          </a:xfrm>
          <a:prstGeom prst="straightConnector1">
            <a:avLst/>
          </a:prstGeom>
          <a:noFill/>
          <a:ln cap="flat" cmpd="sng" w="9525">
            <a:solidFill>
              <a:schemeClr val="dk2"/>
            </a:solidFill>
            <a:prstDash val="solid"/>
            <a:round/>
            <a:headEnd len="med" w="med" type="none"/>
            <a:tailEnd len="med" w="med" type="stealth"/>
          </a:ln>
        </p:spPr>
      </p:cxnSp>
      <p:sp>
        <p:nvSpPr>
          <p:cNvPr id="210" name="Google Shape;210;p29"/>
          <p:cNvSpPr txBox="1"/>
          <p:nvPr/>
        </p:nvSpPr>
        <p:spPr>
          <a:xfrm>
            <a:off x="1790700" y="4914900"/>
            <a:ext cx="36576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1E4E79"/>
                </a:solidFill>
                <a:latin typeface="Arial"/>
                <a:ea typeface="Arial"/>
                <a:cs typeface="Arial"/>
                <a:sym typeface="Arial"/>
              </a:rPr>
              <a:t>Team A: </a:t>
            </a:r>
            <a:r>
              <a:rPr lang="en-US" sz="2400">
                <a:solidFill>
                  <a:srgbClr val="1E4E79"/>
                </a:solidFill>
                <a:latin typeface="Arial"/>
                <a:ea typeface="Arial"/>
                <a:cs typeface="Arial"/>
                <a:sym typeface="Arial"/>
              </a:rPr>
              <a:t>makers of  remote control</a:t>
            </a:r>
            <a:endParaRPr sz="2400">
              <a:solidFill>
                <a:srgbClr val="1E4E79"/>
              </a:solidFill>
              <a:latin typeface="Arial"/>
              <a:ea typeface="Arial"/>
              <a:cs typeface="Arial"/>
              <a:sym typeface="Arial"/>
            </a:endParaRPr>
          </a:p>
        </p:txBody>
      </p:sp>
      <p:sp>
        <p:nvSpPr>
          <p:cNvPr id="211" name="Google Shape;211;p29"/>
          <p:cNvSpPr txBox="1"/>
          <p:nvPr/>
        </p:nvSpPr>
        <p:spPr>
          <a:xfrm>
            <a:off x="6210300" y="2601119"/>
            <a:ext cx="559397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1E4E79"/>
                </a:solidFill>
                <a:latin typeface="Arial"/>
                <a:ea typeface="Arial"/>
                <a:cs typeface="Arial"/>
                <a:sym typeface="Arial"/>
              </a:rPr>
              <a:t>Team B: </a:t>
            </a:r>
            <a:r>
              <a:rPr lang="en-US" sz="2400">
                <a:solidFill>
                  <a:srgbClr val="1E4E79"/>
                </a:solidFill>
                <a:latin typeface="Arial"/>
                <a:ea typeface="Arial"/>
                <a:cs typeface="Arial"/>
                <a:sym typeface="Arial"/>
              </a:rPr>
              <a:t>makers of lamp devices</a:t>
            </a:r>
            <a:endParaRPr sz="2400">
              <a:solidFill>
                <a:srgbClr val="1E4E79"/>
              </a:solidFill>
              <a:latin typeface="Arial"/>
              <a:ea typeface="Arial"/>
              <a:cs typeface="Arial"/>
              <a:sym typeface="Arial"/>
            </a:endParaRPr>
          </a:p>
        </p:txBody>
      </p:sp>
      <p:sp>
        <p:nvSpPr>
          <p:cNvPr id="212" name="Google Shape;212;p29"/>
          <p:cNvSpPr txBox="1"/>
          <p:nvPr/>
        </p:nvSpPr>
        <p:spPr>
          <a:xfrm>
            <a:off x="6972300" y="4381500"/>
            <a:ext cx="3505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1E4E79"/>
                </a:solidFill>
                <a:latin typeface="Arial"/>
                <a:ea typeface="Arial"/>
                <a:cs typeface="Arial"/>
                <a:sym typeface="Arial"/>
              </a:rPr>
              <a:t>Team C: </a:t>
            </a:r>
            <a:r>
              <a:rPr lang="en-US" sz="2400">
                <a:solidFill>
                  <a:srgbClr val="1E4E79"/>
                </a:solidFill>
                <a:latin typeface="Arial"/>
                <a:ea typeface="Arial"/>
                <a:cs typeface="Arial"/>
                <a:sym typeface="Arial"/>
              </a:rPr>
              <a:t>makers of  AC and other devices</a:t>
            </a:r>
            <a:endParaRPr sz="2400">
              <a:solidFill>
                <a:srgbClr val="1E4E79"/>
              </a:solidFill>
              <a:latin typeface="Arial"/>
              <a:ea typeface="Arial"/>
              <a:cs typeface="Arial"/>
              <a:sym typeface="Arial"/>
            </a:endParaRPr>
          </a:p>
        </p:txBody>
      </p:sp>
      <p:sp>
        <p:nvSpPr>
          <p:cNvPr id="213" name="Google Shape;213;p29"/>
          <p:cNvSpPr/>
          <p:nvPr/>
        </p:nvSpPr>
        <p:spPr>
          <a:xfrm>
            <a:off x="1795128" y="1465841"/>
            <a:ext cx="612967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accent5"/>
                </a:solidFill>
                <a:latin typeface="Arial"/>
                <a:ea typeface="Arial"/>
                <a:cs typeface="Arial"/>
                <a:sym typeface="Arial"/>
              </a:rPr>
              <a:t>Designing a remote control</a:t>
            </a:r>
            <a:endParaRPr sz="2400">
              <a:solidFill>
                <a:schemeClr val="accent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nvSpPr>
        <p:spPr>
          <a:xfrm>
            <a:off x="812053" y="561041"/>
            <a:ext cx="5301876"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u="sng">
                <a:solidFill>
                  <a:schemeClr val="dk1"/>
                </a:solidFill>
                <a:latin typeface="Consolas"/>
                <a:ea typeface="Consolas"/>
                <a:cs typeface="Consolas"/>
                <a:sym typeface="Consolas"/>
              </a:rPr>
              <a:t>Team A</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class RemoteControl{</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pressOn(){}</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pressOff(){}</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US" sz="2000" u="sng">
                <a:solidFill>
                  <a:schemeClr val="dk1"/>
                </a:solidFill>
                <a:latin typeface="Consolas"/>
                <a:ea typeface="Consolas"/>
                <a:cs typeface="Consolas"/>
                <a:sym typeface="Consolas"/>
              </a:rPr>
              <a:t>Team B</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class Lamp{</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on(){}</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off(){}</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class  NightLamp extends Lamp{</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on(){}</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off(){}}</a:t>
            </a:r>
            <a:endParaRPr/>
          </a:p>
          <a:p>
            <a:pPr indent="0" lvl="0" marL="0" marR="0" rtl="0" algn="l">
              <a:spcBef>
                <a:spcPts val="0"/>
              </a:spcBef>
              <a:spcAft>
                <a:spcPts val="0"/>
              </a:spcAft>
              <a:buNone/>
            </a:pPr>
            <a:r>
              <a:rPr lang="en-US" sz="2000" u="sng">
                <a:solidFill>
                  <a:schemeClr val="dk1"/>
                </a:solidFill>
                <a:latin typeface="Consolas"/>
                <a:ea typeface="Consolas"/>
                <a:cs typeface="Consolas"/>
                <a:sym typeface="Consolas"/>
              </a:rPr>
              <a:t>Team C</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class AC{</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switchOn(){}</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public void switchOff(){}</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19" name="Google Shape;219;p30"/>
          <p:cNvSpPr/>
          <p:nvPr/>
        </p:nvSpPr>
        <p:spPr>
          <a:xfrm>
            <a:off x="6723529" y="2402540"/>
            <a:ext cx="482525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7030A0"/>
                </a:solidFill>
                <a:latin typeface="Arial"/>
                <a:ea typeface="Arial"/>
                <a:cs typeface="Arial"/>
                <a:sym typeface="Arial"/>
              </a:rPr>
              <a:t>Team A: pressOn()</a:t>
            </a:r>
            <a:r>
              <a:rPr b="1" lang="en-US" sz="2800">
                <a:solidFill>
                  <a:srgbClr val="7030A0"/>
                </a:solidFill>
                <a:latin typeface="Arial"/>
                <a:ea typeface="Arial"/>
                <a:cs typeface="Arial"/>
                <a:sym typeface="Arial"/>
              </a:rPr>
              <a:t> </a:t>
            </a:r>
            <a:r>
              <a:rPr lang="en-US" sz="2800">
                <a:solidFill>
                  <a:srgbClr val="7030A0"/>
                </a:solidFill>
                <a:latin typeface="Arial"/>
                <a:ea typeface="Arial"/>
                <a:cs typeface="Arial"/>
                <a:sym typeface="Arial"/>
              </a:rPr>
              <a:t>and pressOff() which devices. Where are the devices.</a:t>
            </a:r>
            <a:endParaRPr/>
          </a:p>
          <a:p>
            <a:pPr indent="0" lvl="0" marL="0" marR="0" rtl="0" algn="l">
              <a:spcBef>
                <a:spcPts val="0"/>
              </a:spcBef>
              <a:spcAft>
                <a:spcPts val="0"/>
              </a:spcAft>
              <a:buNone/>
            </a:pPr>
            <a:r>
              <a:rPr lang="en-US" sz="2800">
                <a:solidFill>
                  <a:srgbClr val="7030A0"/>
                </a:solidFill>
                <a:latin typeface="Arial"/>
                <a:ea typeface="Arial"/>
                <a:cs typeface="Arial"/>
                <a:sym typeface="Arial"/>
              </a:rPr>
              <a:t>I need a common class to represent all these devices. </a:t>
            </a:r>
            <a:endParaRPr/>
          </a:p>
          <a:p>
            <a:pPr indent="0" lvl="0" marL="0" marR="0" rtl="0" algn="l">
              <a:spcBef>
                <a:spcPts val="0"/>
              </a:spcBef>
              <a:spcAft>
                <a:spcPts val="0"/>
              </a:spcAft>
              <a:buNone/>
            </a:pPr>
            <a:r>
              <a:rPr lang="en-US" sz="2800">
                <a:solidFill>
                  <a:srgbClr val="7030A0"/>
                </a:solidFill>
                <a:latin typeface="Arial"/>
                <a:ea typeface="Arial"/>
                <a:cs typeface="Arial"/>
                <a:sym typeface="Arial"/>
              </a:rPr>
              <a:t>This device can be passed a parameter to</a:t>
            </a:r>
            <a:r>
              <a:rPr b="1" lang="en-US" sz="2800">
                <a:solidFill>
                  <a:srgbClr val="7030A0"/>
                </a:solidFill>
                <a:latin typeface="Arial"/>
                <a:ea typeface="Arial"/>
                <a:cs typeface="Arial"/>
                <a:sym typeface="Arial"/>
              </a:rPr>
              <a:t> </a:t>
            </a:r>
            <a:r>
              <a:rPr lang="en-US" sz="2800">
                <a:solidFill>
                  <a:srgbClr val="7030A0"/>
                </a:solidFill>
                <a:latin typeface="Arial"/>
                <a:ea typeface="Arial"/>
                <a:cs typeface="Arial"/>
                <a:sym typeface="Arial"/>
              </a:rPr>
              <a:t>pressOn() and pressOff() </a:t>
            </a:r>
            <a:endParaRPr/>
          </a:p>
        </p:txBody>
      </p:sp>
      <p:sp>
        <p:nvSpPr>
          <p:cNvPr id="220" name="Google Shape;220;p30"/>
          <p:cNvSpPr/>
          <p:nvPr/>
        </p:nvSpPr>
        <p:spPr>
          <a:xfrm>
            <a:off x="2557183" y="561041"/>
            <a:ext cx="899160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US" sz="4400">
                <a:solidFill>
                  <a:schemeClr val="accent2"/>
                </a:solidFill>
                <a:latin typeface="Arial"/>
                <a:ea typeface="Arial"/>
                <a:cs typeface="Arial"/>
                <a:sym typeface="Arial"/>
              </a:rPr>
              <a:t>Design –Step 1</a:t>
            </a:r>
            <a:endParaRPr b="0" sz="4400">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p:nvPr/>
        </p:nvSpPr>
        <p:spPr>
          <a:xfrm>
            <a:off x="812053" y="561041"/>
            <a:ext cx="5481171"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7030A0"/>
                </a:solidFill>
                <a:latin typeface="Arial"/>
                <a:ea typeface="Arial"/>
                <a:cs typeface="Arial"/>
                <a:sym typeface="Arial"/>
              </a:rPr>
              <a:t>Team C : let us have an abstract class called Device from which all the other devices will inherit.</a:t>
            </a:r>
            <a:endParaRPr/>
          </a:p>
          <a:p>
            <a:pPr indent="0" lvl="0" marL="0" marR="0" rtl="0" algn="l">
              <a:spcBef>
                <a:spcPts val="0"/>
              </a:spcBef>
              <a:spcAft>
                <a:spcPts val="0"/>
              </a:spcAft>
              <a:buNone/>
            </a:pPr>
            <a:r>
              <a:t/>
            </a:r>
            <a:endParaRPr sz="2800">
              <a:solidFill>
                <a:srgbClr val="7030A0"/>
              </a:solidFill>
              <a:latin typeface="Arial"/>
              <a:ea typeface="Arial"/>
              <a:cs typeface="Arial"/>
              <a:sym typeface="Arial"/>
            </a:endParaRPr>
          </a:p>
          <a:p>
            <a:pPr indent="0" lvl="0" marL="0" marR="0" rtl="0" algn="l">
              <a:spcBef>
                <a:spcPts val="0"/>
              </a:spcBef>
              <a:spcAft>
                <a:spcPts val="0"/>
              </a:spcAft>
              <a:buNone/>
            </a:pPr>
            <a:r>
              <a:rPr lang="en-US" sz="2800">
                <a:solidFill>
                  <a:srgbClr val="7030A0"/>
                </a:solidFill>
                <a:latin typeface="Arial"/>
                <a:ea typeface="Arial"/>
                <a:cs typeface="Arial"/>
                <a:sym typeface="Arial"/>
              </a:rPr>
              <a:t>Team B: I cannot extends from Device, because my NightLamp already extends from Lamp… java does not support multiple inheritance!</a:t>
            </a:r>
            <a:endParaRPr/>
          </a:p>
          <a:p>
            <a:pPr indent="0" lvl="0" marL="0" marR="0" rtl="0" algn="l">
              <a:spcBef>
                <a:spcPts val="0"/>
              </a:spcBef>
              <a:spcAft>
                <a:spcPts val="0"/>
              </a:spcAft>
              <a:buNone/>
            </a:pPr>
            <a:r>
              <a:t/>
            </a:r>
            <a:endParaRPr sz="2800">
              <a:solidFill>
                <a:srgbClr val="7030A0"/>
              </a:solidFill>
              <a:latin typeface="Arial"/>
              <a:ea typeface="Arial"/>
              <a:cs typeface="Arial"/>
              <a:sym typeface="Arial"/>
            </a:endParaRPr>
          </a:p>
          <a:p>
            <a:pPr indent="0" lvl="0" marL="0" marR="0" rtl="0" algn="l">
              <a:spcBef>
                <a:spcPts val="0"/>
              </a:spcBef>
              <a:spcAft>
                <a:spcPts val="0"/>
              </a:spcAft>
              <a:buNone/>
            </a:pPr>
            <a:r>
              <a:rPr lang="en-US" sz="2800">
                <a:solidFill>
                  <a:srgbClr val="7030A0"/>
                </a:solidFill>
                <a:latin typeface="Arial"/>
                <a:ea typeface="Arial"/>
                <a:cs typeface="Arial"/>
                <a:sym typeface="Arial"/>
              </a:rPr>
              <a:t>Team C: Ok then we can make Device an interface!</a:t>
            </a:r>
            <a:endParaRPr sz="2800">
              <a:solidFill>
                <a:srgbClr val="7030A0"/>
              </a:solidFill>
              <a:latin typeface="Arial"/>
              <a:ea typeface="Arial"/>
              <a:cs typeface="Arial"/>
              <a:sym typeface="Arial"/>
            </a:endParaRPr>
          </a:p>
        </p:txBody>
      </p:sp>
      <p:sp>
        <p:nvSpPr>
          <p:cNvPr id="226" name="Google Shape;226;p31"/>
          <p:cNvSpPr/>
          <p:nvPr/>
        </p:nvSpPr>
        <p:spPr>
          <a:xfrm>
            <a:off x="2557183" y="561041"/>
            <a:ext cx="899160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US" sz="4400">
                <a:solidFill>
                  <a:srgbClr val="ED7D31"/>
                </a:solidFill>
                <a:latin typeface="Arial"/>
                <a:ea typeface="Arial"/>
                <a:cs typeface="Arial"/>
                <a:sym typeface="Arial"/>
              </a:rPr>
              <a:t>Design –Step 2</a:t>
            </a:r>
            <a:endParaRPr b="0" sz="4400">
              <a:solidFill>
                <a:srgbClr val="ED7D31"/>
              </a:solidFill>
              <a:latin typeface="Arial"/>
              <a:ea typeface="Arial"/>
              <a:cs typeface="Arial"/>
              <a:sym typeface="Arial"/>
            </a:endParaRPr>
          </a:p>
        </p:txBody>
      </p:sp>
      <p:sp>
        <p:nvSpPr>
          <p:cNvPr id="227" name="Google Shape;227;p31"/>
          <p:cNvSpPr txBox="1"/>
          <p:nvPr/>
        </p:nvSpPr>
        <p:spPr>
          <a:xfrm>
            <a:off x="6710829" y="3311789"/>
            <a:ext cx="5301876"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abstract class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interface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Lamp implements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AC implements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NightLamp extends Lamp implements Device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nvSpPr>
        <p:spPr>
          <a:xfrm>
            <a:off x="648929" y="1845571"/>
            <a:ext cx="11182648"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Libre Baskerville"/>
                <a:ea typeface="Libre Baskerville"/>
                <a:cs typeface="Libre Baskerville"/>
                <a:sym typeface="Libre Baskerville"/>
              </a:rPr>
              <a:t>An interface is a special type of construct that may have </a:t>
            </a:r>
            <a:endParaRPr/>
          </a:p>
          <a:p>
            <a:pPr indent="-457200" lvl="1" marL="914400" marR="0" rtl="0" algn="l">
              <a:spcBef>
                <a:spcPts val="0"/>
              </a:spcBef>
              <a:spcAft>
                <a:spcPts val="0"/>
              </a:spcAft>
              <a:buClr>
                <a:schemeClr val="accent5"/>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some constants: </a:t>
            </a:r>
            <a:r>
              <a:rPr b="0" i="0" lang="en-US" sz="3200" u="none" cap="none" strike="noStrike">
                <a:solidFill>
                  <a:schemeClr val="dk1"/>
                </a:solidFill>
                <a:latin typeface="Consolas"/>
                <a:ea typeface="Consolas"/>
                <a:cs typeface="Consolas"/>
                <a:sym typeface="Consolas"/>
              </a:rPr>
              <a:t>static</a:t>
            </a:r>
            <a:r>
              <a:rPr b="0" i="0" lang="en-US" sz="3200" u="none" cap="none" strike="noStrike">
                <a:solidFill>
                  <a:schemeClr val="dk1"/>
                </a:solidFill>
                <a:latin typeface="Libre Baskerville"/>
                <a:ea typeface="Libre Baskerville"/>
                <a:cs typeface="Libre Baskerville"/>
                <a:sym typeface="Libre Baskerville"/>
              </a:rPr>
              <a:t> and </a:t>
            </a:r>
            <a:r>
              <a:rPr b="0" i="0" lang="en-US" sz="3200" u="none" cap="none" strike="noStrike">
                <a:solidFill>
                  <a:schemeClr val="dk1"/>
                </a:solidFill>
                <a:latin typeface="Consolas"/>
                <a:ea typeface="Consolas"/>
                <a:cs typeface="Consolas"/>
                <a:sym typeface="Consolas"/>
              </a:rPr>
              <a:t>final</a:t>
            </a:r>
            <a:endParaRPr/>
          </a:p>
          <a:p>
            <a:pPr indent="-457200" lvl="1" marL="914400" marR="0" rtl="0" algn="l">
              <a:spcBef>
                <a:spcPts val="0"/>
              </a:spcBef>
              <a:spcAft>
                <a:spcPts val="0"/>
              </a:spcAft>
              <a:buClr>
                <a:schemeClr val="accent5"/>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some methods listed but with no implementations: </a:t>
            </a:r>
            <a:r>
              <a:rPr b="0" i="0" lang="en-US" sz="3200" u="none" cap="none" strike="noStrike">
                <a:solidFill>
                  <a:schemeClr val="dk1"/>
                </a:solidFill>
                <a:latin typeface="Consolas"/>
                <a:ea typeface="Consolas"/>
                <a:cs typeface="Consolas"/>
                <a:sym typeface="Consolas"/>
              </a:rPr>
              <a:t>abstract</a:t>
            </a:r>
            <a:r>
              <a:rPr b="0" i="0" lang="en-US" sz="3200" u="none" cap="none" strike="noStrike">
                <a:solidFill>
                  <a:schemeClr val="dk1"/>
                </a:solidFill>
                <a:latin typeface="Libre Baskerville"/>
                <a:ea typeface="Libre Baskerville"/>
                <a:cs typeface="Libre Baskerville"/>
                <a:sym typeface="Libre Baskerville"/>
              </a:rPr>
              <a:t> </a:t>
            </a:r>
            <a:endParaRPr/>
          </a:p>
          <a:p>
            <a:pPr indent="-457200" lvl="0" marL="457200" marR="0" rtl="0" algn="l">
              <a:spcBef>
                <a:spcPts val="0"/>
              </a:spcBef>
              <a:spcAft>
                <a:spcPts val="0"/>
              </a:spcAft>
              <a:buClr>
                <a:schemeClr val="accent2"/>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All the members of interface are public</a:t>
            </a:r>
            <a:endParaRPr/>
          </a:p>
          <a:p>
            <a:pPr indent="-457200" lvl="0" marL="457200" marR="0" rtl="0" algn="l">
              <a:spcBef>
                <a:spcPts val="0"/>
              </a:spcBef>
              <a:spcAft>
                <a:spcPts val="0"/>
              </a:spcAft>
              <a:buClr>
                <a:schemeClr val="accent2"/>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The modifiers </a:t>
            </a:r>
            <a:r>
              <a:rPr b="0" i="0" lang="en-US" sz="2800" u="none" cap="none" strike="noStrike">
                <a:solidFill>
                  <a:schemeClr val="dk1"/>
                </a:solidFill>
                <a:latin typeface="Consolas"/>
                <a:ea typeface="Consolas"/>
                <a:cs typeface="Consolas"/>
                <a:sym typeface="Consolas"/>
              </a:rPr>
              <a:t>(public, abstract static and final)</a:t>
            </a:r>
            <a:r>
              <a:rPr b="0" i="0" lang="en-US" sz="3200" u="none" cap="none" strike="noStrike">
                <a:solidFill>
                  <a:schemeClr val="dk1"/>
                </a:solidFill>
                <a:latin typeface="Libre Baskerville"/>
                <a:ea typeface="Libre Baskerville"/>
                <a:cs typeface="Libre Baskerville"/>
                <a:sym typeface="Libre Baskerville"/>
              </a:rPr>
              <a:t> need not be explicitly specified. </a:t>
            </a:r>
            <a:endParaRPr/>
          </a:p>
          <a:p>
            <a:pPr indent="-457200" lvl="0" marL="457200" marR="0" rtl="0" algn="l">
              <a:spcBef>
                <a:spcPts val="0"/>
              </a:spcBef>
              <a:spcAft>
                <a:spcPts val="0"/>
              </a:spcAft>
              <a:buClr>
                <a:schemeClr val="accent2"/>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Interface cannot be instantiated.</a:t>
            </a:r>
            <a:endParaRPr/>
          </a:p>
          <a:p>
            <a:pPr indent="-457200" lvl="0" marL="457200" marR="0" rtl="0" algn="l">
              <a:spcBef>
                <a:spcPts val="0"/>
              </a:spcBef>
              <a:spcAft>
                <a:spcPts val="0"/>
              </a:spcAft>
              <a:buClr>
                <a:schemeClr val="accent2"/>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They don’t automatically inherit from </a:t>
            </a:r>
            <a:r>
              <a:rPr b="0" i="0" lang="en-US" sz="3200" u="none" cap="none" strike="noStrike">
                <a:solidFill>
                  <a:schemeClr val="dk1"/>
                </a:solidFill>
                <a:latin typeface="Consolas"/>
                <a:ea typeface="Consolas"/>
                <a:cs typeface="Consolas"/>
                <a:sym typeface="Consolas"/>
              </a:rPr>
              <a:t>Object</a:t>
            </a:r>
            <a:r>
              <a:rPr b="0" i="0" lang="en-US" sz="3200" u="none" cap="none" strike="noStrike">
                <a:solidFill>
                  <a:schemeClr val="dk1"/>
                </a:solidFill>
                <a:latin typeface="Libre Baskerville"/>
                <a:ea typeface="Libre Baskerville"/>
                <a:cs typeface="Libre Baskerville"/>
                <a:sym typeface="Libre Baskerville"/>
              </a:rPr>
              <a:t> class.</a:t>
            </a:r>
            <a:endParaRPr/>
          </a:p>
          <a:p>
            <a:pPr indent="-457200" lvl="0" marL="457200" marR="0" rtl="0" algn="l">
              <a:spcBef>
                <a:spcPts val="0"/>
              </a:spcBef>
              <a:spcAft>
                <a:spcPts val="0"/>
              </a:spcAft>
              <a:buClr>
                <a:schemeClr val="accent2"/>
              </a:buClr>
              <a:buSzPts val="3200"/>
              <a:buFont typeface="Arial"/>
              <a:buChar char="•"/>
            </a:pPr>
            <a:r>
              <a:rPr b="0" i="0" lang="en-US" sz="3200" u="none" cap="none" strike="noStrike">
                <a:solidFill>
                  <a:schemeClr val="dk1"/>
                </a:solidFill>
                <a:latin typeface="Libre Baskerville"/>
                <a:ea typeface="Libre Baskerville"/>
                <a:cs typeface="Libre Baskerville"/>
                <a:sym typeface="Libre Baskerville"/>
              </a:rPr>
              <a:t>They cannot have any java statements except declarations.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p:nvPr/>
        </p:nvSpPr>
        <p:spPr>
          <a:xfrm>
            <a:off x="812053" y="561041"/>
            <a:ext cx="5481171"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7030A0"/>
                </a:solidFill>
                <a:latin typeface="Arial"/>
                <a:ea typeface="Arial"/>
                <a:cs typeface="Arial"/>
                <a:sym typeface="Arial"/>
              </a:rPr>
              <a:t>Team A: Ok this is fine with us. Now I can represent an array of Devices</a:t>
            </a:r>
            <a:endParaRPr/>
          </a:p>
          <a:p>
            <a:pPr indent="0" lvl="0" marL="0" marR="0" rtl="0" algn="l">
              <a:spcBef>
                <a:spcPts val="0"/>
              </a:spcBef>
              <a:spcAft>
                <a:spcPts val="0"/>
              </a:spcAft>
              <a:buNone/>
            </a:pPr>
            <a:r>
              <a:t/>
            </a:r>
            <a:endParaRPr sz="2400">
              <a:solidFill>
                <a:srgbClr val="7030A0"/>
              </a:solidFill>
              <a:latin typeface="Arial"/>
              <a:ea typeface="Arial"/>
              <a:cs typeface="Arial"/>
              <a:sym typeface="Arial"/>
            </a:endParaRPr>
          </a:p>
          <a:p>
            <a:pPr indent="0" lvl="0" marL="0" marR="0" rtl="0" algn="l">
              <a:spcBef>
                <a:spcPts val="0"/>
              </a:spcBef>
              <a:spcAft>
                <a:spcPts val="0"/>
              </a:spcAft>
              <a:buNone/>
            </a:pPr>
            <a:r>
              <a:rPr lang="en-US" sz="2400">
                <a:solidFill>
                  <a:srgbClr val="7030A0"/>
                </a:solidFill>
                <a:latin typeface="Arial"/>
                <a:ea typeface="Arial"/>
                <a:cs typeface="Arial"/>
                <a:sym typeface="Arial"/>
              </a:rPr>
              <a:t>Team A: But now I run into another problem. Which method on device do I call? Because while team B is using on and off as methods, team C is using </a:t>
            </a:r>
            <a:endParaRPr/>
          </a:p>
          <a:p>
            <a:pPr indent="0" lvl="0" marL="0" marR="0" rtl="0" algn="l">
              <a:spcBef>
                <a:spcPts val="0"/>
              </a:spcBef>
              <a:spcAft>
                <a:spcPts val="0"/>
              </a:spcAft>
              <a:buNone/>
            </a:pPr>
            <a:r>
              <a:rPr lang="en-US" sz="2400">
                <a:solidFill>
                  <a:srgbClr val="7030A0"/>
                </a:solidFill>
                <a:latin typeface="Arial"/>
                <a:ea typeface="Arial"/>
                <a:cs typeface="Arial"/>
                <a:sym typeface="Arial"/>
              </a:rPr>
              <a:t>switchOn  and switchOff. I think  there must be a CONTRACT between RemoteControl class and other Devices. And the contract is this. ONLY those devices which provide methods named on() and off() can be switched on or off by the remote control.</a:t>
            </a:r>
            <a:endParaRPr sz="2400">
              <a:solidFill>
                <a:srgbClr val="7030A0"/>
              </a:solidFill>
              <a:latin typeface="Arial"/>
              <a:ea typeface="Arial"/>
              <a:cs typeface="Arial"/>
              <a:sym typeface="Arial"/>
            </a:endParaRPr>
          </a:p>
        </p:txBody>
      </p:sp>
      <p:sp>
        <p:nvSpPr>
          <p:cNvPr id="233" name="Google Shape;233;p32"/>
          <p:cNvSpPr/>
          <p:nvPr/>
        </p:nvSpPr>
        <p:spPr>
          <a:xfrm>
            <a:off x="2557183" y="561041"/>
            <a:ext cx="899160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US" sz="4400">
                <a:solidFill>
                  <a:srgbClr val="ED7D31"/>
                </a:solidFill>
                <a:latin typeface="Arial"/>
                <a:ea typeface="Arial"/>
                <a:cs typeface="Arial"/>
                <a:sym typeface="Arial"/>
              </a:rPr>
              <a:t>Design –Step 2</a:t>
            </a:r>
            <a:endParaRPr b="0" sz="4400">
              <a:solidFill>
                <a:srgbClr val="ED7D31"/>
              </a:solidFill>
              <a:latin typeface="Arial"/>
              <a:ea typeface="Arial"/>
              <a:cs typeface="Arial"/>
              <a:sym typeface="Arial"/>
            </a:endParaRPr>
          </a:p>
        </p:txBody>
      </p:sp>
      <p:sp>
        <p:nvSpPr>
          <p:cNvPr id="234" name="Google Shape;234;p32"/>
          <p:cNvSpPr txBox="1"/>
          <p:nvPr/>
        </p:nvSpPr>
        <p:spPr>
          <a:xfrm>
            <a:off x="6710829" y="2433248"/>
            <a:ext cx="5301876"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RemoteControl{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Device devices[];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pressOn(){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for(Device d:devices)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pressOff(){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for(Device d:devices)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p:nvPr/>
        </p:nvSpPr>
        <p:spPr>
          <a:xfrm>
            <a:off x="812053" y="561041"/>
            <a:ext cx="5481171"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7030A0"/>
                </a:solidFill>
                <a:latin typeface="Arial"/>
                <a:ea typeface="Arial"/>
                <a:cs typeface="Arial"/>
                <a:sym typeface="Arial"/>
              </a:rPr>
              <a:t>Team C: Well then what we can do is have </a:t>
            </a:r>
            <a:r>
              <a:rPr lang="en-US" sz="2400">
                <a:solidFill>
                  <a:srgbClr val="7030A0"/>
                </a:solidFill>
                <a:latin typeface="Arial"/>
                <a:ea typeface="Arial"/>
                <a:cs typeface="Arial"/>
                <a:sym typeface="Arial"/>
              </a:rPr>
              <a:t>on</a:t>
            </a:r>
            <a:r>
              <a:rPr lang="en-US" sz="2800">
                <a:solidFill>
                  <a:srgbClr val="7030A0"/>
                </a:solidFill>
                <a:latin typeface="Arial"/>
                <a:ea typeface="Arial"/>
                <a:cs typeface="Arial"/>
                <a:sym typeface="Arial"/>
              </a:rPr>
              <a:t> and </a:t>
            </a:r>
            <a:r>
              <a:rPr lang="en-US" sz="2400">
                <a:solidFill>
                  <a:srgbClr val="7030A0"/>
                </a:solidFill>
                <a:latin typeface="Arial"/>
                <a:ea typeface="Arial"/>
                <a:cs typeface="Arial"/>
                <a:sym typeface="Arial"/>
              </a:rPr>
              <a:t>off</a:t>
            </a:r>
            <a:r>
              <a:rPr lang="en-US" sz="2800">
                <a:solidFill>
                  <a:srgbClr val="7030A0"/>
                </a:solidFill>
                <a:latin typeface="Arial"/>
                <a:ea typeface="Arial"/>
                <a:cs typeface="Arial"/>
                <a:sym typeface="Arial"/>
              </a:rPr>
              <a:t> methods declared in the </a:t>
            </a:r>
            <a:r>
              <a:rPr lang="en-US" sz="2400">
                <a:solidFill>
                  <a:srgbClr val="7030A0"/>
                </a:solidFill>
                <a:latin typeface="Arial"/>
                <a:ea typeface="Arial"/>
                <a:cs typeface="Arial"/>
                <a:sym typeface="Arial"/>
              </a:rPr>
              <a:t>Device </a:t>
            </a:r>
            <a:r>
              <a:rPr lang="en-US" sz="2800">
                <a:solidFill>
                  <a:srgbClr val="7030A0"/>
                </a:solidFill>
                <a:latin typeface="Arial"/>
                <a:ea typeface="Arial"/>
                <a:cs typeface="Arial"/>
                <a:sym typeface="Arial"/>
              </a:rPr>
              <a:t>interface.</a:t>
            </a:r>
            <a:endParaRPr/>
          </a:p>
          <a:p>
            <a:pPr indent="0" lvl="0" marL="0" marR="0" rtl="0" algn="l">
              <a:spcBef>
                <a:spcPts val="0"/>
              </a:spcBef>
              <a:spcAft>
                <a:spcPts val="0"/>
              </a:spcAft>
              <a:buNone/>
            </a:pPr>
            <a:r>
              <a:t/>
            </a:r>
            <a:endParaRPr sz="2800">
              <a:solidFill>
                <a:srgbClr val="7030A0"/>
              </a:solidFill>
              <a:latin typeface="Arial"/>
              <a:ea typeface="Arial"/>
              <a:cs typeface="Arial"/>
              <a:sym typeface="Arial"/>
            </a:endParaRPr>
          </a:p>
          <a:p>
            <a:pPr indent="0" lvl="0" marL="0" marR="0" rtl="0" algn="l">
              <a:spcBef>
                <a:spcPts val="0"/>
              </a:spcBef>
              <a:spcAft>
                <a:spcPts val="0"/>
              </a:spcAft>
              <a:buNone/>
            </a:pPr>
            <a:r>
              <a:rPr lang="en-US" sz="2800">
                <a:solidFill>
                  <a:srgbClr val="7030A0"/>
                </a:solidFill>
                <a:latin typeface="Arial"/>
                <a:ea typeface="Arial"/>
                <a:cs typeface="Arial"/>
                <a:sym typeface="Arial"/>
              </a:rPr>
              <a:t>Team B: Yes, this will ensure that we implement </a:t>
            </a:r>
            <a:r>
              <a:rPr lang="en-US" sz="2400">
                <a:solidFill>
                  <a:srgbClr val="7030A0"/>
                </a:solidFill>
                <a:latin typeface="Arial"/>
                <a:ea typeface="Arial"/>
                <a:cs typeface="Arial"/>
                <a:sym typeface="Arial"/>
              </a:rPr>
              <a:t>on</a:t>
            </a:r>
            <a:r>
              <a:rPr lang="en-US" sz="2800">
                <a:solidFill>
                  <a:srgbClr val="7030A0"/>
                </a:solidFill>
                <a:latin typeface="Arial"/>
                <a:ea typeface="Arial"/>
                <a:cs typeface="Arial"/>
                <a:sym typeface="Arial"/>
              </a:rPr>
              <a:t> and </a:t>
            </a:r>
            <a:r>
              <a:rPr lang="en-US" sz="2400">
                <a:solidFill>
                  <a:srgbClr val="7030A0"/>
                </a:solidFill>
                <a:latin typeface="Arial"/>
                <a:ea typeface="Arial"/>
                <a:cs typeface="Arial"/>
                <a:sym typeface="Arial"/>
              </a:rPr>
              <a:t>off</a:t>
            </a:r>
            <a:r>
              <a:rPr lang="en-US" sz="2800">
                <a:solidFill>
                  <a:srgbClr val="7030A0"/>
                </a:solidFill>
                <a:latin typeface="Arial"/>
                <a:ea typeface="Arial"/>
                <a:cs typeface="Arial"/>
                <a:sym typeface="Arial"/>
              </a:rPr>
              <a:t> methods. </a:t>
            </a:r>
            <a:endParaRPr/>
          </a:p>
          <a:p>
            <a:pPr indent="0" lvl="0" marL="0" marR="0" rtl="0" algn="l">
              <a:spcBef>
                <a:spcPts val="0"/>
              </a:spcBef>
              <a:spcAft>
                <a:spcPts val="0"/>
              </a:spcAft>
              <a:buNone/>
            </a:pPr>
            <a:r>
              <a:t/>
            </a:r>
            <a:endParaRPr sz="2800">
              <a:solidFill>
                <a:srgbClr val="7030A0"/>
              </a:solidFill>
              <a:latin typeface="Arial"/>
              <a:ea typeface="Arial"/>
              <a:cs typeface="Arial"/>
              <a:sym typeface="Arial"/>
            </a:endParaRPr>
          </a:p>
          <a:p>
            <a:pPr indent="0" lvl="0" marL="0" marR="0" rtl="0" algn="l">
              <a:spcBef>
                <a:spcPts val="0"/>
              </a:spcBef>
              <a:spcAft>
                <a:spcPts val="0"/>
              </a:spcAft>
              <a:buNone/>
            </a:pPr>
            <a:r>
              <a:rPr lang="en-US" sz="2800">
                <a:solidFill>
                  <a:srgbClr val="7030A0"/>
                </a:solidFill>
                <a:latin typeface="Arial"/>
                <a:ea typeface="Arial"/>
                <a:cs typeface="Arial"/>
                <a:sym typeface="Arial"/>
              </a:rPr>
              <a:t>Team A: That solves the matter. </a:t>
            </a:r>
            <a:endParaRPr/>
          </a:p>
        </p:txBody>
      </p:sp>
      <p:sp>
        <p:nvSpPr>
          <p:cNvPr id="240" name="Google Shape;240;p33"/>
          <p:cNvSpPr/>
          <p:nvPr/>
        </p:nvSpPr>
        <p:spPr>
          <a:xfrm>
            <a:off x="2557183" y="561041"/>
            <a:ext cx="899160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US" sz="4400">
                <a:solidFill>
                  <a:srgbClr val="ED7D31"/>
                </a:solidFill>
                <a:latin typeface="Arial"/>
                <a:ea typeface="Arial"/>
                <a:cs typeface="Arial"/>
                <a:sym typeface="Arial"/>
              </a:rPr>
              <a:t>Design –Step 3</a:t>
            </a:r>
            <a:endParaRPr b="0" sz="4400">
              <a:solidFill>
                <a:srgbClr val="ED7D31"/>
              </a:solidFill>
              <a:latin typeface="Arial"/>
              <a:ea typeface="Arial"/>
              <a:cs typeface="Arial"/>
              <a:sym typeface="Arial"/>
            </a:endParaRPr>
          </a:p>
        </p:txBody>
      </p:sp>
      <p:sp>
        <p:nvSpPr>
          <p:cNvPr id="241" name="Google Shape;241;p33"/>
          <p:cNvSpPr txBox="1"/>
          <p:nvPr/>
        </p:nvSpPr>
        <p:spPr>
          <a:xfrm>
            <a:off x="6710829" y="2433248"/>
            <a:ext cx="5301876"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interface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void 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void 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p:nvPr/>
        </p:nvSpPr>
        <p:spPr>
          <a:xfrm>
            <a:off x="812053" y="5204759"/>
            <a:ext cx="1087792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7030A0"/>
                </a:solidFill>
                <a:latin typeface="Arial"/>
                <a:ea typeface="Arial"/>
                <a:cs typeface="Arial"/>
                <a:sym typeface="Arial"/>
              </a:rPr>
              <a:t>Team C:  I have a new device which got added -geyser.</a:t>
            </a:r>
            <a:endParaRPr/>
          </a:p>
          <a:p>
            <a:pPr indent="0" lvl="0" marL="0" marR="0" rtl="0" algn="l">
              <a:spcBef>
                <a:spcPts val="0"/>
              </a:spcBef>
              <a:spcAft>
                <a:spcPts val="0"/>
              </a:spcAft>
              <a:buNone/>
            </a:pPr>
            <a:r>
              <a:rPr lang="en-US" sz="2400">
                <a:solidFill>
                  <a:srgbClr val="7030A0"/>
                </a:solidFill>
                <a:latin typeface="Arial"/>
                <a:ea typeface="Arial"/>
                <a:cs typeface="Arial"/>
                <a:sym typeface="Arial"/>
              </a:rPr>
              <a:t>Team A: No problem.. Just implement Device interface</a:t>
            </a:r>
            <a:endParaRPr/>
          </a:p>
          <a:p>
            <a:pPr indent="0" lvl="0" marL="0" marR="0" rtl="0" algn="l">
              <a:spcBef>
                <a:spcPts val="0"/>
              </a:spcBef>
              <a:spcAft>
                <a:spcPts val="0"/>
              </a:spcAft>
              <a:buNone/>
            </a:pPr>
            <a:r>
              <a:rPr lang="en-US" sz="2400">
                <a:solidFill>
                  <a:srgbClr val="7030A0"/>
                </a:solidFill>
                <a:latin typeface="Arial"/>
                <a:ea typeface="Arial"/>
                <a:cs typeface="Arial"/>
                <a:sym typeface="Arial"/>
              </a:rPr>
              <a:t>Team C: Interface saved us. It helps application scale and extend !</a:t>
            </a:r>
            <a:endParaRPr/>
          </a:p>
        </p:txBody>
      </p:sp>
      <p:sp>
        <p:nvSpPr>
          <p:cNvPr id="247" name="Google Shape;247;p34"/>
          <p:cNvSpPr txBox="1"/>
          <p:nvPr/>
        </p:nvSpPr>
        <p:spPr>
          <a:xfrm>
            <a:off x="812053" y="561041"/>
            <a:ext cx="4548841"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RemoteControl{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Device 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pressOn(){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for(Device d:devices)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d.on();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pressOff(){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for(Device d:devices)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d.off();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Lamp implements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p:txBody>
      </p:sp>
      <p:sp>
        <p:nvSpPr>
          <p:cNvPr id="248" name="Google Shape;248;p34"/>
          <p:cNvSpPr txBox="1"/>
          <p:nvPr/>
        </p:nvSpPr>
        <p:spPr>
          <a:xfrm>
            <a:off x="6558429" y="561040"/>
            <a:ext cx="5131547"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interface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void 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void 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AC implements Device{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switchOn(){}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switchOff(){}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class NightLamp extends Lamp{</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on(){}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public void off(){}</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p:txBody>
      </p:sp>
      <p:cxnSp>
        <p:nvCxnSpPr>
          <p:cNvPr id="249" name="Google Shape;249;p34"/>
          <p:cNvCxnSpPr/>
          <p:nvPr/>
        </p:nvCxnSpPr>
        <p:spPr>
          <a:xfrm>
            <a:off x="5755341" y="561040"/>
            <a:ext cx="0" cy="4244042"/>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53" name="Shape 253"/>
        <p:cNvGrpSpPr/>
        <p:nvPr/>
      </p:nvGrpSpPr>
      <p:grpSpPr>
        <a:xfrm>
          <a:off x="0" y="0"/>
          <a:ext cx="0" cy="0"/>
          <a:chOff x="0" y="0"/>
          <a:chExt cx="0" cy="0"/>
        </a:xfrm>
      </p:grpSpPr>
      <p:sp>
        <p:nvSpPr>
          <p:cNvPr id="254" name="Google Shape;254;p35"/>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55" name="Google Shape;255;p3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6" name="Google Shape;256;p35"/>
          <p:cNvSpPr/>
          <p:nvPr/>
        </p:nvSpPr>
        <p:spPr>
          <a:xfrm>
            <a:off x="1708732" y="243729"/>
            <a:ext cx="86868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ED7D31"/>
                </a:solidFill>
                <a:latin typeface="Arial"/>
                <a:ea typeface="Arial"/>
                <a:cs typeface="Arial"/>
                <a:sym typeface="Arial"/>
              </a:rPr>
              <a:t>An Example from JSE on Contracts</a:t>
            </a:r>
            <a:endParaRPr sz="4400">
              <a:solidFill>
                <a:srgbClr val="ED7D31"/>
              </a:solidFill>
              <a:latin typeface="Arial"/>
              <a:ea typeface="Arial"/>
              <a:cs typeface="Arial"/>
              <a:sym typeface="Arial"/>
            </a:endParaRPr>
          </a:p>
        </p:txBody>
      </p:sp>
      <p:sp>
        <p:nvSpPr>
          <p:cNvPr id="257" name="Google Shape;257;p35"/>
          <p:cNvSpPr txBox="1"/>
          <p:nvPr/>
        </p:nvSpPr>
        <p:spPr>
          <a:xfrm>
            <a:off x="1039907" y="1990421"/>
            <a:ext cx="10040470" cy="397031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JSE has many classes that does lot of common programming utility methods. </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But for our classes to make use of those methods, we must abide by some rules (or contracts).</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This is because the utility methods need to call back the methods defined in our classes to implement certain parts of functionality.</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Let us understand this by taking an example.</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Consolas"/>
                <a:ea typeface="Consolas"/>
                <a:cs typeface="Consolas"/>
                <a:sym typeface="Consolas"/>
              </a:rPr>
              <a:t>Comparable</a:t>
            </a:r>
            <a:r>
              <a:rPr lang="en-US" sz="2800">
                <a:solidFill>
                  <a:srgbClr val="000000"/>
                </a:solidFill>
                <a:latin typeface="Libre Baskerville"/>
                <a:ea typeface="Libre Baskerville"/>
                <a:cs typeface="Libre Baskerville"/>
                <a:sym typeface="Libre Baskerville"/>
              </a:rPr>
              <a:t> class in </a:t>
            </a:r>
            <a:r>
              <a:rPr lang="en-US" sz="2800">
                <a:solidFill>
                  <a:srgbClr val="000000"/>
                </a:solidFill>
                <a:latin typeface="Consolas"/>
                <a:ea typeface="Consolas"/>
                <a:cs typeface="Consolas"/>
                <a:sym typeface="Consolas"/>
              </a:rPr>
              <a:t>java.util</a:t>
            </a:r>
            <a:r>
              <a:rPr lang="en-US" sz="2800">
                <a:solidFill>
                  <a:srgbClr val="000000"/>
                </a:solidFill>
                <a:latin typeface="Libre Baskerville"/>
                <a:ea typeface="Libre Baskerville"/>
                <a:cs typeface="Libre Baskerville"/>
                <a:sym typeface="Libre Baskerville"/>
              </a:rPr>
              <a:t> package is a good example to understand this concept.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61" name="Shape 261"/>
        <p:cNvGrpSpPr/>
        <p:nvPr/>
      </p:nvGrpSpPr>
      <p:grpSpPr>
        <a:xfrm>
          <a:off x="0" y="0"/>
          <a:ext cx="0" cy="0"/>
          <a:chOff x="0" y="0"/>
          <a:chExt cx="0" cy="0"/>
        </a:xfrm>
      </p:grpSpPr>
      <p:sp>
        <p:nvSpPr>
          <p:cNvPr id="262" name="Google Shape;262;p36"/>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63" name="Google Shape;263;p36"/>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4" name="Google Shape;264;p36"/>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ED7D31"/>
                </a:solidFill>
                <a:latin typeface="Consolas"/>
                <a:ea typeface="Consolas"/>
                <a:cs typeface="Consolas"/>
                <a:sym typeface="Consolas"/>
              </a:rPr>
              <a:t>Comparable</a:t>
            </a:r>
            <a:endParaRPr sz="4800">
              <a:solidFill>
                <a:srgbClr val="ED7D31"/>
              </a:solidFill>
              <a:latin typeface="Consolas"/>
              <a:ea typeface="Consolas"/>
              <a:cs typeface="Consolas"/>
              <a:sym typeface="Consolas"/>
            </a:endParaRPr>
          </a:p>
        </p:txBody>
      </p:sp>
      <p:sp>
        <p:nvSpPr>
          <p:cNvPr id="265" name="Google Shape;265;p36"/>
          <p:cNvSpPr txBox="1"/>
          <p:nvPr/>
        </p:nvSpPr>
        <p:spPr>
          <a:xfrm>
            <a:off x="1039907" y="4375811"/>
            <a:ext cx="10040470" cy="193899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Consolas"/>
                <a:ea typeface="Consolas"/>
                <a:cs typeface="Consolas"/>
                <a:sym typeface="Consolas"/>
              </a:rPr>
              <a:t>Arrays</a:t>
            </a:r>
            <a:r>
              <a:rPr lang="en-US" sz="2000">
                <a:solidFill>
                  <a:srgbClr val="000000"/>
                </a:solidFill>
                <a:latin typeface="Libre Baskerville"/>
                <a:ea typeface="Libre Baskerville"/>
                <a:cs typeface="Libre Baskerville"/>
                <a:sym typeface="Libre Baskerville"/>
              </a:rPr>
              <a:t> class  in JSE has utility methods such as sorting, searching implemented efficiently .</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All the methods in this class are </a:t>
            </a:r>
            <a:r>
              <a:rPr lang="en-US" sz="2000">
                <a:solidFill>
                  <a:srgbClr val="000000"/>
                </a:solidFill>
                <a:latin typeface="Consolas"/>
                <a:ea typeface="Consolas"/>
                <a:cs typeface="Consolas"/>
                <a:sym typeface="Consolas"/>
              </a:rPr>
              <a:t>static</a:t>
            </a:r>
            <a:r>
              <a:rPr lang="en-US" sz="2000">
                <a:solidFill>
                  <a:srgbClr val="000000"/>
                </a:solidFill>
                <a:latin typeface="Libre Baskerville"/>
                <a:ea typeface="Libre Baskerville"/>
                <a:cs typeface="Libre Baskerville"/>
                <a:sym typeface="Libre Baskerville"/>
              </a:rPr>
              <a:t> like ______class.</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Consolas"/>
                <a:ea typeface="Consolas"/>
                <a:cs typeface="Consolas"/>
                <a:sym typeface="Consolas"/>
              </a:rPr>
              <a:t>binarySearch</a:t>
            </a:r>
            <a:r>
              <a:rPr lang="en-US" sz="2000">
                <a:solidFill>
                  <a:srgbClr val="000000"/>
                </a:solidFill>
                <a:latin typeface="Libre Baskerville"/>
                <a:ea typeface="Libre Baskerville"/>
                <a:cs typeface="Libre Baskerville"/>
                <a:sym typeface="Libre Baskerville"/>
              </a:rPr>
              <a:t> requires the array be sorted prior to making this call. If it is not sorted, the results are undefined. The search location begins from 0.</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How can we make use of these say for Mortgage class?</a:t>
            </a:r>
            <a:endParaRPr/>
          </a:p>
          <a:p>
            <a:pPr indent="-457200" lvl="0" marL="457200"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Let us understand the complexity it involves.</a:t>
            </a:r>
            <a:endParaRPr/>
          </a:p>
        </p:txBody>
      </p:sp>
      <p:sp>
        <p:nvSpPr>
          <p:cNvPr id="266" name="Google Shape;266;p36"/>
          <p:cNvSpPr txBox="1"/>
          <p:nvPr/>
        </p:nvSpPr>
        <p:spPr>
          <a:xfrm>
            <a:off x="1790700" y="1790366"/>
            <a:ext cx="8610600" cy="40011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000000"/>
                </a:solidFill>
                <a:latin typeface="Consolas"/>
                <a:ea typeface="Consolas"/>
                <a:cs typeface="Consolas"/>
                <a:sym typeface="Consolas"/>
              </a:rPr>
              <a:t>java.util.Arrays</a:t>
            </a:r>
            <a:endParaRPr sz="2000">
              <a:solidFill>
                <a:srgbClr val="000000"/>
              </a:solidFill>
              <a:latin typeface="Consolas"/>
              <a:ea typeface="Consolas"/>
              <a:cs typeface="Consolas"/>
              <a:sym typeface="Consolas"/>
            </a:endParaRPr>
          </a:p>
        </p:txBody>
      </p:sp>
      <p:sp>
        <p:nvSpPr>
          <p:cNvPr id="267" name="Google Shape;267;p36"/>
          <p:cNvSpPr txBox="1"/>
          <p:nvPr/>
        </p:nvSpPr>
        <p:spPr>
          <a:xfrm>
            <a:off x="1790700" y="2190476"/>
            <a:ext cx="8610600" cy="178510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int binarySearch(&lt;primitiveType&gt; a, &lt;primitiveType&gt; key)</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void sort(&lt;primitiveType&gt; [] a)</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int binarySearch(Object[] a,Object key)</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void sort(Object[]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271" name="Shape 271"/>
        <p:cNvGrpSpPr/>
        <p:nvPr/>
      </p:nvGrpSpPr>
      <p:grpSpPr>
        <a:xfrm>
          <a:off x="0" y="0"/>
          <a:ext cx="0" cy="0"/>
          <a:chOff x="0" y="0"/>
          <a:chExt cx="0" cy="0"/>
        </a:xfrm>
      </p:grpSpPr>
      <p:pic>
        <p:nvPicPr>
          <p:cNvPr id="272" name="Google Shape;272;p37"/>
          <p:cNvPicPr preferRelativeResize="0"/>
          <p:nvPr/>
        </p:nvPicPr>
        <p:blipFill rotWithShape="1">
          <a:blip r:embed="rId3">
            <a:alphaModFix/>
          </a:blip>
          <a:srcRect b="0" l="0" r="0" t="0"/>
          <a:stretch/>
        </p:blipFill>
        <p:spPr>
          <a:xfrm>
            <a:off x="779112" y="4658562"/>
            <a:ext cx="2800780" cy="1828800"/>
          </a:xfrm>
          <a:prstGeom prst="rect">
            <a:avLst/>
          </a:prstGeom>
          <a:noFill/>
          <a:ln>
            <a:noFill/>
          </a:ln>
          <a:effectLst>
            <a:outerShdw blurRad="292100" rotWithShape="0" algn="tl" dir="2700000" dist="139700">
              <a:srgbClr val="333333">
                <a:alpha val="64705"/>
              </a:srgbClr>
            </a:outerShdw>
          </a:effectLst>
        </p:spPr>
      </p:pic>
      <p:pic>
        <p:nvPicPr>
          <p:cNvPr id="273" name="Google Shape;273;p37"/>
          <p:cNvPicPr preferRelativeResize="0"/>
          <p:nvPr/>
        </p:nvPicPr>
        <p:blipFill rotWithShape="1">
          <a:blip r:embed="rId3">
            <a:alphaModFix/>
          </a:blip>
          <a:srcRect b="0" l="0" r="0" t="0"/>
          <a:stretch/>
        </p:blipFill>
        <p:spPr>
          <a:xfrm>
            <a:off x="978634" y="315726"/>
            <a:ext cx="2217284" cy="1447800"/>
          </a:xfrm>
          <a:prstGeom prst="rect">
            <a:avLst/>
          </a:prstGeom>
          <a:noFill/>
          <a:ln>
            <a:noFill/>
          </a:ln>
          <a:effectLst>
            <a:outerShdw blurRad="292100" rotWithShape="0" algn="tl" dir="2700000" dist="139700">
              <a:srgbClr val="333333">
                <a:alpha val="64705"/>
              </a:srgbClr>
            </a:outerShdw>
          </a:effectLst>
        </p:spPr>
      </p:pic>
      <p:pic>
        <p:nvPicPr>
          <p:cNvPr id="274" name="Google Shape;274;p37"/>
          <p:cNvPicPr preferRelativeResize="0"/>
          <p:nvPr/>
        </p:nvPicPr>
        <p:blipFill rotWithShape="1">
          <a:blip r:embed="rId4">
            <a:alphaModFix/>
          </a:blip>
          <a:srcRect b="0" l="0" r="0" t="0"/>
          <a:stretch/>
        </p:blipFill>
        <p:spPr>
          <a:xfrm>
            <a:off x="9642302" y="1845560"/>
            <a:ext cx="1447800" cy="1874838"/>
          </a:xfrm>
          <a:prstGeom prst="rect">
            <a:avLst/>
          </a:prstGeom>
          <a:noFill/>
          <a:ln>
            <a:noFill/>
          </a:ln>
        </p:spPr>
      </p:pic>
      <p:sp>
        <p:nvSpPr>
          <p:cNvPr id="275" name="Google Shape;275;p37"/>
          <p:cNvSpPr/>
          <p:nvPr/>
        </p:nvSpPr>
        <p:spPr>
          <a:xfrm>
            <a:off x="3195918" y="466164"/>
            <a:ext cx="7149353" cy="1821797"/>
          </a:xfrm>
          <a:prstGeom prst="wedgeEllipseCallout">
            <a:avLst>
              <a:gd fmla="val -64702" name="adj1"/>
              <a:gd fmla="val -47384" name="adj2"/>
            </a:avLst>
          </a:prstGeom>
          <a:solidFill>
            <a:srgbClr val="323F4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DDEAF6"/>
                </a:solidFill>
                <a:latin typeface="Arial"/>
                <a:ea typeface="Arial"/>
                <a:cs typeface="Arial"/>
                <a:sym typeface="Arial"/>
              </a:rPr>
              <a:t>Can you sort my objects too. I don’t want to remember the faster sorting method algorithm.  I have to spend time to learn, implement test. Please sort my objects too.</a:t>
            </a:r>
            <a:endParaRPr sz="2000">
              <a:solidFill>
                <a:srgbClr val="DDEAF6"/>
              </a:solidFill>
              <a:latin typeface="Arial"/>
              <a:ea typeface="Arial"/>
              <a:cs typeface="Arial"/>
              <a:sym typeface="Arial"/>
            </a:endParaRPr>
          </a:p>
        </p:txBody>
      </p:sp>
      <p:sp>
        <p:nvSpPr>
          <p:cNvPr id="276" name="Google Shape;276;p37"/>
          <p:cNvSpPr/>
          <p:nvPr/>
        </p:nvSpPr>
        <p:spPr>
          <a:xfrm>
            <a:off x="1703294" y="2440361"/>
            <a:ext cx="6445624" cy="1828800"/>
          </a:xfrm>
          <a:prstGeom prst="wedgeRoundRectCallout">
            <a:avLst>
              <a:gd fmla="val 75777" name="adj1"/>
              <a:gd fmla="val -35778" name="adj2"/>
              <a:gd fmla="val 16667" name="adj3"/>
            </a:avLst>
          </a:prstGeom>
          <a:solidFill>
            <a:srgbClr val="C55A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DDEAF6"/>
                </a:solidFill>
                <a:latin typeface="Arial"/>
                <a:ea typeface="Arial"/>
                <a:cs typeface="Arial"/>
                <a:sym typeface="Arial"/>
              </a:rPr>
              <a:t>Well, Mortgage also asked me the same question the other day. My dilemma is  how will I know which of the fields of your class is to be used to compare? </a:t>
            </a:r>
            <a:endParaRPr/>
          </a:p>
          <a:p>
            <a:pPr indent="0" lvl="0" marL="0" marR="0" rtl="0" algn="l">
              <a:spcBef>
                <a:spcPts val="0"/>
              </a:spcBef>
              <a:spcAft>
                <a:spcPts val="0"/>
              </a:spcAft>
              <a:buNone/>
            </a:pPr>
            <a:r>
              <a:rPr lang="en-US" sz="2000">
                <a:solidFill>
                  <a:srgbClr val="DDEAF6"/>
                </a:solidFill>
                <a:latin typeface="Arial"/>
                <a:ea typeface="Arial"/>
                <a:cs typeface="Arial"/>
                <a:sym typeface="Arial"/>
              </a:rPr>
              <a:t>Let us do this, you provide  me implementation for compare which I will call from my sorting algorithm .</a:t>
            </a:r>
            <a:endParaRPr/>
          </a:p>
          <a:p>
            <a:pPr indent="0" lvl="0" marL="0" marR="0" rtl="0" algn="l">
              <a:spcBef>
                <a:spcPts val="0"/>
              </a:spcBef>
              <a:spcAft>
                <a:spcPts val="0"/>
              </a:spcAft>
              <a:buNone/>
            </a:pPr>
            <a:r>
              <a:t/>
            </a:r>
            <a:endParaRPr sz="2000">
              <a:solidFill>
                <a:srgbClr val="DDEAF6"/>
              </a:solidFill>
              <a:latin typeface="Arial"/>
              <a:ea typeface="Arial"/>
              <a:cs typeface="Arial"/>
              <a:sym typeface="Arial"/>
            </a:endParaRPr>
          </a:p>
        </p:txBody>
      </p:sp>
      <p:sp>
        <p:nvSpPr>
          <p:cNvPr id="277" name="Google Shape;277;p37"/>
          <p:cNvSpPr/>
          <p:nvPr/>
        </p:nvSpPr>
        <p:spPr>
          <a:xfrm>
            <a:off x="3546302" y="4954397"/>
            <a:ext cx="7543800" cy="1676400"/>
          </a:xfrm>
          <a:prstGeom prst="wedgeEllipseCallout">
            <a:avLst>
              <a:gd fmla="val -64702" name="adj1"/>
              <a:gd fmla="val -47384" name="adj2"/>
            </a:avLst>
          </a:prstGeom>
          <a:solidFill>
            <a:srgbClr val="323F4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DDEAF6"/>
                </a:solidFill>
                <a:latin typeface="Arial"/>
                <a:ea typeface="Arial"/>
                <a:cs typeface="Arial"/>
                <a:sym typeface="Arial"/>
              </a:rPr>
              <a:t>And how am I supposed to do that. I can pass PersonalLoan objects to your methods … how can I pass methods… we don’t have function pointers in Java?</a:t>
            </a:r>
            <a:endParaRPr sz="2000">
              <a:solidFill>
                <a:srgbClr val="DDEAF6"/>
              </a:solidFill>
              <a:latin typeface="Arial"/>
              <a:ea typeface="Arial"/>
              <a:cs typeface="Arial"/>
              <a:sym typeface="Arial"/>
            </a:endParaRPr>
          </a:p>
        </p:txBody>
      </p:sp>
      <p:sp>
        <p:nvSpPr>
          <p:cNvPr id="278" name="Google Shape;278;p37"/>
          <p:cNvSpPr txBox="1"/>
          <p:nvPr/>
        </p:nvSpPr>
        <p:spPr>
          <a:xfrm>
            <a:off x="929338" y="1845560"/>
            <a:ext cx="2315876"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Personal Loan</a:t>
            </a:r>
            <a:endParaRPr b="1" sz="2400">
              <a:solidFill>
                <a:schemeClr val="dk1"/>
              </a:solidFill>
              <a:latin typeface="Arial"/>
              <a:ea typeface="Arial"/>
              <a:cs typeface="Arial"/>
              <a:sym typeface="Arial"/>
            </a:endParaRPr>
          </a:p>
        </p:txBody>
      </p:sp>
      <p:sp>
        <p:nvSpPr>
          <p:cNvPr id="279" name="Google Shape;279;p37"/>
          <p:cNvSpPr txBox="1"/>
          <p:nvPr/>
        </p:nvSpPr>
        <p:spPr>
          <a:xfrm>
            <a:off x="9101418" y="3840532"/>
            <a:ext cx="25146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000000"/>
                </a:solidFill>
                <a:latin typeface="Consolas"/>
                <a:ea typeface="Consolas"/>
                <a:cs typeface="Consolas"/>
                <a:sym typeface="Consolas"/>
              </a:rPr>
              <a:t>java.util.Arrays</a:t>
            </a:r>
            <a:endParaRPr sz="2000">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283" name="Shape 283"/>
        <p:cNvGrpSpPr/>
        <p:nvPr/>
      </p:nvGrpSpPr>
      <p:grpSpPr>
        <a:xfrm>
          <a:off x="0" y="0"/>
          <a:ext cx="0" cy="0"/>
          <a:chOff x="0" y="0"/>
          <a:chExt cx="0" cy="0"/>
        </a:xfrm>
      </p:grpSpPr>
      <p:pic>
        <p:nvPicPr>
          <p:cNvPr id="284" name="Google Shape;284;p38"/>
          <p:cNvPicPr preferRelativeResize="0"/>
          <p:nvPr/>
        </p:nvPicPr>
        <p:blipFill rotWithShape="1">
          <a:blip r:embed="rId3">
            <a:alphaModFix/>
          </a:blip>
          <a:srcRect b="0" l="0" r="0" t="0"/>
          <a:stretch/>
        </p:blipFill>
        <p:spPr>
          <a:xfrm>
            <a:off x="681317" y="2344077"/>
            <a:ext cx="2522057" cy="1646805"/>
          </a:xfrm>
          <a:prstGeom prst="rect">
            <a:avLst/>
          </a:prstGeom>
          <a:noFill/>
          <a:ln>
            <a:noFill/>
          </a:ln>
          <a:effectLst>
            <a:outerShdw blurRad="292100" rotWithShape="0" algn="tl" dir="2700000" dist="139700">
              <a:srgbClr val="333333">
                <a:alpha val="64705"/>
              </a:srgbClr>
            </a:outerShdw>
          </a:effectLst>
        </p:spPr>
      </p:pic>
      <p:pic>
        <p:nvPicPr>
          <p:cNvPr id="285" name="Google Shape;285;p38"/>
          <p:cNvPicPr preferRelativeResize="0"/>
          <p:nvPr/>
        </p:nvPicPr>
        <p:blipFill rotWithShape="1">
          <a:blip r:embed="rId4">
            <a:alphaModFix/>
          </a:blip>
          <a:srcRect b="0" l="0" r="0" t="0"/>
          <a:stretch/>
        </p:blipFill>
        <p:spPr>
          <a:xfrm>
            <a:off x="9821596" y="268941"/>
            <a:ext cx="1447800" cy="1874838"/>
          </a:xfrm>
          <a:prstGeom prst="rect">
            <a:avLst/>
          </a:prstGeom>
          <a:noFill/>
          <a:ln>
            <a:noFill/>
          </a:ln>
        </p:spPr>
      </p:pic>
      <p:sp>
        <p:nvSpPr>
          <p:cNvPr id="286" name="Google Shape;286;p38"/>
          <p:cNvSpPr/>
          <p:nvPr/>
        </p:nvSpPr>
        <p:spPr>
          <a:xfrm>
            <a:off x="2330823" y="268941"/>
            <a:ext cx="6445624" cy="1828800"/>
          </a:xfrm>
          <a:prstGeom prst="wedgeRoundRectCallout">
            <a:avLst>
              <a:gd fmla="val 71048" name="adj1"/>
              <a:gd fmla="val -9307" name="adj2"/>
              <a:gd fmla="val 16667" name="adj3"/>
            </a:avLst>
          </a:prstGeom>
          <a:solidFill>
            <a:srgbClr val="C55A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DDEAF6"/>
                </a:solidFill>
                <a:latin typeface="Arial"/>
                <a:ea typeface="Arial"/>
                <a:cs typeface="Arial"/>
                <a:sym typeface="Arial"/>
              </a:rPr>
              <a:t>That is not a problem. I will have an arrangement with Comparable interface of JSE. It has a method called compareTo which returns an int . If you implement Comparable then  I can call this method on your object when I want to compare.</a:t>
            </a:r>
            <a:endParaRPr sz="2000">
              <a:solidFill>
                <a:srgbClr val="DDEAF6"/>
              </a:solidFill>
              <a:latin typeface="Arial"/>
              <a:ea typeface="Arial"/>
              <a:cs typeface="Arial"/>
              <a:sym typeface="Arial"/>
            </a:endParaRPr>
          </a:p>
        </p:txBody>
      </p:sp>
      <p:sp>
        <p:nvSpPr>
          <p:cNvPr id="287" name="Google Shape;287;p38"/>
          <p:cNvSpPr/>
          <p:nvPr/>
        </p:nvSpPr>
        <p:spPr>
          <a:xfrm>
            <a:off x="3203374" y="2523685"/>
            <a:ext cx="6418729" cy="1087815"/>
          </a:xfrm>
          <a:prstGeom prst="wedgeEllipseCallout">
            <a:avLst>
              <a:gd fmla="val -64702" name="adj1"/>
              <a:gd fmla="val -47384" name="adj2"/>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DDEAF6"/>
                </a:solidFill>
                <a:latin typeface="Arial"/>
                <a:ea typeface="Arial"/>
                <a:cs typeface="Arial"/>
                <a:sym typeface="Arial"/>
              </a:rPr>
              <a:t>Oh that’s good idea. I shall implement compareTo method. </a:t>
            </a:r>
            <a:endParaRPr/>
          </a:p>
        </p:txBody>
      </p:sp>
      <p:pic>
        <p:nvPicPr>
          <p:cNvPr id="288" name="Google Shape;288;p38"/>
          <p:cNvPicPr preferRelativeResize="0"/>
          <p:nvPr/>
        </p:nvPicPr>
        <p:blipFill rotWithShape="1">
          <a:blip r:embed="rId4">
            <a:alphaModFix/>
          </a:blip>
          <a:srcRect b="0" l="0" r="0" t="0"/>
          <a:stretch/>
        </p:blipFill>
        <p:spPr>
          <a:xfrm>
            <a:off x="10068576" y="3711388"/>
            <a:ext cx="1447800" cy="1874838"/>
          </a:xfrm>
          <a:prstGeom prst="rect">
            <a:avLst/>
          </a:prstGeom>
          <a:noFill/>
          <a:ln>
            <a:noFill/>
          </a:ln>
        </p:spPr>
      </p:pic>
      <p:sp>
        <p:nvSpPr>
          <p:cNvPr id="289" name="Google Shape;289;p38"/>
          <p:cNvSpPr/>
          <p:nvPr/>
        </p:nvSpPr>
        <p:spPr>
          <a:xfrm>
            <a:off x="2572574" y="4037444"/>
            <a:ext cx="6654531" cy="1595344"/>
          </a:xfrm>
          <a:prstGeom prst="wedgeRoundRectCallout">
            <a:avLst>
              <a:gd fmla="val 71677" name="adj1"/>
              <a:gd fmla="val -45282" name="adj2"/>
              <a:gd fmla="val 16667" name="adj3"/>
            </a:avLst>
          </a:prstGeom>
          <a:solidFill>
            <a:srgbClr val="C55A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DDEAF6"/>
                </a:solidFill>
                <a:latin typeface="Arial"/>
                <a:ea typeface="Arial"/>
                <a:cs typeface="Arial"/>
                <a:sym typeface="Arial"/>
              </a:rPr>
              <a:t>No ! you need to implement the Comparable interface and implement compareTo method. Because I need a guarantee that you have indeed implemented and so I am going to test if your class implements Comparable!</a:t>
            </a:r>
            <a:endParaRPr sz="2000">
              <a:solidFill>
                <a:srgbClr val="DDEAF6"/>
              </a:solidFill>
              <a:latin typeface="Arial"/>
              <a:ea typeface="Arial"/>
              <a:cs typeface="Arial"/>
              <a:sym typeface="Arial"/>
            </a:endParaRPr>
          </a:p>
        </p:txBody>
      </p:sp>
      <p:sp>
        <p:nvSpPr>
          <p:cNvPr id="290" name="Google Shape;290;p38"/>
          <p:cNvSpPr/>
          <p:nvPr/>
        </p:nvSpPr>
        <p:spPr>
          <a:xfrm>
            <a:off x="3203374" y="5912282"/>
            <a:ext cx="2057400" cy="533400"/>
          </a:xfrm>
          <a:prstGeom prst="wedgeEllipseCallout">
            <a:avLst>
              <a:gd fmla="val -104986" name="adj1"/>
              <a:gd fmla="val -45723" name="adj2"/>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DDEAF6"/>
                </a:solidFill>
                <a:latin typeface="Arial"/>
                <a:ea typeface="Arial"/>
                <a:cs typeface="Arial"/>
                <a:sym typeface="Arial"/>
              </a:rPr>
              <a:t>Yes, boss </a:t>
            </a:r>
            <a:endParaRPr sz="2000">
              <a:solidFill>
                <a:srgbClr val="DDEAF6"/>
              </a:solidFill>
              <a:latin typeface="Arial"/>
              <a:ea typeface="Arial"/>
              <a:cs typeface="Arial"/>
              <a:sym typeface="Arial"/>
            </a:endParaRPr>
          </a:p>
        </p:txBody>
      </p:sp>
      <p:pic>
        <p:nvPicPr>
          <p:cNvPr id="291" name="Google Shape;291;p38"/>
          <p:cNvPicPr preferRelativeResize="0"/>
          <p:nvPr/>
        </p:nvPicPr>
        <p:blipFill rotWithShape="1">
          <a:blip r:embed="rId3">
            <a:alphaModFix/>
          </a:blip>
          <a:srcRect b="0" l="0" r="0" t="0"/>
          <a:stretch/>
        </p:blipFill>
        <p:spPr>
          <a:xfrm>
            <a:off x="865855" y="5378882"/>
            <a:ext cx="1633790" cy="106680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39"/>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97" name="Google Shape;297;p39"/>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8" name="Google Shape;298;p39"/>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ED7D31"/>
                </a:solidFill>
                <a:latin typeface="Consolas"/>
                <a:ea typeface="Consolas"/>
                <a:cs typeface="Consolas"/>
                <a:sym typeface="Consolas"/>
              </a:rPr>
              <a:t>Comparable</a:t>
            </a:r>
            <a:endParaRPr sz="4800">
              <a:solidFill>
                <a:srgbClr val="ED7D31"/>
              </a:solidFill>
              <a:latin typeface="Consolas"/>
              <a:ea typeface="Consolas"/>
              <a:cs typeface="Consolas"/>
              <a:sym typeface="Consolas"/>
            </a:endParaRPr>
          </a:p>
        </p:txBody>
      </p:sp>
      <p:sp>
        <p:nvSpPr>
          <p:cNvPr id="299" name="Google Shape;299;p39"/>
          <p:cNvSpPr txBox="1"/>
          <p:nvPr/>
        </p:nvSpPr>
        <p:spPr>
          <a:xfrm>
            <a:off x="7422776" y="4124258"/>
            <a:ext cx="4666124" cy="2554545"/>
          </a:xfrm>
          <a:prstGeom prst="rect">
            <a:avLst/>
          </a:prstGeom>
          <a:noFill/>
          <a:ln>
            <a:noFill/>
          </a:ln>
        </p:spPr>
        <p:txBody>
          <a:bodyPr anchorCtr="0" anchor="t" bIns="45700" lIns="91425" spcFirstLastPara="1" rIns="91425" wrap="square" tIns="45700">
            <a:noAutofit/>
          </a:bodyPr>
          <a:lstStyle/>
          <a:p>
            <a:pPr indent="-233363" lvl="0" marL="233363"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Arrays class  requires objects of Comparable type to be passed to its methods so that utilities like sort and search could be used. Otherwise an exception will be thrown by the methods like sort and search at runtime.</a:t>
            </a:r>
            <a:endParaRPr/>
          </a:p>
          <a:p>
            <a:pPr indent="-233363" lvl="0" marL="233363" marR="0" rtl="0" algn="l">
              <a:spcBef>
                <a:spcPts val="0"/>
              </a:spcBef>
              <a:spcAft>
                <a:spcPts val="0"/>
              </a:spcAft>
              <a:buClr>
                <a:srgbClr val="ED7D31"/>
              </a:buClr>
              <a:buSzPts val="2000"/>
              <a:buFont typeface="Arial"/>
              <a:buChar char="•"/>
            </a:pPr>
            <a:r>
              <a:rPr lang="en-US" sz="2000">
                <a:solidFill>
                  <a:srgbClr val="000000"/>
                </a:solidFill>
                <a:latin typeface="Libre Baskerville"/>
                <a:ea typeface="Libre Baskerville"/>
                <a:cs typeface="Libre Baskerville"/>
                <a:sym typeface="Libre Baskerville"/>
              </a:rPr>
              <a:t>So to make use of the methods in Arrays class, we must implement Comparable and provide implementation for compareTo().</a:t>
            </a:r>
            <a:endParaRPr/>
          </a:p>
        </p:txBody>
      </p:sp>
      <p:sp>
        <p:nvSpPr>
          <p:cNvPr id="300" name="Google Shape;300;p39"/>
          <p:cNvSpPr txBox="1"/>
          <p:nvPr/>
        </p:nvSpPr>
        <p:spPr>
          <a:xfrm>
            <a:off x="1790700" y="1790366"/>
            <a:ext cx="8610600" cy="40011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000000"/>
                </a:solidFill>
                <a:latin typeface="Consolas"/>
                <a:ea typeface="Consolas"/>
                <a:cs typeface="Consolas"/>
                <a:sym typeface="Consolas"/>
              </a:rPr>
              <a:t>java.util.Arrays</a:t>
            </a:r>
            <a:endParaRPr sz="2000">
              <a:solidFill>
                <a:srgbClr val="000000"/>
              </a:solidFill>
              <a:latin typeface="Consolas"/>
              <a:ea typeface="Consolas"/>
              <a:cs typeface="Consolas"/>
              <a:sym typeface="Consolas"/>
            </a:endParaRPr>
          </a:p>
        </p:txBody>
      </p:sp>
      <p:sp>
        <p:nvSpPr>
          <p:cNvPr id="301" name="Google Shape;301;p39"/>
          <p:cNvSpPr txBox="1"/>
          <p:nvPr/>
        </p:nvSpPr>
        <p:spPr>
          <a:xfrm>
            <a:off x="1790700" y="2190476"/>
            <a:ext cx="8610600" cy="178510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int binarySearch(&lt;primitiveType&gt; a, &lt;primitiveType&gt; key)</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void sort(&lt;primitiveType&gt; [] a)</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int binarySearch(Object[] a,Object key)</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void sort(Object[] a) </a:t>
            </a:r>
            <a:endParaRPr/>
          </a:p>
        </p:txBody>
      </p:sp>
      <p:sp>
        <p:nvSpPr>
          <p:cNvPr id="302" name="Google Shape;302;p39"/>
          <p:cNvSpPr txBox="1"/>
          <p:nvPr/>
        </p:nvSpPr>
        <p:spPr>
          <a:xfrm>
            <a:off x="588308" y="4677424"/>
            <a:ext cx="4114800" cy="86201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&lt;&lt;interface&gt;&gt;</a:t>
            </a:r>
            <a:endParaRPr/>
          </a:p>
          <a:p>
            <a:pPr indent="0" lvl="0" marL="0" marR="0" rtl="0" algn="l">
              <a:spcBef>
                <a:spcPts val="1000"/>
              </a:spcBef>
              <a:spcAft>
                <a:spcPts val="0"/>
              </a:spcAft>
              <a:buNone/>
            </a:pPr>
            <a:r>
              <a:rPr lang="en-US" sz="2000">
                <a:solidFill>
                  <a:srgbClr val="000000"/>
                </a:solidFill>
                <a:latin typeface="Consolas"/>
                <a:ea typeface="Consolas"/>
                <a:cs typeface="Consolas"/>
                <a:sym typeface="Consolas"/>
              </a:rPr>
              <a:t>java.lang.Comparable&lt;T&gt;</a:t>
            </a:r>
            <a:endParaRPr/>
          </a:p>
        </p:txBody>
      </p:sp>
      <p:sp>
        <p:nvSpPr>
          <p:cNvPr id="303" name="Google Shape;303;p39"/>
          <p:cNvSpPr txBox="1"/>
          <p:nvPr/>
        </p:nvSpPr>
        <p:spPr>
          <a:xfrm>
            <a:off x="588308" y="5541684"/>
            <a:ext cx="4114800" cy="4000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int compareTo(T o)</a:t>
            </a:r>
            <a:endParaRPr/>
          </a:p>
        </p:txBody>
      </p:sp>
      <p:sp>
        <p:nvSpPr>
          <p:cNvPr id="304" name="Google Shape;304;p39"/>
          <p:cNvSpPr/>
          <p:nvPr/>
        </p:nvSpPr>
        <p:spPr>
          <a:xfrm>
            <a:off x="4954119" y="4601342"/>
            <a:ext cx="1880350" cy="1600375"/>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None/>
            </a:pPr>
            <a:r>
              <a:rPr i="1" lang="en-US" sz="1800">
                <a:solidFill>
                  <a:srgbClr val="5F5F5F"/>
                </a:solidFill>
                <a:latin typeface="Arial"/>
                <a:ea typeface="Arial"/>
                <a:cs typeface="Arial"/>
                <a:sym typeface="Arial"/>
              </a:rPr>
              <a:t>Replace T with the type of class that you are going to use</a:t>
            </a:r>
            <a:endParaRPr b="1" i="1"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txBox="1"/>
          <p:nvPr/>
        </p:nvSpPr>
        <p:spPr>
          <a:xfrm>
            <a:off x="555812" y="282388"/>
            <a:ext cx="10703859" cy="59400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931968"/>
                </a:solidFill>
                <a:latin typeface="Consolas"/>
                <a:ea typeface="Consolas"/>
                <a:cs typeface="Consolas"/>
                <a:sym typeface="Consolas"/>
              </a:rPr>
              <a:t>class</a:t>
            </a:r>
            <a:r>
              <a:rPr lang="en-US" sz="2000">
                <a:solidFill>
                  <a:srgbClr val="000000"/>
                </a:solidFill>
                <a:latin typeface="Consolas"/>
                <a:ea typeface="Consolas"/>
                <a:cs typeface="Consolas"/>
                <a:sym typeface="Consolas"/>
              </a:rPr>
              <a:t> Personal </a:t>
            </a:r>
            <a:r>
              <a:rPr lang="en-US" sz="2000">
                <a:solidFill>
                  <a:srgbClr val="931968"/>
                </a:solidFill>
                <a:latin typeface="Consolas"/>
                <a:ea typeface="Consolas"/>
                <a:cs typeface="Consolas"/>
                <a:sym typeface="Consolas"/>
              </a:rPr>
              <a:t>implements</a:t>
            </a:r>
            <a:r>
              <a:rPr lang="en-US" sz="2000">
                <a:solidFill>
                  <a:srgbClr val="000000"/>
                </a:solidFill>
                <a:latin typeface="Consolas"/>
                <a:ea typeface="Consolas"/>
                <a:cs typeface="Consolas"/>
                <a:sym typeface="Consolas"/>
              </a:rPr>
              <a:t> BankLoan, Comparable&lt;Personal&gt;{</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private</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a:t>
            </a:r>
            <a:r>
              <a:rPr lang="en-US" sz="2000">
                <a:solidFill>
                  <a:srgbClr val="0226CC"/>
                </a:solidFill>
                <a:latin typeface="Consolas"/>
                <a:ea typeface="Consolas"/>
                <a:cs typeface="Consolas"/>
                <a:sym typeface="Consolas"/>
              </a:rPr>
              <a:t>amt</a:t>
            </a:r>
            <a:r>
              <a:rPr lang="en-US" sz="2000">
                <a:solidFill>
                  <a:srgbClr val="000000"/>
                </a:solidFill>
                <a:latin typeface="Consolas"/>
                <a:ea typeface="Consolas"/>
                <a:cs typeface="Consolas"/>
                <a:sym typeface="Consolas"/>
              </a:rPr>
              <a:t>;</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private</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a:t>
            </a:r>
            <a:r>
              <a:rPr lang="en-US" sz="2000">
                <a:solidFill>
                  <a:srgbClr val="0226CC"/>
                </a:solidFill>
                <a:latin typeface="Consolas"/>
                <a:ea typeface="Consolas"/>
                <a:cs typeface="Consolas"/>
                <a:sym typeface="Consolas"/>
              </a:rPr>
              <a:t>repay</a:t>
            </a:r>
            <a:r>
              <a:rPr lang="en-US" sz="2000">
                <a:solidFill>
                  <a:srgbClr val="000000"/>
                </a:solidFill>
                <a:latin typeface="Consolas"/>
                <a:ea typeface="Consolas"/>
                <a:cs typeface="Consolas"/>
                <a:sym typeface="Consolas"/>
              </a:rPr>
              <a:t>;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777777"/>
                </a:solidFill>
                <a:latin typeface="Consolas"/>
                <a:ea typeface="Consolas"/>
                <a:cs typeface="Consolas"/>
                <a:sym typeface="Consolas"/>
              </a:rPr>
              <a:t>@Override</a:t>
            </a:r>
            <a:endParaRPr sz="2000">
              <a:solidFill>
                <a:srgbClr val="000000"/>
              </a:solidFill>
              <a:latin typeface="Consolas"/>
              <a:ea typeface="Consolas"/>
              <a:cs typeface="Consolas"/>
              <a:sym typeface="Consolas"/>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void</a:t>
            </a:r>
            <a:r>
              <a:rPr lang="en-US" sz="2000">
                <a:solidFill>
                  <a:srgbClr val="000000"/>
                </a:solidFill>
                <a:latin typeface="Consolas"/>
                <a:ea typeface="Consolas"/>
                <a:cs typeface="Consolas"/>
                <a:sym typeface="Consolas"/>
              </a:rPr>
              <a:t> loanAmount(</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a:t>
            </a:r>
            <a:r>
              <a:rPr lang="en-US" sz="2000">
                <a:solidFill>
                  <a:srgbClr val="7E504F"/>
                </a:solidFill>
                <a:latin typeface="Consolas"/>
                <a:ea typeface="Consolas"/>
                <a:cs typeface="Consolas"/>
                <a:sym typeface="Consolas"/>
              </a:rPr>
              <a:t>amt</a:t>
            </a:r>
            <a:r>
              <a:rPr lang="en-US" sz="2000">
                <a:solidFill>
                  <a:srgbClr val="000000"/>
                </a:solidFill>
                <a:latin typeface="Consolas"/>
                <a:ea typeface="Consolas"/>
                <a:cs typeface="Consolas"/>
                <a:sym typeface="Consolas"/>
              </a:rPr>
              <a:t>)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this</a:t>
            </a:r>
            <a:r>
              <a:rPr lang="en-US" sz="2000">
                <a:solidFill>
                  <a:srgbClr val="000000"/>
                </a:solidFill>
                <a:latin typeface="Consolas"/>
                <a:ea typeface="Consolas"/>
                <a:cs typeface="Consolas"/>
                <a:sym typeface="Consolas"/>
              </a:rPr>
              <a:t>.setAmt(</a:t>
            </a:r>
            <a:r>
              <a:rPr lang="en-US" sz="2000">
                <a:solidFill>
                  <a:srgbClr val="7E504F"/>
                </a:solidFill>
                <a:latin typeface="Consolas"/>
                <a:ea typeface="Consolas"/>
                <a:cs typeface="Consolas"/>
                <a:sym typeface="Consolas"/>
              </a:rPr>
              <a:t>amt</a:t>
            </a:r>
            <a:r>
              <a:rPr lang="en-US" sz="2000">
                <a:solidFill>
                  <a:srgbClr val="000000"/>
                </a:solidFill>
                <a:latin typeface="Consolas"/>
                <a:ea typeface="Consolas"/>
                <a:cs typeface="Consolas"/>
                <a:sym typeface="Consolas"/>
              </a:rPr>
              <a:t>);</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777777"/>
                </a:solidFill>
                <a:latin typeface="Consolas"/>
                <a:ea typeface="Consolas"/>
                <a:cs typeface="Consolas"/>
                <a:sym typeface="Consolas"/>
              </a:rPr>
              <a:t>@Override</a:t>
            </a:r>
            <a:endParaRPr sz="2000">
              <a:solidFill>
                <a:srgbClr val="000000"/>
              </a:solidFill>
              <a:latin typeface="Consolas"/>
              <a:ea typeface="Consolas"/>
              <a:cs typeface="Consolas"/>
              <a:sym typeface="Consolas"/>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void</a:t>
            </a:r>
            <a:r>
              <a:rPr lang="en-US" sz="2000">
                <a:solidFill>
                  <a:srgbClr val="000000"/>
                </a:solidFill>
                <a:latin typeface="Consolas"/>
                <a:ea typeface="Consolas"/>
                <a:cs typeface="Consolas"/>
                <a:sym typeface="Consolas"/>
              </a:rPr>
              <a:t> repay(</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a:t>
            </a:r>
            <a:r>
              <a:rPr lang="en-US" sz="2000">
                <a:solidFill>
                  <a:srgbClr val="7E504F"/>
                </a:solidFill>
                <a:latin typeface="Consolas"/>
                <a:ea typeface="Consolas"/>
                <a:cs typeface="Consolas"/>
                <a:sym typeface="Consolas"/>
              </a:rPr>
              <a:t>amt</a:t>
            </a:r>
            <a:r>
              <a:rPr lang="en-US" sz="2000">
                <a:solidFill>
                  <a:srgbClr val="000000"/>
                </a:solidFill>
                <a:latin typeface="Consolas"/>
                <a:ea typeface="Consolas"/>
                <a:cs typeface="Consolas"/>
                <a:sym typeface="Consolas"/>
              </a:rPr>
              <a:t>)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this</a:t>
            </a:r>
            <a:r>
              <a:rPr lang="en-US" sz="2000">
                <a:solidFill>
                  <a:srgbClr val="000000"/>
                </a:solidFill>
                <a:latin typeface="Consolas"/>
                <a:ea typeface="Consolas"/>
                <a:cs typeface="Consolas"/>
                <a:sym typeface="Consolas"/>
              </a:rPr>
              <a:t>.setRepay(</a:t>
            </a:r>
            <a:r>
              <a:rPr lang="en-US" sz="2000">
                <a:solidFill>
                  <a:srgbClr val="7E504F"/>
                </a:solidFill>
                <a:latin typeface="Consolas"/>
                <a:ea typeface="Consolas"/>
                <a:cs typeface="Consolas"/>
                <a:sym typeface="Consolas"/>
              </a:rPr>
              <a:t>amt</a:t>
            </a:r>
            <a:r>
              <a:rPr lang="en-US" sz="2000">
                <a:solidFill>
                  <a:srgbClr val="000000"/>
                </a:solidFill>
                <a:latin typeface="Consolas"/>
                <a:ea typeface="Consolas"/>
                <a:cs typeface="Consolas"/>
                <a:sym typeface="Consolas"/>
              </a:rPr>
              <a:t>);</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777777"/>
                </a:solidFill>
                <a:latin typeface="Consolas"/>
                <a:ea typeface="Consolas"/>
                <a:cs typeface="Consolas"/>
                <a:sym typeface="Consolas"/>
              </a:rPr>
              <a:t>@Override</a:t>
            </a:r>
            <a:endParaRPr sz="2000">
              <a:solidFill>
                <a:srgbClr val="000000"/>
              </a:solidFill>
              <a:latin typeface="Consolas"/>
              <a:ea typeface="Consolas"/>
              <a:cs typeface="Consolas"/>
              <a:sym typeface="Consolas"/>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void</a:t>
            </a:r>
            <a:r>
              <a:rPr lang="en-US" sz="2000">
                <a:solidFill>
                  <a:srgbClr val="000000"/>
                </a:solidFill>
                <a:latin typeface="Consolas"/>
                <a:ea typeface="Consolas"/>
                <a:cs typeface="Consolas"/>
                <a:sym typeface="Consolas"/>
              </a:rPr>
              <a:t> foreClosure() {</a:t>
            </a:r>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r>
              <a:rPr lang="en-US" sz="2000">
                <a:solidFill>
                  <a:srgbClr val="4D9072"/>
                </a:solidFill>
                <a:latin typeface="Consolas"/>
                <a:ea typeface="Consolas"/>
                <a:cs typeface="Consolas"/>
                <a:sym typeface="Consolas"/>
              </a:rPr>
              <a:t>// calculation go here </a:t>
            </a:r>
            <a:endParaRPr sz="2000">
              <a:solidFill>
                <a:srgbClr val="000000"/>
              </a:solidFill>
              <a:latin typeface="Consolas"/>
              <a:ea typeface="Consolas"/>
              <a:cs typeface="Consolas"/>
              <a:sym typeface="Consolas"/>
            </a:endParaRPr>
          </a:p>
          <a:p>
            <a:pPr indent="0" lvl="0" marL="0" marR="0" rtl="0" algn="l">
              <a:spcBef>
                <a:spcPts val="400"/>
              </a:spcBef>
              <a:spcAft>
                <a:spcPts val="0"/>
              </a:spcAft>
              <a:buNone/>
            </a:pPr>
            <a:r>
              <a:rPr lang="en-US" sz="2000">
                <a:solidFill>
                  <a:srgbClr val="000000"/>
                </a:solidFill>
                <a:latin typeface="Consolas"/>
                <a:ea typeface="Consolas"/>
                <a:cs typeface="Consolas"/>
                <a:sym typeface="Consolas"/>
              </a:rPr>
              <a:t>	}</a:t>
            </a:r>
            <a:endParaRPr b="1" sz="2000">
              <a:solidFill>
                <a:srgbClr val="000000"/>
              </a:solidFill>
              <a:latin typeface="Consolas"/>
              <a:ea typeface="Consolas"/>
              <a:cs typeface="Consolas"/>
              <a:sym typeface="Consolas"/>
            </a:endParaRPr>
          </a:p>
        </p:txBody>
      </p:sp>
      <p:sp>
        <p:nvSpPr>
          <p:cNvPr id="310" name="Google Shape;310;p40"/>
          <p:cNvSpPr/>
          <p:nvPr/>
        </p:nvSpPr>
        <p:spPr>
          <a:xfrm>
            <a:off x="6038742" y="1541930"/>
            <a:ext cx="5220929"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US" sz="4800">
                <a:solidFill>
                  <a:srgbClr val="ED7D31"/>
                </a:solidFill>
                <a:latin typeface="Arial"/>
                <a:ea typeface="Arial"/>
                <a:cs typeface="Arial"/>
                <a:sym typeface="Arial"/>
              </a:rPr>
              <a:t>Example:</a:t>
            </a:r>
            <a:br>
              <a:rPr b="0" lang="en-US" sz="4800">
                <a:solidFill>
                  <a:srgbClr val="ED7D31"/>
                </a:solidFill>
                <a:latin typeface="Arial"/>
                <a:ea typeface="Arial"/>
                <a:cs typeface="Arial"/>
                <a:sym typeface="Arial"/>
              </a:rPr>
            </a:br>
            <a:r>
              <a:rPr b="0" lang="en-US" sz="4800">
                <a:solidFill>
                  <a:srgbClr val="ED7D31"/>
                </a:solidFill>
                <a:latin typeface="Arial"/>
                <a:ea typeface="Arial"/>
                <a:cs typeface="Arial"/>
                <a:sym typeface="Arial"/>
              </a:rPr>
              <a:t>Comparable</a:t>
            </a:r>
            <a:endParaRPr b="0" sz="4800">
              <a:solidFill>
                <a:srgbClr val="ED7D3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nvSpPr>
        <p:spPr>
          <a:xfrm>
            <a:off x="555812" y="192741"/>
            <a:ext cx="10703859" cy="65248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777777"/>
                </a:solidFill>
                <a:latin typeface="Consolas"/>
                <a:ea typeface="Consolas"/>
                <a:cs typeface="Consolas"/>
                <a:sym typeface="Consolas"/>
              </a:rPr>
              <a:t>@Override</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int</a:t>
            </a:r>
            <a:r>
              <a:rPr lang="en-US" sz="2000">
                <a:solidFill>
                  <a:srgbClr val="000000"/>
                </a:solidFill>
                <a:latin typeface="Consolas"/>
                <a:ea typeface="Consolas"/>
                <a:cs typeface="Consolas"/>
                <a:sym typeface="Consolas"/>
              </a:rPr>
              <a:t> compareTo(Personal </a:t>
            </a:r>
            <a:r>
              <a:rPr lang="en-US" sz="2000">
                <a:solidFill>
                  <a:srgbClr val="7E504F"/>
                </a:solidFill>
                <a:latin typeface="Consolas"/>
                <a:ea typeface="Consolas"/>
                <a:cs typeface="Consolas"/>
                <a:sym typeface="Consolas"/>
              </a:rPr>
              <a:t>o</a:t>
            </a: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int</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this</a:t>
            </a:r>
            <a:r>
              <a:rPr lang="en-US" sz="2000">
                <a:solidFill>
                  <a:srgbClr val="000000"/>
                </a:solidFill>
                <a:latin typeface="Consolas"/>
                <a:ea typeface="Consolas"/>
                <a:cs typeface="Consolas"/>
                <a:sym typeface="Consolas"/>
              </a:rPr>
              <a:t>.</a:t>
            </a:r>
            <a:r>
              <a:rPr lang="en-US" sz="2000">
                <a:solidFill>
                  <a:srgbClr val="0226CC"/>
                </a:solidFill>
                <a:latin typeface="Consolas"/>
                <a:ea typeface="Consolas"/>
                <a:cs typeface="Consolas"/>
                <a:sym typeface="Consolas"/>
              </a:rPr>
              <a:t>amt</a:t>
            </a:r>
            <a:r>
              <a:rPr lang="en-US" sz="2000">
                <a:solidFill>
                  <a:srgbClr val="000000"/>
                </a:solidFill>
                <a:latin typeface="Consolas"/>
                <a:ea typeface="Consolas"/>
                <a:cs typeface="Consolas"/>
                <a:sym typeface="Consolas"/>
              </a:rPr>
              <a:t> - </a:t>
            </a:r>
            <a:r>
              <a:rPr lang="en-US" sz="2000">
                <a:solidFill>
                  <a:srgbClr val="7E504F"/>
                </a:solidFill>
                <a:latin typeface="Consolas"/>
                <a:ea typeface="Consolas"/>
                <a:cs typeface="Consolas"/>
                <a:sym typeface="Consolas"/>
              </a:rPr>
              <a:t>o</a:t>
            </a:r>
            <a:r>
              <a:rPr lang="en-US" sz="2000">
                <a:solidFill>
                  <a:srgbClr val="000000"/>
                </a:solidFill>
                <a:latin typeface="Consolas"/>
                <a:ea typeface="Consolas"/>
                <a:cs typeface="Consolas"/>
                <a:sym typeface="Consolas"/>
              </a:rPr>
              <a:t>.getAmt());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getAmt()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a:t>
            </a:r>
            <a:r>
              <a:rPr lang="en-US" sz="2000">
                <a:solidFill>
                  <a:srgbClr val="0226CC"/>
                </a:solidFill>
                <a:latin typeface="Consolas"/>
                <a:ea typeface="Consolas"/>
                <a:cs typeface="Consolas"/>
                <a:sym typeface="Consolas"/>
              </a:rPr>
              <a:t>amt</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void</a:t>
            </a:r>
            <a:r>
              <a:rPr lang="en-US" sz="2000">
                <a:solidFill>
                  <a:srgbClr val="000000"/>
                </a:solidFill>
                <a:latin typeface="Consolas"/>
                <a:ea typeface="Consolas"/>
                <a:cs typeface="Consolas"/>
                <a:sym typeface="Consolas"/>
              </a:rPr>
              <a:t> setAmt(</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a:t>
            </a:r>
            <a:r>
              <a:rPr lang="en-US" sz="2000">
                <a:solidFill>
                  <a:srgbClr val="7E504F"/>
                </a:solidFill>
                <a:latin typeface="Consolas"/>
                <a:ea typeface="Consolas"/>
                <a:cs typeface="Consolas"/>
                <a:sym typeface="Consolas"/>
              </a:rPr>
              <a:t>amt</a:t>
            </a: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this</a:t>
            </a:r>
            <a:r>
              <a:rPr lang="en-US" sz="2000">
                <a:solidFill>
                  <a:srgbClr val="000000"/>
                </a:solidFill>
                <a:latin typeface="Consolas"/>
                <a:ea typeface="Consolas"/>
                <a:cs typeface="Consolas"/>
                <a:sym typeface="Consolas"/>
              </a:rPr>
              <a:t>.</a:t>
            </a:r>
            <a:r>
              <a:rPr lang="en-US" sz="2000">
                <a:solidFill>
                  <a:srgbClr val="0226CC"/>
                </a:solidFill>
                <a:latin typeface="Consolas"/>
                <a:ea typeface="Consolas"/>
                <a:cs typeface="Consolas"/>
                <a:sym typeface="Consolas"/>
              </a:rPr>
              <a:t>amt</a:t>
            </a:r>
            <a:r>
              <a:rPr lang="en-US" sz="2000">
                <a:solidFill>
                  <a:srgbClr val="000000"/>
                </a:solidFill>
                <a:latin typeface="Consolas"/>
                <a:ea typeface="Consolas"/>
                <a:cs typeface="Consolas"/>
                <a:sym typeface="Consolas"/>
              </a:rPr>
              <a:t> = </a:t>
            </a:r>
            <a:r>
              <a:rPr lang="en-US" sz="2000">
                <a:solidFill>
                  <a:srgbClr val="7E504F"/>
                </a:solidFill>
                <a:latin typeface="Consolas"/>
                <a:ea typeface="Consolas"/>
                <a:cs typeface="Consolas"/>
                <a:sym typeface="Consolas"/>
              </a:rPr>
              <a:t>amt</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getRepay()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a:t>
            </a:r>
            <a:r>
              <a:rPr lang="en-US" sz="2000">
                <a:solidFill>
                  <a:srgbClr val="0226CC"/>
                </a:solidFill>
                <a:latin typeface="Consolas"/>
                <a:ea typeface="Consolas"/>
                <a:cs typeface="Consolas"/>
                <a:sym typeface="Consolas"/>
              </a:rPr>
              <a:t>repay</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void</a:t>
            </a:r>
            <a:r>
              <a:rPr lang="en-US" sz="2000">
                <a:solidFill>
                  <a:srgbClr val="000000"/>
                </a:solidFill>
                <a:latin typeface="Consolas"/>
                <a:ea typeface="Consolas"/>
                <a:cs typeface="Consolas"/>
                <a:sym typeface="Consolas"/>
              </a:rPr>
              <a:t> setRepay(</a:t>
            </a:r>
            <a:r>
              <a:rPr lang="en-US" sz="2000">
                <a:solidFill>
                  <a:srgbClr val="931968"/>
                </a:solidFill>
                <a:latin typeface="Consolas"/>
                <a:ea typeface="Consolas"/>
                <a:cs typeface="Consolas"/>
                <a:sym typeface="Consolas"/>
              </a:rPr>
              <a:t>double</a:t>
            </a:r>
            <a:r>
              <a:rPr lang="en-US" sz="2000">
                <a:solidFill>
                  <a:srgbClr val="000000"/>
                </a:solidFill>
                <a:latin typeface="Consolas"/>
                <a:ea typeface="Consolas"/>
                <a:cs typeface="Consolas"/>
                <a:sym typeface="Consolas"/>
              </a:rPr>
              <a:t> </a:t>
            </a:r>
            <a:r>
              <a:rPr lang="en-US" sz="2000">
                <a:solidFill>
                  <a:srgbClr val="7E504F"/>
                </a:solidFill>
                <a:latin typeface="Consolas"/>
                <a:ea typeface="Consolas"/>
                <a:cs typeface="Consolas"/>
                <a:sym typeface="Consolas"/>
              </a:rPr>
              <a:t>repay</a:t>
            </a: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this</a:t>
            </a:r>
            <a:r>
              <a:rPr lang="en-US" sz="2000">
                <a:solidFill>
                  <a:srgbClr val="000000"/>
                </a:solidFill>
                <a:latin typeface="Consolas"/>
                <a:ea typeface="Consolas"/>
                <a:cs typeface="Consolas"/>
                <a:sym typeface="Consolas"/>
              </a:rPr>
              <a:t>.</a:t>
            </a:r>
            <a:r>
              <a:rPr lang="en-US" sz="2000">
                <a:solidFill>
                  <a:srgbClr val="0226CC"/>
                </a:solidFill>
                <a:latin typeface="Consolas"/>
                <a:ea typeface="Consolas"/>
                <a:cs typeface="Consolas"/>
                <a:sym typeface="Consolas"/>
              </a:rPr>
              <a:t>repay</a:t>
            </a:r>
            <a:r>
              <a:rPr lang="en-US" sz="2000">
                <a:solidFill>
                  <a:srgbClr val="000000"/>
                </a:solidFill>
                <a:latin typeface="Consolas"/>
                <a:ea typeface="Consolas"/>
                <a:cs typeface="Consolas"/>
                <a:sym typeface="Consolas"/>
              </a:rPr>
              <a:t> = </a:t>
            </a:r>
            <a:r>
              <a:rPr lang="en-US" sz="2000">
                <a:solidFill>
                  <a:srgbClr val="7E504F"/>
                </a:solidFill>
                <a:latin typeface="Consolas"/>
                <a:ea typeface="Consolas"/>
                <a:cs typeface="Consolas"/>
                <a:sym typeface="Consolas"/>
              </a:rPr>
              <a:t>repay</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p:txBody>
      </p:sp>
      <p:sp>
        <p:nvSpPr>
          <p:cNvPr id="316" name="Google Shape;316;p41"/>
          <p:cNvSpPr/>
          <p:nvPr/>
        </p:nvSpPr>
        <p:spPr>
          <a:xfrm>
            <a:off x="6038742" y="1541930"/>
            <a:ext cx="5220929"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US" sz="4800">
                <a:solidFill>
                  <a:srgbClr val="ED7D31"/>
                </a:solidFill>
                <a:latin typeface="Arial"/>
                <a:ea typeface="Arial"/>
                <a:cs typeface="Arial"/>
                <a:sym typeface="Arial"/>
              </a:rPr>
              <a:t>Example:</a:t>
            </a:r>
            <a:br>
              <a:rPr b="0" lang="en-US" sz="4800">
                <a:solidFill>
                  <a:srgbClr val="ED7D31"/>
                </a:solidFill>
                <a:latin typeface="Arial"/>
                <a:ea typeface="Arial"/>
                <a:cs typeface="Arial"/>
                <a:sym typeface="Arial"/>
              </a:rPr>
            </a:br>
            <a:r>
              <a:rPr b="0" lang="en-US" sz="4800">
                <a:solidFill>
                  <a:srgbClr val="ED7D31"/>
                </a:solidFill>
                <a:latin typeface="Arial"/>
                <a:ea typeface="Arial"/>
                <a:cs typeface="Arial"/>
                <a:sym typeface="Arial"/>
              </a:rPr>
              <a:t>Comparable</a:t>
            </a:r>
            <a:endParaRPr b="0" sz="4800">
              <a:solidFill>
                <a:srgbClr val="ED7D3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nvSpPr>
        <p:spPr>
          <a:xfrm>
            <a:off x="648929" y="2275877"/>
            <a:ext cx="11182648" cy="440120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Like class, interface is also used to define a new type.</a:t>
            </a:r>
            <a:endParaRPr/>
          </a:p>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 class can inherit from an interface. A class inheriting from an interface is of interface type.</a:t>
            </a:r>
            <a:endParaRPr/>
          </a:p>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Also a class can inherit from more than one interface (but not from more than one class)</a:t>
            </a:r>
            <a:endParaRPr/>
          </a:p>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Any class that inherits from  an interface must provide implementation for all the methods of the interface if it has to be a concrete class.</a:t>
            </a:r>
            <a:endParaRPr/>
          </a:p>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Hence interface serves as a mechanism to bind a class contractually to implement methods specified in the interface.</a:t>
            </a:r>
            <a:endParaRPr/>
          </a:p>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Usually project design at a very high level define interfaces to create a framework. </a:t>
            </a:r>
            <a:endParaRPr/>
          </a:p>
        </p:txBody>
      </p:sp>
      <p:sp>
        <p:nvSpPr>
          <p:cNvPr id="101" name="Google Shape;101;p15"/>
          <p:cNvSpPr/>
          <p:nvPr/>
        </p:nvSpPr>
        <p:spPr>
          <a:xfrm>
            <a:off x="648929" y="1324534"/>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accent2"/>
                </a:solidFill>
                <a:latin typeface="Arial"/>
                <a:ea typeface="Arial"/>
                <a:cs typeface="Arial"/>
                <a:sym typeface="Arial"/>
              </a:rPr>
              <a:t>Interface as Type</a:t>
            </a:r>
            <a:endParaRPr b="0" i="0" sz="4400" u="none" cap="none" strike="noStrike">
              <a:solidFill>
                <a:schemeClr val="accent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320" name="Shape 320"/>
        <p:cNvGrpSpPr/>
        <p:nvPr/>
      </p:nvGrpSpPr>
      <p:grpSpPr>
        <a:xfrm>
          <a:off x="0" y="0"/>
          <a:ext cx="0" cy="0"/>
          <a:chOff x="0" y="0"/>
          <a:chExt cx="0" cy="0"/>
        </a:xfrm>
      </p:grpSpPr>
      <p:sp>
        <p:nvSpPr>
          <p:cNvPr id="321" name="Google Shape;321;p42"/>
          <p:cNvSpPr/>
          <p:nvPr/>
        </p:nvSpPr>
        <p:spPr>
          <a:xfrm>
            <a:off x="0" y="1390518"/>
            <a:ext cx="12192000" cy="28587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pic>
        <p:nvPicPr>
          <p:cNvPr id="322" name="Google Shape;322;p42"/>
          <p:cNvPicPr preferRelativeResize="0"/>
          <p:nvPr/>
        </p:nvPicPr>
        <p:blipFill rotWithShape="1">
          <a:blip r:embed="rId3">
            <a:alphaModFix/>
          </a:blip>
          <a:srcRect b="0" l="0" r="0" t="0"/>
          <a:stretch/>
        </p:blipFill>
        <p:spPr>
          <a:xfrm>
            <a:off x="9036423" y="2829836"/>
            <a:ext cx="2522057" cy="1646805"/>
          </a:xfrm>
          <a:prstGeom prst="rect">
            <a:avLst/>
          </a:prstGeom>
          <a:noFill/>
          <a:ln>
            <a:noFill/>
          </a:ln>
          <a:effectLst>
            <a:outerShdw blurRad="292100" rotWithShape="0" algn="tl" dir="2700000" dist="139700">
              <a:srgbClr val="333333">
                <a:alpha val="64705"/>
              </a:srgbClr>
            </a:outerShdw>
          </a:effectLst>
        </p:spPr>
      </p:pic>
      <p:sp>
        <p:nvSpPr>
          <p:cNvPr id="323" name="Google Shape;323;p42"/>
          <p:cNvSpPr/>
          <p:nvPr/>
        </p:nvSpPr>
        <p:spPr>
          <a:xfrm>
            <a:off x="591671" y="3998259"/>
            <a:ext cx="8946777" cy="2656506"/>
          </a:xfrm>
          <a:prstGeom prst="wedgeEllipseCallout">
            <a:avLst>
              <a:gd fmla="val 45792" name="adj1"/>
              <a:gd fmla="val -52497" name="adj2"/>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DDEAF6"/>
                </a:solidFill>
                <a:latin typeface="Arial"/>
                <a:ea typeface="Arial"/>
                <a:cs typeface="Arial"/>
                <a:sym typeface="Arial"/>
              </a:rPr>
              <a:t>Hey buddy, you did fantastic job by providing a way to sort my Personal objects. But you know, sometimes  other classes  need to sort my objects by name!  I can only provide one compareTo method… I am just not sure how to deal with this problem.</a:t>
            </a:r>
            <a:endParaRPr/>
          </a:p>
        </p:txBody>
      </p:sp>
      <p:sp>
        <p:nvSpPr>
          <p:cNvPr id="324" name="Google Shape;324;p42"/>
          <p:cNvSpPr/>
          <p:nvPr/>
        </p:nvSpPr>
        <p:spPr>
          <a:xfrm>
            <a:off x="251012" y="132977"/>
            <a:ext cx="11564470" cy="107576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3600">
                <a:solidFill>
                  <a:srgbClr val="ED7D31"/>
                </a:solidFill>
                <a:latin typeface="Arial"/>
                <a:ea typeface="Arial"/>
                <a:cs typeface="Arial"/>
                <a:sym typeface="Arial"/>
              </a:rPr>
              <a:t>Interface objects only carrying method implementation</a:t>
            </a:r>
            <a:endParaRPr/>
          </a:p>
        </p:txBody>
      </p:sp>
      <p:sp>
        <p:nvSpPr>
          <p:cNvPr id="325" name="Google Shape;325;p42"/>
          <p:cNvSpPr/>
          <p:nvPr/>
        </p:nvSpPr>
        <p:spPr>
          <a:xfrm>
            <a:off x="591671" y="1649506"/>
            <a:ext cx="8444752" cy="20954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00"/>
              <a:buFont typeface="Noto Sans Symbols"/>
              <a:buNone/>
            </a:pPr>
            <a:r>
              <a:rPr lang="en-US" sz="2000">
                <a:solidFill>
                  <a:srgbClr val="931968"/>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u="sng">
                <a:solidFill>
                  <a:srgbClr val="000000"/>
                </a:solidFill>
                <a:latin typeface="Consolas"/>
                <a:ea typeface="Consolas"/>
                <a:cs typeface="Consolas"/>
                <a:sym typeface="Consolas"/>
              </a:rPr>
              <a:t>Personal</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implements</a:t>
            </a:r>
            <a:r>
              <a:rPr lang="en-US" sz="2000">
                <a:solidFill>
                  <a:srgbClr val="000000"/>
                </a:solidFill>
                <a:latin typeface="Consolas"/>
                <a:ea typeface="Consolas"/>
                <a:cs typeface="Consolas"/>
                <a:sym typeface="Consolas"/>
              </a:rPr>
              <a:t> BankLoan, Comparable&lt;Personal&gt;{</a:t>
            </a:r>
            <a:endParaRPr/>
          </a:p>
          <a:p>
            <a:pPr indent="0" lvl="0" marL="0" marR="0" rtl="0" algn="l">
              <a:lnSpc>
                <a:spcPct val="100000"/>
              </a:lnSpc>
              <a:spcBef>
                <a:spcPts val="400"/>
              </a:spcBef>
              <a:spcAft>
                <a:spcPts val="0"/>
              </a:spcAft>
              <a:buClr>
                <a:schemeClr val="accent2"/>
              </a:buClr>
              <a:buSzPts val="2000"/>
              <a:buFont typeface="Noto Sans Symbols"/>
              <a:buNone/>
            </a:pPr>
            <a:r>
              <a:t/>
            </a:r>
            <a:endParaRPr sz="2000">
              <a:solidFill>
                <a:srgbClr val="000000"/>
              </a:solidFill>
              <a:latin typeface="Consolas"/>
              <a:ea typeface="Consolas"/>
              <a:cs typeface="Consolas"/>
              <a:sym typeface="Consolas"/>
            </a:endParaRPr>
          </a:p>
          <a:p>
            <a:pPr indent="0" lvl="0" marL="0" marR="0" rtl="0" algn="l">
              <a:lnSpc>
                <a:spcPct val="100000"/>
              </a:lnSpc>
              <a:spcBef>
                <a:spcPts val="400"/>
              </a:spcBef>
              <a:spcAft>
                <a:spcPts val="0"/>
              </a:spcAft>
              <a:buClr>
                <a:schemeClr val="accent2"/>
              </a:buClr>
              <a:buSzPts val="2000"/>
              <a:buFont typeface="Noto Sans Symbols"/>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int</a:t>
            </a:r>
            <a:r>
              <a:rPr lang="en-US" sz="2000">
                <a:solidFill>
                  <a:srgbClr val="000000"/>
                </a:solidFill>
                <a:latin typeface="Consolas"/>
                <a:ea typeface="Consolas"/>
                <a:cs typeface="Consolas"/>
                <a:sym typeface="Consolas"/>
              </a:rPr>
              <a:t> compareTo(Personal </a:t>
            </a:r>
            <a:r>
              <a:rPr lang="en-US" sz="2000">
                <a:solidFill>
                  <a:srgbClr val="7E504F"/>
                </a:solidFill>
                <a:latin typeface="Consolas"/>
                <a:ea typeface="Consolas"/>
                <a:cs typeface="Consolas"/>
                <a:sym typeface="Consolas"/>
              </a:rPr>
              <a:t>o</a:t>
            </a:r>
            <a:r>
              <a:rPr lang="en-US" sz="2000">
                <a:solidFill>
                  <a:srgbClr val="000000"/>
                </a:solidFill>
                <a:latin typeface="Consolas"/>
                <a:ea typeface="Consolas"/>
                <a:cs typeface="Consolas"/>
                <a:sym typeface="Consolas"/>
              </a:rPr>
              <a:t>) {</a:t>
            </a:r>
            <a:endParaRPr/>
          </a:p>
          <a:p>
            <a:pPr indent="0" lvl="0" marL="0" marR="0" rtl="0" algn="l">
              <a:lnSpc>
                <a:spcPct val="100000"/>
              </a:lnSpc>
              <a:spcBef>
                <a:spcPts val="400"/>
              </a:spcBef>
              <a:spcAft>
                <a:spcPts val="0"/>
              </a:spcAft>
              <a:buClr>
                <a:schemeClr val="accent2"/>
              </a:buClr>
              <a:buSzPts val="2000"/>
              <a:buFont typeface="Noto Sans Symbols"/>
              <a:buNone/>
            </a:pP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int</a:t>
            </a:r>
            <a:r>
              <a:rPr lang="en-US" sz="2000">
                <a:solidFill>
                  <a:srgbClr val="000000"/>
                </a:solidFill>
                <a:latin typeface="Consolas"/>
                <a:ea typeface="Consolas"/>
                <a:cs typeface="Consolas"/>
                <a:sym typeface="Consolas"/>
              </a:rPr>
              <a:t>) (</a:t>
            </a:r>
            <a:r>
              <a:rPr lang="en-US" sz="2000">
                <a:solidFill>
                  <a:srgbClr val="931968"/>
                </a:solidFill>
                <a:latin typeface="Consolas"/>
                <a:ea typeface="Consolas"/>
                <a:cs typeface="Consolas"/>
                <a:sym typeface="Consolas"/>
              </a:rPr>
              <a:t>this</a:t>
            </a:r>
            <a:r>
              <a:rPr lang="en-US" sz="2000">
                <a:solidFill>
                  <a:srgbClr val="000000"/>
                </a:solidFill>
                <a:latin typeface="Consolas"/>
                <a:ea typeface="Consolas"/>
                <a:cs typeface="Consolas"/>
                <a:sym typeface="Consolas"/>
              </a:rPr>
              <a:t>.</a:t>
            </a:r>
            <a:r>
              <a:rPr lang="en-US" sz="2000" u="sng">
                <a:solidFill>
                  <a:srgbClr val="000000"/>
                </a:solidFill>
                <a:latin typeface="Consolas"/>
                <a:ea typeface="Consolas"/>
                <a:cs typeface="Consolas"/>
                <a:sym typeface="Consolas"/>
              </a:rPr>
              <a:t>amt</a:t>
            </a:r>
            <a:r>
              <a:rPr lang="en-US" sz="2000">
                <a:solidFill>
                  <a:srgbClr val="000000"/>
                </a:solidFill>
                <a:latin typeface="Consolas"/>
                <a:ea typeface="Consolas"/>
                <a:cs typeface="Consolas"/>
                <a:sym typeface="Consolas"/>
              </a:rPr>
              <a:t> - </a:t>
            </a:r>
            <a:r>
              <a:rPr lang="en-US" sz="2000">
                <a:solidFill>
                  <a:srgbClr val="7E504F"/>
                </a:solidFill>
                <a:latin typeface="Consolas"/>
                <a:ea typeface="Consolas"/>
                <a:cs typeface="Consolas"/>
                <a:sym typeface="Consolas"/>
              </a:rPr>
              <a:t>o</a:t>
            </a:r>
            <a:r>
              <a:rPr lang="en-US" sz="2000">
                <a:solidFill>
                  <a:srgbClr val="000000"/>
                </a:solidFill>
                <a:latin typeface="Consolas"/>
                <a:ea typeface="Consolas"/>
                <a:cs typeface="Consolas"/>
                <a:sym typeface="Consolas"/>
              </a:rPr>
              <a:t>.</a:t>
            </a:r>
            <a:r>
              <a:rPr lang="en-US" sz="2000" u="sng">
                <a:solidFill>
                  <a:srgbClr val="000000"/>
                </a:solidFill>
                <a:latin typeface="Consolas"/>
                <a:ea typeface="Consolas"/>
                <a:cs typeface="Consolas"/>
                <a:sym typeface="Consolas"/>
              </a:rPr>
              <a:t>getAmt</a:t>
            </a:r>
            <a:r>
              <a:rPr lang="en-US" sz="2000">
                <a:solidFill>
                  <a:srgbClr val="000000"/>
                </a:solidFill>
                <a:latin typeface="Consolas"/>
                <a:ea typeface="Consolas"/>
                <a:cs typeface="Consolas"/>
                <a:sym typeface="Consolas"/>
              </a:rPr>
              <a:t>());</a:t>
            </a:r>
            <a:endParaRPr/>
          </a:p>
          <a:p>
            <a:pPr indent="0" lvl="0" marL="0" marR="0" rtl="0" algn="l">
              <a:lnSpc>
                <a:spcPct val="100000"/>
              </a:lnSpc>
              <a:spcBef>
                <a:spcPts val="400"/>
              </a:spcBef>
              <a:spcAft>
                <a:spcPts val="0"/>
              </a:spcAft>
              <a:buClr>
                <a:schemeClr val="accent2"/>
              </a:buClr>
              <a:buSzPts val="2000"/>
              <a:buFont typeface="Noto Sans Symbols"/>
              <a:buNone/>
            </a:pPr>
            <a:r>
              <a:rPr lang="en-US" sz="2000">
                <a:solidFill>
                  <a:srgbClr val="000000"/>
                </a:solidFill>
                <a:latin typeface="Consolas"/>
                <a:ea typeface="Consolas"/>
                <a:cs typeface="Consolas"/>
                <a:sym typeface="Consolas"/>
              </a:rPr>
              <a:t>	}</a:t>
            </a:r>
            <a:endParaRPr/>
          </a:p>
          <a:p>
            <a:pPr indent="0" lvl="0" marL="0" marR="0" rtl="0" algn="l">
              <a:lnSpc>
                <a:spcPct val="100000"/>
              </a:lnSpc>
              <a:spcBef>
                <a:spcPts val="400"/>
              </a:spcBef>
              <a:spcAft>
                <a:spcPts val="0"/>
              </a:spcAft>
              <a:buClr>
                <a:schemeClr val="accent2"/>
              </a:buClr>
              <a:buSzPts val="2000"/>
              <a:buFont typeface="Noto Sans Symbols"/>
              <a:buNone/>
            </a:pPr>
            <a:r>
              <a:rPr lang="en-US" sz="2000">
                <a:solidFill>
                  <a:srgbClr val="000000"/>
                </a:solidFill>
                <a:latin typeface="Consolas"/>
                <a:ea typeface="Consolas"/>
                <a:cs typeface="Consolas"/>
                <a:sym typeface="Consolas"/>
              </a:rPr>
              <a:t>}</a:t>
            </a:r>
            <a:endParaRPr b="1" sz="2000">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329" name="Shape 329"/>
        <p:cNvGrpSpPr/>
        <p:nvPr/>
      </p:nvGrpSpPr>
      <p:grpSpPr>
        <a:xfrm>
          <a:off x="0" y="0"/>
          <a:ext cx="0" cy="0"/>
          <a:chOff x="0" y="0"/>
          <a:chExt cx="0" cy="0"/>
        </a:xfrm>
      </p:grpSpPr>
      <p:pic>
        <p:nvPicPr>
          <p:cNvPr id="330" name="Google Shape;330;p43"/>
          <p:cNvPicPr preferRelativeResize="0"/>
          <p:nvPr/>
        </p:nvPicPr>
        <p:blipFill rotWithShape="1">
          <a:blip r:embed="rId3">
            <a:alphaModFix/>
          </a:blip>
          <a:srcRect b="0" l="0" r="0" t="0"/>
          <a:stretch/>
        </p:blipFill>
        <p:spPr>
          <a:xfrm>
            <a:off x="806823" y="3437771"/>
            <a:ext cx="2522057" cy="1646805"/>
          </a:xfrm>
          <a:prstGeom prst="rect">
            <a:avLst/>
          </a:prstGeom>
          <a:noFill/>
          <a:ln>
            <a:noFill/>
          </a:ln>
          <a:effectLst>
            <a:outerShdw blurRad="292100" rotWithShape="0" algn="tl" dir="2700000" dist="139700">
              <a:srgbClr val="333333">
                <a:alpha val="64705"/>
              </a:srgbClr>
            </a:outerShdw>
          </a:effectLst>
        </p:spPr>
      </p:pic>
      <p:pic>
        <p:nvPicPr>
          <p:cNvPr id="331" name="Google Shape;331;p43"/>
          <p:cNvPicPr preferRelativeResize="0"/>
          <p:nvPr/>
        </p:nvPicPr>
        <p:blipFill rotWithShape="1">
          <a:blip r:embed="rId4">
            <a:alphaModFix/>
          </a:blip>
          <a:srcRect b="0" l="0" r="0" t="0"/>
          <a:stretch/>
        </p:blipFill>
        <p:spPr>
          <a:xfrm>
            <a:off x="9821596" y="268941"/>
            <a:ext cx="1447800" cy="1874838"/>
          </a:xfrm>
          <a:prstGeom prst="rect">
            <a:avLst/>
          </a:prstGeom>
          <a:noFill/>
          <a:ln>
            <a:noFill/>
          </a:ln>
        </p:spPr>
      </p:pic>
      <p:sp>
        <p:nvSpPr>
          <p:cNvPr id="332" name="Google Shape;332;p43"/>
          <p:cNvSpPr/>
          <p:nvPr/>
        </p:nvSpPr>
        <p:spPr>
          <a:xfrm>
            <a:off x="2832847" y="268940"/>
            <a:ext cx="5943600" cy="2832847"/>
          </a:xfrm>
          <a:prstGeom prst="wedgeRoundRectCallout">
            <a:avLst>
              <a:gd fmla="val 71048" name="adj1"/>
              <a:gd fmla="val -9307" name="adj2"/>
              <a:gd fmla="val 16667" name="adj3"/>
            </a:avLst>
          </a:prstGeom>
          <a:solidFill>
            <a:srgbClr val="C55A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rgbClr val="DDEAF6"/>
                </a:solidFill>
                <a:latin typeface="Arial"/>
                <a:ea typeface="Arial"/>
                <a:cs typeface="Arial"/>
                <a:sym typeface="Arial"/>
              </a:rPr>
              <a:t>Oh! You just tell them that they need to provide me an object that implements Comparator . Comparator  interface also has compare method. In this they can provide implementation for  comparing 2 student object by name.</a:t>
            </a:r>
            <a:endParaRPr/>
          </a:p>
        </p:txBody>
      </p:sp>
      <p:sp>
        <p:nvSpPr>
          <p:cNvPr id="333" name="Google Shape;333;p43"/>
          <p:cNvSpPr/>
          <p:nvPr/>
        </p:nvSpPr>
        <p:spPr>
          <a:xfrm>
            <a:off x="3328880" y="3617379"/>
            <a:ext cx="5573073" cy="2819280"/>
          </a:xfrm>
          <a:prstGeom prst="wedgeEllipseCallout">
            <a:avLst>
              <a:gd fmla="val -64702" name="adj1"/>
              <a:gd fmla="val -47384" name="adj2"/>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DDEAF6"/>
                </a:solidFill>
                <a:latin typeface="Arial"/>
                <a:ea typeface="Arial"/>
                <a:cs typeface="Arial"/>
                <a:sym typeface="Arial"/>
              </a:rPr>
              <a:t>That is too good .. I don’t have to implement anything and they can  sort in any way they want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337" name="Shape 337"/>
        <p:cNvGrpSpPr/>
        <p:nvPr/>
      </p:nvGrpSpPr>
      <p:grpSpPr>
        <a:xfrm>
          <a:off x="0" y="0"/>
          <a:ext cx="0" cy="0"/>
          <a:chOff x="0" y="0"/>
          <a:chExt cx="0" cy="0"/>
        </a:xfrm>
      </p:grpSpPr>
      <p:sp>
        <p:nvSpPr>
          <p:cNvPr id="338" name="Google Shape;338;p44"/>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339" name="Google Shape;339;p44"/>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0" name="Google Shape;340;p44"/>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ED7D31"/>
                </a:solidFill>
                <a:latin typeface="Consolas"/>
                <a:ea typeface="Consolas"/>
                <a:cs typeface="Consolas"/>
                <a:sym typeface="Consolas"/>
              </a:rPr>
              <a:t>Arrays</a:t>
            </a:r>
            <a:r>
              <a:rPr lang="en-US" sz="4400">
                <a:solidFill>
                  <a:srgbClr val="ED7D31"/>
                </a:solidFill>
                <a:latin typeface="Maven Pro"/>
                <a:ea typeface="Maven Pro"/>
                <a:cs typeface="Maven Pro"/>
                <a:sym typeface="Maven Pro"/>
              </a:rPr>
              <a:t> </a:t>
            </a:r>
            <a:r>
              <a:rPr lang="en-US" sz="4400">
                <a:solidFill>
                  <a:srgbClr val="ED7D31"/>
                </a:solidFill>
                <a:latin typeface="Arial"/>
                <a:ea typeface="Arial"/>
                <a:cs typeface="Arial"/>
                <a:sym typeface="Arial"/>
              </a:rPr>
              <a:t>and</a:t>
            </a:r>
            <a:r>
              <a:rPr lang="en-US" sz="4400">
                <a:solidFill>
                  <a:srgbClr val="ED7D31"/>
                </a:solidFill>
                <a:latin typeface="Maven Pro"/>
                <a:ea typeface="Maven Pro"/>
                <a:cs typeface="Maven Pro"/>
                <a:sym typeface="Maven Pro"/>
              </a:rPr>
              <a:t> </a:t>
            </a:r>
            <a:r>
              <a:rPr lang="en-US" sz="4400">
                <a:solidFill>
                  <a:srgbClr val="ED7D31"/>
                </a:solidFill>
                <a:latin typeface="Consolas"/>
                <a:ea typeface="Consolas"/>
                <a:cs typeface="Consolas"/>
                <a:sym typeface="Consolas"/>
              </a:rPr>
              <a:t>Comparator</a:t>
            </a:r>
            <a:endParaRPr/>
          </a:p>
        </p:txBody>
      </p:sp>
      <p:sp>
        <p:nvSpPr>
          <p:cNvPr id="341" name="Google Shape;341;p44"/>
          <p:cNvSpPr txBox="1"/>
          <p:nvPr/>
        </p:nvSpPr>
        <p:spPr>
          <a:xfrm>
            <a:off x="1039907" y="1708212"/>
            <a:ext cx="10040470"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onsolas"/>
                <a:ea typeface="Consolas"/>
                <a:cs typeface="Consolas"/>
                <a:sym typeface="Consolas"/>
              </a:rPr>
              <a:t>java.util.Arrays:</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public static void sort(Object[] a, Comparator c)</a:t>
            </a:r>
            <a:endParaRPr/>
          </a:p>
          <a:p>
            <a:pPr indent="0" lvl="0" marL="0" marR="0" rtl="0" algn="l">
              <a:spcBef>
                <a:spcPts val="0"/>
              </a:spcBef>
              <a:spcAft>
                <a:spcPts val="0"/>
              </a:spcAft>
              <a:buNone/>
            </a:pPr>
            <a:r>
              <a:t/>
            </a:r>
            <a:endParaRPr sz="2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java.util.Comparator&lt;T&gt;</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int compare(T o1, T o2) </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Boolean equals(Object obj) </a:t>
            </a:r>
            <a:endParaRPr/>
          </a:p>
          <a:p>
            <a:pPr indent="0" lvl="0" marL="0" marR="0" rtl="0" algn="l">
              <a:spcBef>
                <a:spcPts val="0"/>
              </a:spcBef>
              <a:spcAft>
                <a:spcPts val="0"/>
              </a:spcAft>
              <a:buNone/>
            </a:pPr>
            <a:r>
              <a:t/>
            </a:r>
            <a:endParaRPr sz="2800">
              <a:solidFill>
                <a:srgbClr val="000000"/>
              </a:solidFill>
              <a:latin typeface="Libre Baskerville"/>
              <a:ea typeface="Libre Baskerville"/>
              <a:cs typeface="Libre Baskerville"/>
              <a:sym typeface="Libre Baskerville"/>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The </a:t>
            </a:r>
            <a:r>
              <a:rPr lang="en-US" sz="2800">
                <a:solidFill>
                  <a:srgbClr val="000000"/>
                </a:solidFill>
                <a:latin typeface="Consolas"/>
                <a:ea typeface="Consolas"/>
                <a:cs typeface="Consolas"/>
                <a:sym typeface="Consolas"/>
              </a:rPr>
              <a:t>equals</a:t>
            </a:r>
            <a:r>
              <a:rPr lang="en-US" sz="2800">
                <a:solidFill>
                  <a:srgbClr val="000000"/>
                </a:solidFill>
                <a:latin typeface="Libre Baskerville"/>
                <a:ea typeface="Libre Baskerville"/>
                <a:cs typeface="Libre Baskerville"/>
                <a:sym typeface="Libre Baskerville"/>
              </a:rPr>
              <a:t> is implemented in the </a:t>
            </a:r>
            <a:r>
              <a:rPr lang="en-US" sz="2800">
                <a:solidFill>
                  <a:srgbClr val="000000"/>
                </a:solidFill>
                <a:latin typeface="Consolas"/>
                <a:ea typeface="Consolas"/>
                <a:cs typeface="Consolas"/>
                <a:sym typeface="Consolas"/>
              </a:rPr>
              <a:t>Object</a:t>
            </a:r>
            <a:r>
              <a:rPr lang="en-US" sz="2800">
                <a:solidFill>
                  <a:srgbClr val="000000"/>
                </a:solidFill>
                <a:latin typeface="Libre Baskerville"/>
                <a:ea typeface="Libre Baskerville"/>
                <a:cs typeface="Libre Baskerville"/>
                <a:sym typeface="Libre Baskerville"/>
              </a:rPr>
              <a:t> class, so there will be no compilation error if this method is not included in the class.</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However, </a:t>
            </a:r>
            <a:r>
              <a:rPr lang="en-US" sz="2800">
                <a:solidFill>
                  <a:srgbClr val="000000"/>
                </a:solidFill>
                <a:latin typeface="Consolas"/>
                <a:ea typeface="Consolas"/>
                <a:cs typeface="Consolas"/>
                <a:sym typeface="Consolas"/>
              </a:rPr>
              <a:t>Comparator</a:t>
            </a:r>
            <a:r>
              <a:rPr lang="en-US" sz="2800">
                <a:solidFill>
                  <a:srgbClr val="000000"/>
                </a:solidFill>
                <a:latin typeface="Libre Baskerville"/>
                <a:ea typeface="Libre Baskerville"/>
                <a:cs typeface="Libre Baskerville"/>
                <a:sym typeface="Libre Baskerville"/>
              </a:rPr>
              <a:t> explicitly specifies it in the class so that this is implemented appropriately.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345" name="Shape 345"/>
        <p:cNvGrpSpPr/>
        <p:nvPr/>
      </p:nvGrpSpPr>
      <p:grpSpPr>
        <a:xfrm>
          <a:off x="0" y="0"/>
          <a:ext cx="0" cy="0"/>
          <a:chOff x="0" y="0"/>
          <a:chExt cx="0" cy="0"/>
        </a:xfrm>
      </p:grpSpPr>
      <p:sp>
        <p:nvSpPr>
          <p:cNvPr id="346" name="Google Shape;346;p45"/>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347" name="Google Shape;347;p4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8" name="Google Shape;348;p45"/>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ED7D31"/>
                </a:solidFill>
                <a:latin typeface="Arial"/>
                <a:ea typeface="Arial"/>
                <a:cs typeface="Arial"/>
                <a:sym typeface="Arial"/>
              </a:rPr>
              <a:t>Marker Interface</a:t>
            </a:r>
            <a:endParaRPr/>
          </a:p>
        </p:txBody>
      </p:sp>
      <p:sp>
        <p:nvSpPr>
          <p:cNvPr id="349" name="Google Shape;349;p45"/>
          <p:cNvSpPr txBox="1"/>
          <p:nvPr/>
        </p:nvSpPr>
        <p:spPr>
          <a:xfrm>
            <a:off x="1039907" y="1708212"/>
            <a:ext cx="10040470" cy="440120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Interfaces that do not have any methods or constants are called Marker interfaces.</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Marker interfaces are used to tag a class so that the class is of the interface type.</a:t>
            </a:r>
            <a:endParaRPr/>
          </a:p>
          <a:p>
            <a:pPr indent="-457200" lvl="0" marL="457200" marR="0" rtl="0" algn="l">
              <a:spcBef>
                <a:spcPts val="0"/>
              </a:spcBef>
              <a:spcAft>
                <a:spcPts val="0"/>
              </a:spcAft>
              <a:buClr>
                <a:srgbClr val="ED7D31"/>
              </a:buClr>
              <a:buSzPts val="2800"/>
              <a:buFont typeface="Arial"/>
              <a:buChar char="•"/>
            </a:pPr>
            <a:r>
              <a:rPr lang="en-US" sz="2800">
                <a:solidFill>
                  <a:srgbClr val="000000"/>
                </a:solidFill>
                <a:latin typeface="Libre Baskerville"/>
                <a:ea typeface="Libre Baskerville"/>
                <a:cs typeface="Libre Baskerville"/>
                <a:sym typeface="Libre Baskerville"/>
              </a:rPr>
              <a:t>Some examples of marker interface in JSE are:</a:t>
            </a:r>
            <a:endParaRPr/>
          </a:p>
          <a:p>
            <a:pPr indent="-285750" lvl="1" marL="742950"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Cloneable</a:t>
            </a:r>
            <a:endParaRPr b="0" i="0" sz="2800" u="none" cap="none" strike="noStrike">
              <a:solidFill>
                <a:srgbClr val="000000"/>
              </a:solidFill>
              <a:latin typeface="Consolas"/>
              <a:ea typeface="Consolas"/>
              <a:cs typeface="Consolas"/>
              <a:sym typeface="Consolas"/>
            </a:endParaRPr>
          </a:p>
          <a:p>
            <a:pPr indent="-285750" lvl="1" marL="742950"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Serializable</a:t>
            </a:r>
            <a:endParaRPr b="0" i="0" sz="2800" u="none" cap="none" strike="noStrike">
              <a:solidFill>
                <a:srgbClr val="000000"/>
              </a:solidFill>
              <a:latin typeface="Consolas"/>
              <a:ea typeface="Consolas"/>
              <a:cs typeface="Consolas"/>
              <a:sym typeface="Consolas"/>
            </a:endParaRPr>
          </a:p>
          <a:p>
            <a:pPr indent="-285750" lvl="1" marL="742950"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Remote</a:t>
            </a:r>
            <a:endParaRPr/>
          </a:p>
          <a:p>
            <a:pPr indent="-279400" lvl="0" marL="457200" marR="0" rtl="0" algn="l">
              <a:spcBef>
                <a:spcPts val="0"/>
              </a:spcBef>
              <a:spcAft>
                <a:spcPts val="0"/>
              </a:spcAft>
              <a:buClr>
                <a:srgbClr val="ED7D31"/>
              </a:buClr>
              <a:buSzPts val="2800"/>
              <a:buFont typeface="Arial"/>
              <a:buNone/>
            </a:pPr>
            <a:r>
              <a:t/>
            </a:r>
            <a:endParaRPr sz="28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None/>
            </a:pPr>
            <a:r>
              <a:rPr i="1" lang="en-US" sz="2800">
                <a:solidFill>
                  <a:srgbClr val="000000"/>
                </a:solidFill>
                <a:latin typeface="Libre Baskerville"/>
                <a:ea typeface="Libre Baskerville"/>
                <a:cs typeface="Libre Baskerville"/>
                <a:sym typeface="Libre Baskerville"/>
              </a:rPr>
              <a:t>Serializable will be done in IO.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nvSpPr>
        <p:spPr>
          <a:xfrm>
            <a:off x="555812" y="304800"/>
            <a:ext cx="10703859" cy="64450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00000"/>
                </a:solidFill>
                <a:latin typeface="Libre Baskerville"/>
                <a:ea typeface="Libre Baskerville"/>
                <a:cs typeface="Libre Baskerville"/>
                <a:sym typeface="Libre Baskerville"/>
              </a:rPr>
              <a:t>Interface definition:</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interface interface_name</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[datatype variable_name=value; ]</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[returntype method_name();]</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1" i="0" lang="en-US" sz="2800" u="none" cap="none" strike="noStrike">
                <a:solidFill>
                  <a:srgbClr val="000000"/>
                </a:solidFill>
                <a:latin typeface="Libre Baskerville"/>
                <a:ea typeface="Libre Baskerville"/>
                <a:cs typeface="Libre Baskerville"/>
                <a:sym typeface="Libre Baskerville"/>
              </a:rPr>
              <a:t>Class implementing interface: </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class class_name [extends class] implements</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interface_name_1 [, interface_name_2 … interface_name_n]</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implements methods in the interface_name</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Like classes, interfaces can also be defined inside packages.</a:t>
            </a:r>
            <a:endParaRPr/>
          </a:p>
          <a:p>
            <a:pPr indent="0" lvl="0" marL="0"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Therefore they have public or package access.</a:t>
            </a:r>
            <a:endParaRPr/>
          </a:p>
        </p:txBody>
      </p:sp>
      <p:sp>
        <p:nvSpPr>
          <p:cNvPr id="107" name="Google Shape;107;p16"/>
          <p:cNvSpPr/>
          <p:nvPr/>
        </p:nvSpPr>
        <p:spPr>
          <a:xfrm>
            <a:off x="6038742" y="304800"/>
            <a:ext cx="5220929"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4800" u="none" cap="none" strike="noStrike">
                <a:solidFill>
                  <a:schemeClr val="accent2"/>
                </a:solidFill>
                <a:latin typeface="Arial"/>
                <a:ea typeface="Arial"/>
                <a:cs typeface="Arial"/>
                <a:sym typeface="Arial"/>
              </a:rPr>
              <a:t>Syntax</a:t>
            </a:r>
            <a:endParaRPr b="0" i="0" sz="4800" u="none" cap="none" strike="noStrike">
              <a:solidFill>
                <a:schemeClr val="accen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nvSpPr>
        <p:spPr>
          <a:xfrm>
            <a:off x="555812" y="304800"/>
            <a:ext cx="10703859" cy="6370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interface</a:t>
            </a:r>
            <a:r>
              <a:rPr b="0" i="0" lang="en-US" sz="2400" u="none" cap="none" strike="noStrike">
                <a:solidFill>
                  <a:srgbClr val="000000"/>
                </a:solidFill>
                <a:latin typeface="Consolas"/>
                <a:ea typeface="Consolas"/>
                <a:cs typeface="Consolas"/>
                <a:sym typeface="Consolas"/>
              </a:rPr>
              <a:t> BankLoan {</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loanAmount(</a:t>
            </a:r>
            <a:r>
              <a:rPr b="0" i="0" lang="en-US" sz="2400" u="none" cap="none" strike="noStrike">
                <a:solidFill>
                  <a:srgbClr val="931968"/>
                </a:solidFill>
                <a:latin typeface="Consolas"/>
                <a:ea typeface="Consolas"/>
                <a:cs typeface="Consolas"/>
                <a:sym typeface="Consolas"/>
              </a:rPr>
              <a:t>double</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amt</a:t>
            </a: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repay(</a:t>
            </a:r>
            <a:r>
              <a:rPr b="0" i="0" lang="en-US" sz="2400" u="none" cap="none" strike="noStrike">
                <a:solidFill>
                  <a:srgbClr val="931968"/>
                </a:solidFill>
                <a:latin typeface="Consolas"/>
                <a:ea typeface="Consolas"/>
                <a:cs typeface="Consolas"/>
                <a:sym typeface="Consolas"/>
              </a:rPr>
              <a:t>double</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amt</a:t>
            </a: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foreClosure();</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931968"/>
                </a:solidFill>
                <a:latin typeface="Consolas"/>
                <a:ea typeface="Consolas"/>
                <a:cs typeface="Consolas"/>
                <a:sym typeface="Consolas"/>
              </a:rPr>
              <a:t>class</a:t>
            </a:r>
            <a:r>
              <a:rPr b="0" i="0" lang="en-US" sz="2400" u="none" cap="none" strike="noStrike">
                <a:solidFill>
                  <a:srgbClr val="000000"/>
                </a:solidFill>
                <a:latin typeface="Consolas"/>
                <a:ea typeface="Consolas"/>
                <a:cs typeface="Consolas"/>
                <a:sym typeface="Consolas"/>
              </a:rPr>
              <a:t> Mortgage </a:t>
            </a:r>
            <a:r>
              <a:rPr b="0" i="0" lang="en-US" sz="2400" u="none" cap="none" strike="noStrike">
                <a:solidFill>
                  <a:srgbClr val="931968"/>
                </a:solidFill>
                <a:latin typeface="Consolas"/>
                <a:ea typeface="Consolas"/>
                <a:cs typeface="Consolas"/>
                <a:sym typeface="Consolas"/>
              </a:rPr>
              <a:t>implements</a:t>
            </a:r>
            <a:r>
              <a:rPr b="0" i="0" lang="en-US" sz="2400" u="none" cap="none" strike="noStrike">
                <a:solidFill>
                  <a:srgbClr val="000000"/>
                </a:solidFill>
                <a:latin typeface="Consolas"/>
                <a:ea typeface="Consolas"/>
                <a:cs typeface="Consolas"/>
                <a:sym typeface="Consolas"/>
              </a:rPr>
              <a:t> BankLoan{</a:t>
            </a:r>
            <a:endParaRPr/>
          </a:p>
          <a:p>
            <a:pPr indent="0" lvl="0" marL="0" marR="0" rtl="0" algn="l">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77777"/>
                </a:solidFill>
                <a:latin typeface="Consolas"/>
                <a:ea typeface="Consolas"/>
                <a:cs typeface="Consolas"/>
                <a:sym typeface="Consolas"/>
              </a:rPr>
              <a:t>@Override</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loanAmount(</a:t>
            </a:r>
            <a:r>
              <a:rPr b="0" i="0" lang="en-US" sz="2400" u="none" cap="none" strike="noStrike">
                <a:solidFill>
                  <a:srgbClr val="931968"/>
                </a:solidFill>
                <a:latin typeface="Consolas"/>
                <a:ea typeface="Consolas"/>
                <a:cs typeface="Consolas"/>
                <a:sym typeface="Consolas"/>
              </a:rPr>
              <a:t>double</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amt</a:t>
            </a:r>
            <a:r>
              <a:rPr b="0" i="0" lang="en-US" sz="2400" u="none" cap="none" strike="noStrike">
                <a:solidFill>
                  <a:srgbClr val="000000"/>
                </a:solidFill>
                <a:latin typeface="Consolas"/>
                <a:ea typeface="Consolas"/>
                <a:cs typeface="Consolas"/>
                <a:sym typeface="Consolas"/>
              </a:rPr>
              <a:t>) {// TODO}</a:t>
            </a:r>
            <a:endParaRPr/>
          </a:p>
          <a:p>
            <a:pPr indent="0" lvl="0" marL="0" marR="0" rtl="0" algn="l">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77777"/>
                </a:solidFill>
                <a:latin typeface="Consolas"/>
                <a:ea typeface="Consolas"/>
                <a:cs typeface="Consolas"/>
                <a:sym typeface="Consolas"/>
              </a:rPr>
              <a:t>@Override</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repay(</a:t>
            </a:r>
            <a:r>
              <a:rPr b="0" i="0" lang="en-US" sz="2400" u="none" cap="none" strike="noStrike">
                <a:solidFill>
                  <a:srgbClr val="931968"/>
                </a:solidFill>
                <a:latin typeface="Consolas"/>
                <a:ea typeface="Consolas"/>
                <a:cs typeface="Consolas"/>
                <a:sym typeface="Consolas"/>
              </a:rPr>
              <a:t>double</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amt</a:t>
            </a:r>
            <a:r>
              <a:rPr b="0" i="0" lang="en-US" sz="2400" u="none" cap="none" strike="noStrike">
                <a:solidFill>
                  <a:srgbClr val="000000"/>
                </a:solidFill>
                <a:latin typeface="Consolas"/>
                <a:ea typeface="Consolas"/>
                <a:cs typeface="Consolas"/>
                <a:sym typeface="Consolas"/>
              </a:rPr>
              <a:t>){// TODO }</a:t>
            </a:r>
            <a:endParaRPr/>
          </a:p>
          <a:p>
            <a:pPr indent="0" lvl="0" marL="0" marR="0" rtl="0" algn="l">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77777"/>
                </a:solidFill>
                <a:latin typeface="Consolas"/>
                <a:ea typeface="Consolas"/>
                <a:cs typeface="Consolas"/>
                <a:sym typeface="Consolas"/>
              </a:rPr>
              <a:t>@Override</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foreClosure() {// TODO}</a:t>
            </a:r>
            <a:endParaRPr/>
          </a:p>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b="1" i="0" sz="2400" u="none" cap="none" strike="noStrike">
              <a:solidFill>
                <a:srgbClr val="000000"/>
              </a:solidFill>
              <a:latin typeface="Consolas"/>
              <a:ea typeface="Consolas"/>
              <a:cs typeface="Consolas"/>
              <a:sym typeface="Consolas"/>
            </a:endParaRPr>
          </a:p>
        </p:txBody>
      </p:sp>
      <p:sp>
        <p:nvSpPr>
          <p:cNvPr id="113" name="Google Shape;113;p17"/>
          <p:cNvSpPr/>
          <p:nvPr/>
        </p:nvSpPr>
        <p:spPr>
          <a:xfrm>
            <a:off x="6038742" y="304800"/>
            <a:ext cx="5220929"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4800" u="none" cap="none" strike="noStrike">
                <a:solidFill>
                  <a:schemeClr val="accent2"/>
                </a:solidFill>
                <a:latin typeface="Arial"/>
                <a:ea typeface="Arial"/>
                <a:cs typeface="Arial"/>
                <a:sym typeface="Arial"/>
              </a:rPr>
              <a:t>Example</a:t>
            </a:r>
            <a:endParaRPr b="0" i="0" sz="4800" u="none" cap="none" strike="noStrike">
              <a:solidFill>
                <a:schemeClr val="accent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nvSpPr>
        <p:spPr>
          <a:xfrm>
            <a:off x="555812" y="1178859"/>
            <a:ext cx="10703859" cy="44504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931968"/>
                </a:solidFill>
                <a:latin typeface="Consolas"/>
                <a:ea typeface="Consolas"/>
                <a:cs typeface="Consolas"/>
                <a:sym typeface="Consolas"/>
              </a:rPr>
              <a:t>class</a:t>
            </a:r>
            <a:r>
              <a:rPr b="0" i="0" lang="en-US" sz="2400" u="none" cap="none" strike="noStrike">
                <a:solidFill>
                  <a:srgbClr val="000000"/>
                </a:solidFill>
                <a:latin typeface="Consolas"/>
                <a:ea typeface="Consolas"/>
                <a:cs typeface="Consolas"/>
                <a:sym typeface="Consolas"/>
              </a:rPr>
              <a:t> Personal </a:t>
            </a:r>
            <a:r>
              <a:rPr b="0" i="0" lang="en-US" sz="2400" u="none" cap="none" strike="noStrike">
                <a:solidFill>
                  <a:srgbClr val="931968"/>
                </a:solidFill>
                <a:latin typeface="Consolas"/>
                <a:ea typeface="Consolas"/>
                <a:cs typeface="Consolas"/>
                <a:sym typeface="Consolas"/>
              </a:rPr>
              <a:t>implements</a:t>
            </a:r>
            <a:r>
              <a:rPr b="0" i="0" lang="en-US" sz="2400" u="none" cap="none" strike="noStrike">
                <a:solidFill>
                  <a:srgbClr val="000000"/>
                </a:solidFill>
                <a:latin typeface="Consolas"/>
                <a:ea typeface="Consolas"/>
                <a:cs typeface="Consolas"/>
                <a:sym typeface="Consolas"/>
              </a:rPr>
              <a:t> BankLoan{</a:t>
            </a:r>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77777"/>
                </a:solidFill>
                <a:latin typeface="Consolas"/>
                <a:ea typeface="Consolas"/>
                <a:cs typeface="Consolas"/>
                <a:sym typeface="Consolas"/>
              </a:rPr>
              <a:t>@Override</a:t>
            </a:r>
            <a:endParaRPr b="0" i="0" sz="2400" u="none" cap="none" strike="noStrike">
              <a:solidFill>
                <a:srgbClr val="000000"/>
              </a:solidFill>
              <a:latin typeface="Consolas"/>
              <a:ea typeface="Consolas"/>
              <a:cs typeface="Consolas"/>
              <a:sym typeface="Consolas"/>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loanAmount(</a:t>
            </a:r>
            <a:r>
              <a:rPr b="0" i="0" lang="en-US" sz="2400" u="none" cap="none" strike="noStrike">
                <a:solidFill>
                  <a:srgbClr val="931968"/>
                </a:solidFill>
                <a:latin typeface="Consolas"/>
                <a:ea typeface="Consolas"/>
                <a:cs typeface="Consolas"/>
                <a:sym typeface="Consolas"/>
              </a:rPr>
              <a:t>double</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amt</a:t>
            </a:r>
            <a:r>
              <a:rPr b="0" i="0" lang="en-US" sz="2400" u="none" cap="none" strike="noStrike">
                <a:solidFill>
                  <a:srgbClr val="000000"/>
                </a:solidFill>
                <a:latin typeface="Consolas"/>
                <a:ea typeface="Consolas"/>
                <a:cs typeface="Consolas"/>
                <a:sym typeface="Consolas"/>
              </a:rPr>
              <a:t>) {//TODO}</a:t>
            </a:r>
            <a:endParaRPr/>
          </a:p>
          <a:p>
            <a:pPr indent="0" lvl="0" marL="0" marR="0" rtl="0" algn="l">
              <a:spcBef>
                <a:spcPts val="48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77777"/>
                </a:solidFill>
                <a:latin typeface="Consolas"/>
                <a:ea typeface="Consolas"/>
                <a:cs typeface="Consolas"/>
                <a:sym typeface="Consolas"/>
              </a:rPr>
              <a:t>@Override</a:t>
            </a:r>
            <a:endParaRPr b="0" i="0" sz="2400" u="none" cap="none" strike="noStrike">
              <a:solidFill>
                <a:srgbClr val="000000"/>
              </a:solidFill>
              <a:latin typeface="Consolas"/>
              <a:ea typeface="Consolas"/>
              <a:cs typeface="Consolas"/>
              <a:sym typeface="Consolas"/>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repay(</a:t>
            </a:r>
            <a:r>
              <a:rPr b="0" i="0" lang="en-US" sz="2400" u="none" cap="none" strike="noStrike">
                <a:solidFill>
                  <a:srgbClr val="931968"/>
                </a:solidFill>
                <a:latin typeface="Consolas"/>
                <a:ea typeface="Consolas"/>
                <a:cs typeface="Consolas"/>
                <a:sym typeface="Consolas"/>
              </a:rPr>
              <a:t>double</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amt</a:t>
            </a:r>
            <a:r>
              <a:rPr b="0" i="0" lang="en-US" sz="2400" u="none" cap="none" strike="noStrike">
                <a:solidFill>
                  <a:srgbClr val="000000"/>
                </a:solidFill>
                <a:latin typeface="Consolas"/>
                <a:ea typeface="Consolas"/>
                <a:cs typeface="Consolas"/>
                <a:sym typeface="Consolas"/>
              </a:rPr>
              <a:t>) {//TODO}</a:t>
            </a:r>
            <a:endParaRPr/>
          </a:p>
          <a:p>
            <a:pPr indent="0" lvl="0" marL="0" marR="0" rtl="0" algn="l">
              <a:spcBef>
                <a:spcPts val="48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77777"/>
                </a:solidFill>
                <a:latin typeface="Consolas"/>
                <a:ea typeface="Consolas"/>
                <a:cs typeface="Consolas"/>
                <a:sym typeface="Consolas"/>
              </a:rPr>
              <a:t>@Override</a:t>
            </a:r>
            <a:endParaRPr b="0" i="0" sz="2400" u="none" cap="none" strike="noStrike">
              <a:solidFill>
                <a:srgbClr val="000000"/>
              </a:solidFill>
              <a:latin typeface="Consolas"/>
              <a:ea typeface="Consolas"/>
              <a:cs typeface="Consolas"/>
              <a:sym typeface="Consolas"/>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foreClosure() {//TODO}</a:t>
            </a:r>
            <a:endParaRPr/>
          </a:p>
          <a:p>
            <a:pPr indent="0" lvl="0" marL="0" marR="0" rtl="0" algn="l">
              <a:spcBef>
                <a:spcPts val="480"/>
              </a:spcBef>
              <a:spcAft>
                <a:spcPts val="0"/>
              </a:spcAft>
              <a:buNone/>
            </a:pPr>
            <a:r>
              <a:rPr b="0" i="0" lang="en-US" sz="2400" u="none" cap="none" strike="noStrike">
                <a:solidFill>
                  <a:srgbClr val="000000"/>
                </a:solidFill>
                <a:latin typeface="Consolas"/>
                <a:ea typeface="Consolas"/>
                <a:cs typeface="Consolas"/>
                <a:sym typeface="Consolas"/>
              </a:rPr>
              <a:t>}</a:t>
            </a:r>
            <a:endParaRPr b="0" i="0" sz="2400" u="none" cap="none" strike="noStrike">
              <a:solidFill>
                <a:srgbClr val="5F5F5F"/>
              </a:solidFill>
              <a:latin typeface="Consolas"/>
              <a:ea typeface="Consolas"/>
              <a:cs typeface="Consolas"/>
              <a:sym typeface="Consolas"/>
            </a:endParaRPr>
          </a:p>
        </p:txBody>
      </p:sp>
      <p:sp>
        <p:nvSpPr>
          <p:cNvPr id="119" name="Google Shape;119;p18"/>
          <p:cNvSpPr/>
          <p:nvPr/>
        </p:nvSpPr>
        <p:spPr>
          <a:xfrm>
            <a:off x="6038742" y="304800"/>
            <a:ext cx="5220929"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4800" u="none" cap="none" strike="noStrike">
                <a:solidFill>
                  <a:srgbClr val="ED7D31"/>
                </a:solidFill>
                <a:latin typeface="Arial"/>
                <a:ea typeface="Arial"/>
                <a:cs typeface="Arial"/>
                <a:sym typeface="Arial"/>
              </a:rPr>
              <a:t>Example</a:t>
            </a:r>
            <a:endParaRPr b="0" i="0" sz="4800" u="none" cap="none" strike="noStrike">
              <a:solidFill>
                <a:srgbClr val="ED7D3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nvSpPr>
        <p:spPr>
          <a:xfrm>
            <a:off x="555812" y="304800"/>
            <a:ext cx="10703859" cy="640790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400" u="none" cap="none" strike="noStrike">
                <a:solidFill>
                  <a:srgbClr val="931968"/>
                </a:solidFill>
                <a:latin typeface="Consolas"/>
                <a:ea typeface="Consolas"/>
                <a:cs typeface="Consolas"/>
                <a:sym typeface="Consolas"/>
              </a:rPr>
              <a:t>package</a:t>
            </a:r>
            <a:r>
              <a:rPr b="0" i="0" lang="en-US" sz="2400" u="none" cap="none" strike="noStrike">
                <a:solidFill>
                  <a:srgbClr val="000000"/>
                </a:solidFill>
                <a:latin typeface="Consolas"/>
                <a:ea typeface="Consolas"/>
                <a:cs typeface="Consolas"/>
                <a:sym typeface="Consolas"/>
              </a:rPr>
              <a:t> com.naveen;</a:t>
            </a:r>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90000"/>
              </a:lnSpc>
              <a:spcBef>
                <a:spcPts val="0"/>
              </a:spcBef>
              <a:spcAft>
                <a:spcPts val="0"/>
              </a:spcAft>
              <a:buNone/>
            </a:pP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class</a:t>
            </a:r>
            <a:r>
              <a:rPr b="0" i="0" lang="en-US" sz="2400" u="none" cap="none" strike="noStrike">
                <a:solidFill>
                  <a:srgbClr val="000000"/>
                </a:solidFill>
                <a:latin typeface="Consolas"/>
                <a:ea typeface="Consolas"/>
                <a:cs typeface="Consolas"/>
                <a:sym typeface="Consolas"/>
              </a:rPr>
              <a:t> ClientBankloan {</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public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static</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31968"/>
                </a:solidFill>
                <a:latin typeface="Consolas"/>
                <a:ea typeface="Consolas"/>
                <a:cs typeface="Consolas"/>
                <a:sym typeface="Consolas"/>
              </a:rPr>
              <a:t>void</a:t>
            </a:r>
            <a:r>
              <a:rPr b="0" i="0" lang="en-US" sz="2400" u="none" cap="none" strike="noStrike">
                <a:solidFill>
                  <a:srgbClr val="000000"/>
                </a:solidFill>
                <a:latin typeface="Consolas"/>
                <a:ea typeface="Consolas"/>
                <a:cs typeface="Consolas"/>
                <a:sym typeface="Consolas"/>
              </a:rPr>
              <a:t> main(String[] </a:t>
            </a:r>
            <a:r>
              <a:rPr b="0" i="0" lang="en-US" sz="2400" u="none" cap="none" strike="noStrike">
                <a:solidFill>
                  <a:srgbClr val="7E504F"/>
                </a:solidFill>
                <a:latin typeface="Consolas"/>
                <a:ea typeface="Consolas"/>
                <a:cs typeface="Consolas"/>
                <a:sym typeface="Consolas"/>
              </a:rPr>
              <a:t>args</a:t>
            </a:r>
            <a:r>
              <a:rPr b="0" i="0" lang="en-US" sz="2400" u="none" cap="none" strike="noStrike">
                <a:solidFill>
                  <a:srgbClr val="000000"/>
                </a:solidFill>
                <a:latin typeface="Consolas"/>
                <a:ea typeface="Consolas"/>
                <a:cs typeface="Consolas"/>
                <a:sym typeface="Consolas"/>
              </a:rPr>
              <a:t>) {</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BankLoan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 = </a:t>
            </a:r>
            <a:r>
              <a:rPr b="0" i="0" lang="en-US" sz="2400" u="none" cap="none" strike="noStrike">
                <a:solidFill>
                  <a:srgbClr val="931968"/>
                </a:solidFill>
                <a:latin typeface="Consolas"/>
                <a:ea typeface="Consolas"/>
                <a:cs typeface="Consolas"/>
                <a:sym typeface="Consolas"/>
              </a:rPr>
              <a:t>new</a:t>
            </a:r>
            <a:r>
              <a:rPr b="0" i="0" lang="en-US" sz="2400" u="none" cap="none" strike="noStrike">
                <a:solidFill>
                  <a:srgbClr val="000000"/>
                </a:solidFill>
                <a:latin typeface="Consolas"/>
                <a:ea typeface="Consolas"/>
                <a:cs typeface="Consolas"/>
                <a:sym typeface="Consolas"/>
              </a:rPr>
              <a:t> Mortgage1();</a:t>
            </a:r>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.foreClosure();</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.loanAmount(1000);</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.repay(100);</a:t>
            </a:r>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 = </a:t>
            </a:r>
            <a:r>
              <a:rPr b="0" i="0" lang="en-US" sz="2400" u="none" cap="none" strike="noStrike">
                <a:solidFill>
                  <a:srgbClr val="931968"/>
                </a:solidFill>
                <a:latin typeface="Consolas"/>
                <a:ea typeface="Consolas"/>
                <a:cs typeface="Consolas"/>
                <a:sym typeface="Consolas"/>
              </a:rPr>
              <a:t>new</a:t>
            </a:r>
            <a:r>
              <a:rPr b="0" i="0" lang="en-US" sz="2400" u="none" cap="none" strike="noStrike">
                <a:solidFill>
                  <a:srgbClr val="000000"/>
                </a:solidFill>
                <a:latin typeface="Consolas"/>
                <a:ea typeface="Consolas"/>
                <a:cs typeface="Consolas"/>
                <a:sym typeface="Consolas"/>
              </a:rPr>
              <a:t> Personal();</a:t>
            </a:r>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.foreClosure();</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.loanAmount(1000);</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7E504F"/>
                </a:solidFill>
                <a:latin typeface="Consolas"/>
                <a:ea typeface="Consolas"/>
                <a:cs typeface="Consolas"/>
                <a:sym typeface="Consolas"/>
              </a:rPr>
              <a:t>bankLoan</a:t>
            </a:r>
            <a:r>
              <a:rPr b="0" i="0" lang="en-US" sz="2400" u="none" cap="none" strike="noStrike">
                <a:solidFill>
                  <a:srgbClr val="000000"/>
                </a:solidFill>
                <a:latin typeface="Consolas"/>
                <a:ea typeface="Consolas"/>
                <a:cs typeface="Consolas"/>
                <a:sym typeface="Consolas"/>
              </a:rPr>
              <a:t>.repay(100);</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	}</a:t>
            </a:r>
            <a:endParaRPr/>
          </a:p>
          <a:p>
            <a:pPr indent="0" lvl="0" marL="0" marR="0" rtl="0" algn="l">
              <a:lnSpc>
                <a:spcPct val="90000"/>
              </a:lnSpc>
              <a:spcBef>
                <a:spcPts val="0"/>
              </a:spcBef>
              <a:spcAft>
                <a:spcPts val="0"/>
              </a:spcAft>
              <a:buNone/>
            </a:pPr>
            <a:r>
              <a:rPr b="0" i="0" lang="en-US" sz="2400" u="none" cap="none" strike="noStrike">
                <a:solidFill>
                  <a:srgbClr val="000000"/>
                </a:solidFill>
                <a:latin typeface="Consolas"/>
                <a:ea typeface="Consolas"/>
                <a:cs typeface="Consolas"/>
                <a:sym typeface="Consolas"/>
              </a:rPr>
              <a:t>}</a:t>
            </a:r>
            <a:endParaRPr b="1" i="0" sz="2400" u="none" cap="none" strike="noStrike">
              <a:solidFill>
                <a:srgbClr val="000000"/>
              </a:solidFill>
              <a:latin typeface="Consolas"/>
              <a:ea typeface="Consolas"/>
              <a:cs typeface="Consolas"/>
              <a:sym typeface="Consolas"/>
            </a:endParaRPr>
          </a:p>
        </p:txBody>
      </p:sp>
      <p:sp>
        <p:nvSpPr>
          <p:cNvPr id="125" name="Google Shape;125;p19"/>
          <p:cNvSpPr/>
          <p:nvPr/>
        </p:nvSpPr>
        <p:spPr>
          <a:xfrm>
            <a:off x="6271824" y="304800"/>
            <a:ext cx="5220929"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4800" u="none" cap="none" strike="noStrike">
                <a:solidFill>
                  <a:srgbClr val="ED7D31"/>
                </a:solidFill>
                <a:latin typeface="Arial"/>
                <a:ea typeface="Arial"/>
                <a:cs typeface="Arial"/>
                <a:sym typeface="Arial"/>
              </a:rPr>
              <a:t>Points to Note</a:t>
            </a:r>
            <a:endParaRPr b="0" i="0" sz="4800" u="none" cap="none" strike="noStrike">
              <a:solidFill>
                <a:srgbClr val="ED7D3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0"/>
          <p:cNvSpPr txBox="1"/>
          <p:nvPr/>
        </p:nvSpPr>
        <p:spPr>
          <a:xfrm>
            <a:off x="648929" y="2150374"/>
            <a:ext cx="11182648" cy="4450449"/>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2800" u="none" cap="none" strike="noStrike">
                <a:solidFill>
                  <a:srgbClr val="000000"/>
                </a:solidFill>
                <a:latin typeface="Consolas"/>
                <a:ea typeface="Consolas"/>
                <a:cs typeface="Consolas"/>
                <a:sym typeface="Consolas"/>
              </a:rPr>
              <a:t>instanceof</a:t>
            </a:r>
            <a:r>
              <a:rPr b="0" i="0" lang="en-US" sz="2800" u="none" cap="none" strike="noStrike">
                <a:solidFill>
                  <a:schemeClr val="dk1"/>
                </a:solidFill>
                <a:latin typeface="Consolas"/>
                <a:ea typeface="Consolas"/>
                <a:cs typeface="Consolas"/>
                <a:sym typeface="Consolas"/>
              </a:rPr>
              <a:t> </a:t>
            </a:r>
            <a:r>
              <a:rPr b="0" i="0" lang="en-US" sz="2800" u="none" cap="none" strike="noStrike">
                <a:solidFill>
                  <a:schemeClr val="dk1"/>
                </a:solidFill>
                <a:latin typeface="Libre Baskerville"/>
                <a:ea typeface="Libre Baskerville"/>
                <a:cs typeface="Libre Baskerville"/>
                <a:sym typeface="Libre Baskerville"/>
              </a:rPr>
              <a:t>returns </a:t>
            </a:r>
            <a:r>
              <a:rPr b="0" i="0" lang="en-US" sz="2800" u="none" cap="none" strike="noStrike">
                <a:solidFill>
                  <a:srgbClr val="000000"/>
                </a:solidFill>
                <a:latin typeface="Consolas"/>
                <a:ea typeface="Consolas"/>
                <a:cs typeface="Consolas"/>
                <a:sym typeface="Consolas"/>
              </a:rPr>
              <a:t>true</a:t>
            </a:r>
            <a:r>
              <a:rPr b="0" i="0" lang="en-US" sz="2800" u="none" cap="none" strike="noStrike">
                <a:solidFill>
                  <a:schemeClr val="dk1"/>
                </a:solidFill>
                <a:latin typeface="Libre Baskerville"/>
                <a:ea typeface="Libre Baskerville"/>
                <a:cs typeface="Libre Baskerville"/>
                <a:sym typeface="Libre Baskerville"/>
              </a:rPr>
              <a:t> or </a:t>
            </a:r>
            <a:r>
              <a:rPr b="0" i="0" lang="en-US" sz="2800" u="none" cap="none" strike="noStrike">
                <a:solidFill>
                  <a:srgbClr val="000000"/>
                </a:solidFill>
                <a:latin typeface="Consolas"/>
                <a:ea typeface="Consolas"/>
                <a:cs typeface="Consolas"/>
                <a:sym typeface="Consolas"/>
              </a:rPr>
              <a:t>false</a:t>
            </a:r>
            <a:r>
              <a:rPr b="0" i="0" lang="en-US" sz="2800" u="none" cap="none" strike="noStrike">
                <a:solidFill>
                  <a:schemeClr val="dk1"/>
                </a:solidFill>
                <a:latin typeface="Libre Baskerville"/>
                <a:ea typeface="Libre Baskerville"/>
                <a:cs typeface="Libre Baskerville"/>
                <a:sym typeface="Libre Baskerville"/>
              </a:rPr>
              <a:t> when interface names are used except in case of </a:t>
            </a:r>
            <a:r>
              <a:rPr b="0" i="0" lang="en-US" sz="2800" u="none" cap="none" strike="noStrike">
                <a:solidFill>
                  <a:srgbClr val="000000"/>
                </a:solidFill>
                <a:latin typeface="Consolas"/>
                <a:ea typeface="Consolas"/>
                <a:cs typeface="Consolas"/>
                <a:sym typeface="Consolas"/>
              </a:rPr>
              <a:t>final</a:t>
            </a:r>
            <a:r>
              <a:rPr b="0" i="0" lang="en-US" sz="2800" u="none" cap="none" strike="noStrike">
                <a:solidFill>
                  <a:schemeClr val="dk1"/>
                </a:solidFill>
                <a:latin typeface="Libre Baskerville"/>
                <a:ea typeface="Libre Baskerville"/>
                <a:cs typeface="Libre Baskerville"/>
                <a:sym typeface="Libre Baskerville"/>
              </a:rPr>
              <a:t> classes. In case of </a:t>
            </a:r>
            <a:r>
              <a:rPr b="0" i="0" lang="en-US" sz="2800" u="none" cap="none" strike="noStrike">
                <a:solidFill>
                  <a:srgbClr val="000000"/>
                </a:solidFill>
                <a:latin typeface="Consolas"/>
                <a:ea typeface="Consolas"/>
                <a:cs typeface="Consolas"/>
                <a:sym typeface="Consolas"/>
              </a:rPr>
              <a:t>final</a:t>
            </a:r>
            <a:r>
              <a:rPr b="0" i="0" lang="en-US" sz="2800" u="none" cap="none" strike="noStrike">
                <a:solidFill>
                  <a:schemeClr val="dk1"/>
                </a:solidFill>
                <a:latin typeface="Libre Baskerville"/>
                <a:ea typeface="Libre Baskerville"/>
                <a:cs typeface="Libre Baskerville"/>
                <a:sym typeface="Libre Baskerville"/>
              </a:rPr>
              <a:t> class, it results in compilation error.</a:t>
            </a:r>
            <a:endParaRPr/>
          </a:p>
          <a:p>
            <a:pPr indent="0" lvl="0" marL="0" marR="0" rtl="0" algn="l">
              <a:spcBef>
                <a:spcPts val="0"/>
              </a:spcBef>
              <a:spcAft>
                <a:spcPts val="0"/>
              </a:spcAft>
              <a:buNone/>
            </a:pPr>
            <a:r>
              <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Personal </a:t>
            </a:r>
            <a:r>
              <a:rPr lang="en-US" sz="2400">
                <a:solidFill>
                  <a:srgbClr val="7E504F"/>
                </a:solidFill>
                <a:latin typeface="Consolas"/>
                <a:ea typeface="Consolas"/>
                <a:cs typeface="Consolas"/>
                <a:sym typeface="Consolas"/>
              </a:rPr>
              <a:t>p</a:t>
            </a:r>
            <a:r>
              <a:rPr lang="en-US" sz="2400">
                <a:solidFill>
                  <a:srgbClr val="000000"/>
                </a:solidFill>
                <a:latin typeface="Consolas"/>
                <a:ea typeface="Consolas"/>
                <a:cs typeface="Consolas"/>
                <a:sym typeface="Consolas"/>
              </a:rPr>
              <a:t> = </a:t>
            </a:r>
            <a:r>
              <a:rPr lang="en-US" sz="2400">
                <a:solidFill>
                  <a:srgbClr val="931968"/>
                </a:solidFill>
                <a:latin typeface="Consolas"/>
                <a:ea typeface="Consolas"/>
                <a:cs typeface="Consolas"/>
                <a:sym typeface="Consolas"/>
              </a:rPr>
              <a:t>new</a:t>
            </a:r>
            <a:r>
              <a:rPr lang="en-US" sz="2400">
                <a:solidFill>
                  <a:srgbClr val="000000"/>
                </a:solidFill>
                <a:latin typeface="Consolas"/>
                <a:ea typeface="Consolas"/>
                <a:cs typeface="Consolas"/>
                <a:sym typeface="Consolas"/>
              </a:rPr>
              <a:t> Personal();</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System.</a:t>
            </a:r>
            <a:r>
              <a:rPr lang="en-US" sz="2400">
                <a:solidFill>
                  <a:srgbClr val="0226CC"/>
                </a:solidFill>
                <a:latin typeface="Consolas"/>
                <a:ea typeface="Consolas"/>
                <a:cs typeface="Consolas"/>
                <a:sym typeface="Consolas"/>
              </a:rPr>
              <a:t>out</a:t>
            </a:r>
            <a:r>
              <a:rPr lang="en-US" sz="2400">
                <a:solidFill>
                  <a:srgbClr val="000000"/>
                </a:solidFill>
                <a:latin typeface="Consolas"/>
                <a:ea typeface="Consolas"/>
                <a:cs typeface="Consolas"/>
                <a:sym typeface="Consolas"/>
              </a:rPr>
              <a:t>.println(</a:t>
            </a:r>
            <a:r>
              <a:rPr lang="en-US" sz="2400">
                <a:solidFill>
                  <a:srgbClr val="7E504F"/>
                </a:solidFill>
                <a:latin typeface="Consolas"/>
                <a:ea typeface="Consolas"/>
                <a:cs typeface="Consolas"/>
                <a:sym typeface="Consolas"/>
              </a:rPr>
              <a:t>p</a:t>
            </a:r>
            <a:r>
              <a:rPr lang="en-US" sz="2400">
                <a:solidFill>
                  <a:srgbClr val="000000"/>
                </a:solidFill>
                <a:latin typeface="Consolas"/>
                <a:ea typeface="Consolas"/>
                <a:cs typeface="Consolas"/>
                <a:sym typeface="Consolas"/>
              </a:rPr>
              <a:t> </a:t>
            </a:r>
            <a:r>
              <a:rPr lang="en-US" sz="2400">
                <a:solidFill>
                  <a:srgbClr val="931968"/>
                </a:solidFill>
                <a:latin typeface="Consolas"/>
                <a:ea typeface="Consolas"/>
                <a:cs typeface="Consolas"/>
                <a:sym typeface="Consolas"/>
              </a:rPr>
              <a:t>instanceof</a:t>
            </a:r>
            <a:r>
              <a:rPr lang="en-US" sz="2400">
                <a:solidFill>
                  <a:srgbClr val="000000"/>
                </a:solidFill>
                <a:latin typeface="Consolas"/>
                <a:ea typeface="Consolas"/>
                <a:cs typeface="Consolas"/>
                <a:sym typeface="Consolas"/>
              </a:rPr>
              <a:t> BankLoan); </a:t>
            </a:r>
            <a:r>
              <a:rPr lang="en-US" sz="2400">
                <a:solidFill>
                  <a:srgbClr val="4D9072"/>
                </a:solidFill>
                <a:latin typeface="Consolas"/>
                <a:ea typeface="Consolas"/>
                <a:cs typeface="Consolas"/>
                <a:sym typeface="Consolas"/>
              </a:rPr>
              <a:t>// Prints true</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Mortgage1 </a:t>
            </a:r>
            <a:r>
              <a:rPr lang="en-US" sz="2400">
                <a:solidFill>
                  <a:srgbClr val="7E504F"/>
                </a:solidFill>
                <a:latin typeface="Consolas"/>
                <a:ea typeface="Consolas"/>
                <a:cs typeface="Consolas"/>
                <a:sym typeface="Consolas"/>
              </a:rPr>
              <a:t>m</a:t>
            </a:r>
            <a:r>
              <a:rPr lang="en-US" sz="2400">
                <a:solidFill>
                  <a:srgbClr val="000000"/>
                </a:solidFill>
                <a:latin typeface="Consolas"/>
                <a:ea typeface="Consolas"/>
                <a:cs typeface="Consolas"/>
                <a:sym typeface="Consolas"/>
              </a:rPr>
              <a:t> = </a:t>
            </a:r>
            <a:r>
              <a:rPr lang="en-US" sz="2400">
                <a:solidFill>
                  <a:srgbClr val="931968"/>
                </a:solidFill>
                <a:latin typeface="Consolas"/>
                <a:ea typeface="Consolas"/>
                <a:cs typeface="Consolas"/>
                <a:sym typeface="Consolas"/>
              </a:rPr>
              <a:t>new</a:t>
            </a:r>
            <a:r>
              <a:rPr lang="en-US" sz="2400">
                <a:solidFill>
                  <a:srgbClr val="000000"/>
                </a:solidFill>
                <a:latin typeface="Consolas"/>
                <a:ea typeface="Consolas"/>
                <a:cs typeface="Consolas"/>
                <a:sym typeface="Consolas"/>
              </a:rPr>
              <a:t>  Mortgage1();</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System.</a:t>
            </a:r>
            <a:r>
              <a:rPr lang="en-US" sz="2400">
                <a:solidFill>
                  <a:srgbClr val="0226CC"/>
                </a:solidFill>
                <a:latin typeface="Consolas"/>
                <a:ea typeface="Consolas"/>
                <a:cs typeface="Consolas"/>
                <a:sym typeface="Consolas"/>
              </a:rPr>
              <a:t>out</a:t>
            </a:r>
            <a:r>
              <a:rPr lang="en-US" sz="2400">
                <a:solidFill>
                  <a:srgbClr val="000000"/>
                </a:solidFill>
                <a:latin typeface="Consolas"/>
                <a:ea typeface="Consolas"/>
                <a:cs typeface="Consolas"/>
                <a:sym typeface="Consolas"/>
              </a:rPr>
              <a:t>.println(</a:t>
            </a:r>
            <a:r>
              <a:rPr lang="en-US" sz="2400" u="sng">
                <a:solidFill>
                  <a:srgbClr val="7E504F"/>
                </a:solidFill>
                <a:latin typeface="Consolas"/>
                <a:ea typeface="Consolas"/>
                <a:cs typeface="Consolas"/>
                <a:sym typeface="Consolas"/>
              </a:rPr>
              <a:t>m</a:t>
            </a:r>
            <a:r>
              <a:rPr lang="en-US" sz="2400" u="sng">
                <a:solidFill>
                  <a:srgbClr val="000000"/>
                </a:solidFill>
                <a:latin typeface="Consolas"/>
                <a:ea typeface="Consolas"/>
                <a:cs typeface="Consolas"/>
                <a:sym typeface="Consolas"/>
              </a:rPr>
              <a:t> </a:t>
            </a:r>
            <a:r>
              <a:rPr lang="en-US" sz="2400" u="sng">
                <a:solidFill>
                  <a:srgbClr val="931968"/>
                </a:solidFill>
                <a:latin typeface="Consolas"/>
                <a:ea typeface="Consolas"/>
                <a:cs typeface="Consolas"/>
                <a:sym typeface="Consolas"/>
              </a:rPr>
              <a:t>instanceof</a:t>
            </a:r>
            <a:r>
              <a:rPr lang="en-US" sz="2400" u="sng">
                <a:solidFill>
                  <a:srgbClr val="000000"/>
                </a:solidFill>
                <a:latin typeface="Consolas"/>
                <a:ea typeface="Consolas"/>
                <a:cs typeface="Consolas"/>
                <a:sym typeface="Consolas"/>
              </a:rPr>
              <a:t> Z</a:t>
            </a:r>
            <a:r>
              <a:rPr lang="en-US" sz="2400">
                <a:solidFill>
                  <a:srgbClr val="000000"/>
                </a:solidFill>
                <a:latin typeface="Consolas"/>
                <a:ea typeface="Consolas"/>
                <a:cs typeface="Consolas"/>
                <a:sym typeface="Consolas"/>
              </a:rPr>
              <a:t>);  </a:t>
            </a:r>
            <a:r>
              <a:rPr lang="en-US" sz="2400">
                <a:solidFill>
                  <a:srgbClr val="4D9072"/>
                </a:solidFill>
                <a:latin typeface="Consolas"/>
                <a:ea typeface="Consolas"/>
                <a:cs typeface="Consolas"/>
                <a:sym typeface="Consolas"/>
              </a:rPr>
              <a:t>// Compile Time Error</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ArrayExample </a:t>
            </a:r>
            <a:r>
              <a:rPr lang="en-US" sz="2400">
                <a:solidFill>
                  <a:srgbClr val="7E504F"/>
                </a:solidFill>
                <a:latin typeface="Consolas"/>
                <a:ea typeface="Consolas"/>
                <a:cs typeface="Consolas"/>
                <a:sym typeface="Consolas"/>
              </a:rPr>
              <a:t>ae</a:t>
            </a:r>
            <a:r>
              <a:rPr lang="en-US" sz="2400">
                <a:solidFill>
                  <a:srgbClr val="000000"/>
                </a:solidFill>
                <a:latin typeface="Consolas"/>
                <a:ea typeface="Consolas"/>
                <a:cs typeface="Consolas"/>
                <a:sym typeface="Consolas"/>
              </a:rPr>
              <a:t> = </a:t>
            </a:r>
            <a:r>
              <a:rPr lang="en-US" sz="2400">
                <a:solidFill>
                  <a:srgbClr val="931968"/>
                </a:solidFill>
                <a:latin typeface="Consolas"/>
                <a:ea typeface="Consolas"/>
                <a:cs typeface="Consolas"/>
                <a:sym typeface="Consolas"/>
              </a:rPr>
              <a:t>new</a:t>
            </a:r>
            <a:r>
              <a:rPr lang="en-US" sz="2400">
                <a:solidFill>
                  <a:srgbClr val="000000"/>
                </a:solidFill>
                <a:latin typeface="Consolas"/>
                <a:ea typeface="Consolas"/>
                <a:cs typeface="Consolas"/>
                <a:sym typeface="Consolas"/>
              </a:rPr>
              <a:t> ArrayExample();</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System.</a:t>
            </a:r>
            <a:r>
              <a:rPr lang="en-US" sz="2400">
                <a:solidFill>
                  <a:srgbClr val="0226CC"/>
                </a:solidFill>
                <a:latin typeface="Consolas"/>
                <a:ea typeface="Consolas"/>
                <a:cs typeface="Consolas"/>
                <a:sym typeface="Consolas"/>
              </a:rPr>
              <a:t>out</a:t>
            </a:r>
            <a:r>
              <a:rPr lang="en-US" sz="2400">
                <a:solidFill>
                  <a:srgbClr val="000000"/>
                </a:solidFill>
                <a:latin typeface="Consolas"/>
                <a:ea typeface="Consolas"/>
                <a:cs typeface="Consolas"/>
                <a:sym typeface="Consolas"/>
              </a:rPr>
              <a:t>.println(</a:t>
            </a:r>
            <a:r>
              <a:rPr lang="en-US" sz="2400">
                <a:solidFill>
                  <a:srgbClr val="7E504F"/>
                </a:solidFill>
                <a:latin typeface="Consolas"/>
                <a:ea typeface="Consolas"/>
                <a:cs typeface="Consolas"/>
                <a:sym typeface="Consolas"/>
              </a:rPr>
              <a:t>ae</a:t>
            </a:r>
            <a:r>
              <a:rPr lang="en-US" sz="2400">
                <a:solidFill>
                  <a:srgbClr val="000000"/>
                </a:solidFill>
                <a:latin typeface="Consolas"/>
                <a:ea typeface="Consolas"/>
                <a:cs typeface="Consolas"/>
                <a:sym typeface="Consolas"/>
              </a:rPr>
              <a:t> </a:t>
            </a:r>
            <a:r>
              <a:rPr lang="en-US" sz="2400">
                <a:solidFill>
                  <a:srgbClr val="931968"/>
                </a:solidFill>
                <a:latin typeface="Consolas"/>
                <a:ea typeface="Consolas"/>
                <a:cs typeface="Consolas"/>
                <a:sym typeface="Consolas"/>
              </a:rPr>
              <a:t>instanceof</a:t>
            </a:r>
            <a:r>
              <a:rPr lang="en-US" sz="2400">
                <a:solidFill>
                  <a:srgbClr val="000000"/>
                </a:solidFill>
                <a:latin typeface="Consolas"/>
                <a:ea typeface="Consolas"/>
                <a:cs typeface="Consolas"/>
                <a:sym typeface="Consolas"/>
              </a:rPr>
              <a:t> BankLoan);  </a:t>
            </a:r>
            <a:r>
              <a:rPr lang="en-US" sz="2400">
                <a:solidFill>
                  <a:srgbClr val="4D9072"/>
                </a:solidFill>
                <a:latin typeface="Consolas"/>
                <a:ea typeface="Consolas"/>
                <a:cs typeface="Consolas"/>
                <a:sym typeface="Consolas"/>
              </a:rPr>
              <a:t>// Prints false</a:t>
            </a:r>
            <a:endParaRPr sz="2400">
              <a:solidFill>
                <a:srgbClr val="000000"/>
              </a:solidFill>
              <a:latin typeface="Consolas"/>
              <a:ea typeface="Consolas"/>
              <a:cs typeface="Consolas"/>
              <a:sym typeface="Consolas"/>
            </a:endParaRPr>
          </a:p>
        </p:txBody>
      </p:sp>
      <p:sp>
        <p:nvSpPr>
          <p:cNvPr id="131" name="Google Shape;131;p20"/>
          <p:cNvSpPr/>
          <p:nvPr/>
        </p:nvSpPr>
        <p:spPr>
          <a:xfrm>
            <a:off x="648929" y="1324534"/>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4400" u="none">
                <a:solidFill>
                  <a:srgbClr val="ED7D31"/>
                </a:solidFill>
                <a:latin typeface="Consolas"/>
                <a:ea typeface="Consolas"/>
                <a:cs typeface="Consolas"/>
                <a:sym typeface="Consolas"/>
              </a:rPr>
              <a:t>instanceof</a:t>
            </a:r>
            <a:endParaRPr b="0" sz="4400" u="none">
              <a:solidFill>
                <a:srgbClr val="ED7D3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35" name="Shape 135"/>
        <p:cNvGrpSpPr/>
        <p:nvPr/>
      </p:nvGrpSpPr>
      <p:grpSpPr>
        <a:xfrm>
          <a:off x="0" y="0"/>
          <a:ext cx="0" cy="0"/>
          <a:chOff x="0" y="0"/>
          <a:chExt cx="0" cy="0"/>
        </a:xfrm>
      </p:grpSpPr>
      <p:sp>
        <p:nvSpPr>
          <p:cNvPr id="136" name="Google Shape;136;p21"/>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37" name="Google Shape;137;p21"/>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8" name="Google Shape;138;p21"/>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D7D31"/>
                </a:solidFill>
                <a:latin typeface="Arial"/>
                <a:ea typeface="Arial"/>
                <a:cs typeface="Arial"/>
                <a:sym typeface="Arial"/>
              </a:rPr>
              <a:t>Interface and Casting</a:t>
            </a:r>
            <a:endParaRPr sz="5400">
              <a:solidFill>
                <a:srgbClr val="ED7D31"/>
              </a:solidFill>
              <a:latin typeface="Arial"/>
              <a:ea typeface="Arial"/>
              <a:cs typeface="Arial"/>
              <a:sym typeface="Arial"/>
            </a:endParaRPr>
          </a:p>
        </p:txBody>
      </p:sp>
      <p:sp>
        <p:nvSpPr>
          <p:cNvPr id="139" name="Google Shape;139;p21"/>
          <p:cNvSpPr txBox="1"/>
          <p:nvPr/>
        </p:nvSpPr>
        <p:spPr>
          <a:xfrm>
            <a:off x="1039907" y="1708212"/>
            <a:ext cx="10040470" cy="483209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accent2"/>
              </a:buClr>
              <a:buSzPts val="3200"/>
              <a:buFont typeface="Arial"/>
              <a:buChar char="•"/>
            </a:pPr>
            <a:r>
              <a:rPr lang="en-US" sz="3200">
                <a:solidFill>
                  <a:schemeClr val="dk1"/>
                </a:solidFill>
                <a:latin typeface="Libre Baskerville"/>
                <a:ea typeface="Libre Baskerville"/>
                <a:cs typeface="Libre Baskerville"/>
                <a:sym typeface="Libre Baskerville"/>
              </a:rPr>
              <a:t>A class implementing an interface is automatically converted to the interface type. </a:t>
            </a:r>
            <a:endParaRPr/>
          </a:p>
          <a:p>
            <a:pPr indent="-457200" lvl="0" marL="457200" marR="0" rtl="0" algn="l">
              <a:spcBef>
                <a:spcPts val="0"/>
              </a:spcBef>
              <a:spcAft>
                <a:spcPts val="0"/>
              </a:spcAft>
              <a:buClr>
                <a:schemeClr val="accent2"/>
              </a:buClr>
              <a:buSzPts val="3200"/>
              <a:buFont typeface="Arial"/>
              <a:buChar char="•"/>
            </a:pPr>
            <a:r>
              <a:rPr lang="en-US" sz="3200">
                <a:solidFill>
                  <a:schemeClr val="dk1"/>
                </a:solidFill>
                <a:latin typeface="Libre Baskerville"/>
                <a:ea typeface="Libre Baskerville"/>
                <a:cs typeface="Libre Baskerville"/>
                <a:sym typeface="Libre Baskerville"/>
              </a:rPr>
              <a:t>This is very obvious and we used it in the example as well.</a:t>
            </a:r>
            <a:endParaRPr/>
          </a:p>
          <a:p>
            <a:pPr indent="0" lvl="0" marL="0" marR="0" rtl="0" algn="l">
              <a:spcBef>
                <a:spcPts val="0"/>
              </a:spcBef>
              <a:spcAft>
                <a:spcPts val="0"/>
              </a:spcAft>
              <a:buNone/>
            </a:pPr>
            <a:r>
              <a:t/>
            </a:r>
            <a:endParaRPr sz="32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BankLoan </a:t>
            </a:r>
            <a:r>
              <a:rPr lang="en-US" sz="2400">
                <a:solidFill>
                  <a:srgbClr val="7E504F"/>
                </a:solidFill>
                <a:latin typeface="Consolas"/>
                <a:ea typeface="Consolas"/>
                <a:cs typeface="Consolas"/>
                <a:sym typeface="Consolas"/>
              </a:rPr>
              <a:t>bankLoan </a:t>
            </a:r>
            <a:r>
              <a:rPr lang="en-US" sz="2400">
                <a:solidFill>
                  <a:srgbClr val="000000"/>
                </a:solidFill>
                <a:latin typeface="Consolas"/>
                <a:ea typeface="Consolas"/>
                <a:cs typeface="Consolas"/>
                <a:sym typeface="Consolas"/>
              </a:rPr>
              <a:t>= </a:t>
            </a:r>
            <a:r>
              <a:rPr lang="en-US" sz="2400">
                <a:solidFill>
                  <a:srgbClr val="931968"/>
                </a:solidFill>
                <a:latin typeface="Consolas"/>
                <a:ea typeface="Consolas"/>
                <a:cs typeface="Consolas"/>
                <a:sym typeface="Consolas"/>
              </a:rPr>
              <a:t>new</a:t>
            </a:r>
            <a:r>
              <a:rPr lang="en-US" sz="2400">
                <a:solidFill>
                  <a:srgbClr val="000000"/>
                </a:solidFill>
                <a:latin typeface="Consolas"/>
                <a:ea typeface="Consolas"/>
                <a:cs typeface="Consolas"/>
                <a:sym typeface="Consolas"/>
              </a:rPr>
              <a:t> Personal();</a:t>
            </a:r>
            <a:endParaRPr/>
          </a:p>
          <a:p>
            <a:pPr indent="0" lvl="0" marL="0" marR="0" rtl="0" algn="l">
              <a:spcBef>
                <a:spcPts val="0"/>
              </a:spcBef>
              <a:spcAft>
                <a:spcPts val="0"/>
              </a:spcAft>
              <a:buClr>
                <a:schemeClr val="dk1"/>
              </a:buClr>
              <a:buSzPts val="3200"/>
              <a:buFont typeface="Arial"/>
              <a:buNone/>
            </a:pPr>
            <a:r>
              <a:t/>
            </a:r>
            <a:endParaRPr sz="32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chemeClr val="dk1"/>
              </a:buClr>
              <a:buSzPts val="3200"/>
              <a:buFont typeface="Libre Baskerville"/>
              <a:buNone/>
            </a:pPr>
            <a:r>
              <a:rPr lang="en-US" sz="3200">
                <a:solidFill>
                  <a:schemeClr val="dk1"/>
                </a:solidFill>
                <a:latin typeface="Libre Baskerville"/>
                <a:ea typeface="Libre Baskerville"/>
                <a:cs typeface="Libre Baskerville"/>
                <a:sym typeface="Libre Baskerville"/>
              </a:rPr>
              <a:t>To convert an interface reference back to the original class type requires explicit casting</a:t>
            </a:r>
            <a:endParaRPr/>
          </a:p>
          <a:p>
            <a:pPr indent="0" lvl="0" marL="0" marR="0" rtl="0" algn="l">
              <a:spcBef>
                <a:spcPts val="0"/>
              </a:spcBef>
              <a:spcAft>
                <a:spcPts val="0"/>
              </a:spcAft>
              <a:buClr>
                <a:schemeClr val="dk1"/>
              </a:buClr>
              <a:buSzPts val="3200"/>
              <a:buFont typeface="Arial"/>
              <a:buNone/>
            </a:pPr>
            <a:r>
              <a:t/>
            </a:r>
            <a:endParaRPr sz="3200">
              <a:solidFill>
                <a:srgbClr val="000000"/>
              </a:solidFill>
              <a:latin typeface="Libre Baskerville"/>
              <a:ea typeface="Libre Baskerville"/>
              <a:cs typeface="Libre Baskerville"/>
              <a:sym typeface="Libre Baskerville"/>
            </a:endParaRPr>
          </a:p>
          <a:p>
            <a:pPr indent="0" lvl="0" marL="0" marR="0" rtl="0" algn="l">
              <a:spcBef>
                <a:spcPts val="0"/>
              </a:spcBef>
              <a:spcAft>
                <a:spcPts val="0"/>
              </a:spcAft>
              <a:buClr>
                <a:srgbClr val="000000"/>
              </a:buClr>
              <a:buSzPts val="2400"/>
              <a:buFont typeface="Consolas"/>
              <a:buNone/>
            </a:pPr>
            <a:r>
              <a:rPr lang="en-US" sz="2400">
                <a:solidFill>
                  <a:srgbClr val="000000"/>
                </a:solidFill>
                <a:latin typeface="Consolas"/>
                <a:ea typeface="Consolas"/>
                <a:cs typeface="Consolas"/>
                <a:sym typeface="Consolas"/>
              </a:rPr>
              <a:t>Personal </a:t>
            </a:r>
            <a:r>
              <a:rPr lang="en-US" sz="2400" u="sng">
                <a:solidFill>
                  <a:srgbClr val="7E504F"/>
                </a:solidFill>
                <a:latin typeface="Consolas"/>
                <a:ea typeface="Consolas"/>
                <a:cs typeface="Consolas"/>
                <a:sym typeface="Consolas"/>
              </a:rPr>
              <a:t>per</a:t>
            </a:r>
            <a:r>
              <a:rPr lang="en-US" sz="2400">
                <a:solidFill>
                  <a:srgbClr val="000000"/>
                </a:solidFill>
                <a:latin typeface="Consolas"/>
                <a:ea typeface="Consolas"/>
                <a:cs typeface="Consolas"/>
                <a:sym typeface="Consolas"/>
              </a:rPr>
              <a:t> = (Personal) </a:t>
            </a:r>
            <a:r>
              <a:rPr lang="en-US" sz="2400">
                <a:solidFill>
                  <a:srgbClr val="7E504F"/>
                </a:solidFill>
                <a:latin typeface="Consolas"/>
                <a:ea typeface="Consolas"/>
                <a:cs typeface="Consolas"/>
                <a:sym typeface="Consolas"/>
              </a:rPr>
              <a:t>bankLoan</a:t>
            </a:r>
            <a:r>
              <a:rPr lang="en-US" sz="2400">
                <a:solidFill>
                  <a:srgbClr val="000000"/>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