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Maven Pr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Maven Pr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Maven Pr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Maven Pr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Libre Baskerville"/>
                <a:ea typeface="Libre Baskerville"/>
                <a:cs typeface="Libre Baskerville"/>
                <a:sym typeface="Libre Baskerville"/>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Libre Baskerville"/>
                <a:ea typeface="Libre Baskerville"/>
                <a:cs typeface="Libre Baskerville"/>
                <a:sym typeface="Libre Baskerville"/>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Libre Baskerville"/>
                <a:ea typeface="Libre Baskerville"/>
                <a:cs typeface="Libre Baskerville"/>
                <a:sym typeface="Libre Baskerville"/>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Maven Pro"/>
              <a:buNone/>
              <a:defRPr b="0" i="0" sz="4400" u="none" cap="none" strike="noStrike">
                <a:solidFill>
                  <a:schemeClr val="dk1"/>
                </a:solidFill>
                <a:latin typeface="Maven Pro"/>
                <a:ea typeface="Maven Pro"/>
                <a:cs typeface="Maven Pro"/>
                <a:sym typeface="Maven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Baskerville"/>
                <a:ea typeface="Libre Baskerville"/>
                <a:cs typeface="Libre Baskerville"/>
                <a:sym typeface="Libre Baskervil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Baskerville"/>
                <a:ea typeface="Libre Baskerville"/>
                <a:cs typeface="Libre Baskerville"/>
                <a:sym typeface="Libre Baskerville"/>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Baskerville"/>
                <a:ea typeface="Libre Baskerville"/>
                <a:cs typeface="Libre Baskerville"/>
                <a:sym typeface="Libre Baskerville"/>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1pPr>
            <a:lvl2pPr indent="0" lvl="1"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2pPr>
            <a:lvl3pPr indent="0" lvl="2"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3pPr>
            <a:lvl4pPr indent="0" lvl="3"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4pPr>
            <a:lvl5pPr indent="0" lvl="4"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5pPr>
            <a:lvl6pPr indent="0" lvl="5"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6pPr>
            <a:lvl7pPr indent="0" lvl="6"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7pPr>
            <a:lvl8pPr indent="0" lvl="7"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8pPr>
            <a:lvl9pPr indent="0" lvl="8"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3"/>
          <p:cNvSpPr txBox="1"/>
          <p:nvPr>
            <p:ph type="ctrTitle"/>
          </p:nvPr>
        </p:nvSpPr>
        <p:spPr>
          <a:xfrm>
            <a:off x="2425147" y="5257800"/>
            <a:ext cx="9144000" cy="965546"/>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2E75B5"/>
              </a:buClr>
              <a:buSzPts val="6000"/>
              <a:buFont typeface="Arial"/>
              <a:buNone/>
            </a:pPr>
            <a:r>
              <a:rPr b="1" lang="en-US">
                <a:solidFill>
                  <a:srgbClr val="2E75B5"/>
                </a:solidFill>
                <a:latin typeface="Arial"/>
                <a:ea typeface="Arial"/>
                <a:cs typeface="Arial"/>
                <a:sym typeface="Arial"/>
              </a:rPr>
              <a:t>File Handling</a:t>
            </a:r>
            <a:endParaRPr b="1">
              <a:solidFill>
                <a:srgbClr val="2E75B5"/>
              </a:solidFill>
              <a:latin typeface="Arial"/>
              <a:ea typeface="Arial"/>
              <a:cs typeface="Arial"/>
              <a:sym typeface="Arial"/>
            </a:endParaRPr>
          </a:p>
        </p:txBody>
      </p:sp>
      <p:sp>
        <p:nvSpPr>
          <p:cNvPr id="89" name="Google Shape;89;p13"/>
          <p:cNvSpPr txBox="1"/>
          <p:nvPr>
            <p:ph idx="1" type="subTitle"/>
          </p:nvPr>
        </p:nvSpPr>
        <p:spPr>
          <a:xfrm>
            <a:off x="2425147" y="4890289"/>
            <a:ext cx="9144000" cy="47376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accent2"/>
              </a:buClr>
              <a:buSzPts val="2800"/>
              <a:buNone/>
            </a:pPr>
            <a:r>
              <a:rPr lang="en-US" sz="2800">
                <a:solidFill>
                  <a:schemeClr val="accent2"/>
                </a:solidFill>
                <a:latin typeface="Arial"/>
                <a:ea typeface="Arial"/>
                <a:cs typeface="Arial"/>
                <a:sym typeface="Arial"/>
              </a:rPr>
              <a:t>SDET Fundamental Training</a:t>
            </a:r>
            <a:endParaRPr/>
          </a:p>
        </p:txBody>
      </p:sp>
      <p:pic>
        <p:nvPicPr>
          <p:cNvPr id="90" name="Google Shape;90;p13"/>
          <p:cNvPicPr preferRelativeResize="0"/>
          <p:nvPr/>
        </p:nvPicPr>
        <p:blipFill rotWithShape="1">
          <a:blip r:embed="rId4">
            <a:alphaModFix/>
          </a:blip>
          <a:srcRect b="0" l="0" r="0" t="0"/>
          <a:stretch/>
        </p:blipFill>
        <p:spPr>
          <a:xfrm>
            <a:off x="951574" y="837743"/>
            <a:ext cx="4122514" cy="224002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142" name="Shape 142"/>
        <p:cNvGrpSpPr/>
        <p:nvPr/>
      </p:nvGrpSpPr>
      <p:grpSpPr>
        <a:xfrm>
          <a:off x="0" y="0"/>
          <a:ext cx="0" cy="0"/>
          <a:chOff x="0" y="0"/>
          <a:chExt cx="0" cy="0"/>
        </a:xfrm>
      </p:grpSpPr>
      <p:sp>
        <p:nvSpPr>
          <p:cNvPr id="143" name="Google Shape;143;p22"/>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144" name="Google Shape;144;p22"/>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45" name="Google Shape;145;p22"/>
          <p:cNvSpPr/>
          <p:nvPr/>
        </p:nvSpPr>
        <p:spPr>
          <a:xfrm>
            <a:off x="1708732" y="243729"/>
            <a:ext cx="86868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rgbClr val="ED7D31"/>
                </a:solidFill>
                <a:latin typeface="Arial"/>
                <a:ea typeface="Arial"/>
                <a:cs typeface="Arial"/>
                <a:sym typeface="Arial"/>
              </a:rPr>
              <a:t>Stream Types in Java</a:t>
            </a:r>
            <a:endParaRPr b="0" i="0" sz="5400" u="none" cap="none" strike="noStrike">
              <a:solidFill>
                <a:srgbClr val="ED7D31"/>
              </a:solidFill>
              <a:latin typeface="Arial"/>
              <a:ea typeface="Arial"/>
              <a:cs typeface="Arial"/>
              <a:sym typeface="Arial"/>
            </a:endParaRPr>
          </a:p>
        </p:txBody>
      </p:sp>
      <p:sp>
        <p:nvSpPr>
          <p:cNvPr id="146" name="Google Shape;146;p22"/>
          <p:cNvSpPr txBox="1"/>
          <p:nvPr/>
        </p:nvSpPr>
        <p:spPr>
          <a:xfrm>
            <a:off x="1039907" y="1800400"/>
            <a:ext cx="10040470" cy="40780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800" u="none" cap="none" strike="noStrike">
                <a:solidFill>
                  <a:srgbClr val="000000"/>
                </a:solidFill>
                <a:latin typeface="Libre Baskerville"/>
                <a:ea typeface="Libre Baskerville"/>
                <a:cs typeface="Libre Baskerville"/>
                <a:sym typeface="Libre Baskerville"/>
              </a:rPr>
              <a:t>Character stream</a:t>
            </a:r>
            <a:endParaRPr/>
          </a:p>
          <a:p>
            <a:pPr indent="-457200" lvl="0" marL="457200" marR="0" rtl="0" algn="l">
              <a:spcBef>
                <a:spcPts val="6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Character stream writer classes</a:t>
            </a:r>
            <a:endParaRPr/>
          </a:p>
          <a:p>
            <a:pPr indent="-457200" lvl="0" marL="457200" marR="0" rtl="0" algn="l">
              <a:spcBef>
                <a:spcPts val="6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Character stream reader classes</a:t>
            </a:r>
            <a:endParaRPr/>
          </a:p>
          <a:p>
            <a:pPr indent="-279400" lvl="0" marL="457200" marR="0" rtl="0" algn="l">
              <a:spcBef>
                <a:spcPts val="600"/>
              </a:spcBef>
              <a:spcAft>
                <a:spcPts val="0"/>
              </a:spcAft>
              <a:buClr>
                <a:srgbClr val="ED7D31"/>
              </a:buClr>
              <a:buSzPts val="2800"/>
              <a:buFont typeface="Arial"/>
              <a:buNone/>
            </a:pPr>
            <a:r>
              <a:t/>
            </a:r>
            <a:endParaRPr b="0" i="0" sz="2800" u="none" cap="none" strike="noStrike">
              <a:solidFill>
                <a:srgbClr val="000000"/>
              </a:solidFill>
              <a:latin typeface="Libre Baskerville"/>
              <a:ea typeface="Libre Baskerville"/>
              <a:cs typeface="Libre Baskerville"/>
              <a:sym typeface="Libre Baskerville"/>
            </a:endParaRPr>
          </a:p>
          <a:p>
            <a:pPr indent="0" lvl="0" marL="0" marR="0" rtl="0" algn="l">
              <a:spcBef>
                <a:spcPts val="600"/>
              </a:spcBef>
              <a:spcAft>
                <a:spcPts val="0"/>
              </a:spcAft>
              <a:buNone/>
            </a:pPr>
            <a:r>
              <a:rPr b="1" i="0" lang="en-US" sz="2800" u="none" cap="none" strike="noStrike">
                <a:solidFill>
                  <a:srgbClr val="000000"/>
                </a:solidFill>
                <a:latin typeface="Libre Baskerville"/>
                <a:ea typeface="Libre Baskerville"/>
                <a:cs typeface="Libre Baskerville"/>
                <a:sym typeface="Libre Baskerville"/>
              </a:rPr>
              <a:t>Byte stream</a:t>
            </a:r>
            <a:endParaRPr/>
          </a:p>
          <a:p>
            <a:pPr indent="-457200" lvl="0" marL="457200" marR="0" rtl="0" algn="l">
              <a:spcBef>
                <a:spcPts val="6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Byte stream writer classes</a:t>
            </a:r>
            <a:endParaRPr/>
          </a:p>
          <a:p>
            <a:pPr indent="-457200" lvl="0" marL="457200" marR="0" rtl="0" algn="l">
              <a:spcBef>
                <a:spcPts val="6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Byte stream reader classes</a:t>
            </a:r>
            <a:endParaRPr/>
          </a:p>
          <a:p>
            <a:pPr indent="-457200" lvl="0" marL="457200" marR="0" rtl="0" algn="l">
              <a:spcBef>
                <a:spcPts val="6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Supports Serialization</a:t>
            </a:r>
            <a:endParaRPr b="0" i="0" sz="2800" u="none" cap="none" strike="noStrike">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23"/>
          <p:cNvSpPr/>
          <p:nvPr/>
        </p:nvSpPr>
        <p:spPr>
          <a:xfrm>
            <a:off x="648929" y="1593476"/>
            <a:ext cx="8229600" cy="838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4400" u="none" cap="none" strike="noStrike">
                <a:solidFill>
                  <a:srgbClr val="ED7D31"/>
                </a:solidFill>
                <a:latin typeface="Arial"/>
                <a:ea typeface="Arial"/>
                <a:cs typeface="Arial"/>
                <a:sym typeface="Arial"/>
              </a:rPr>
              <a:t>Character Stream</a:t>
            </a:r>
            <a:endParaRPr b="0" i="0" sz="4400" u="none" cap="none" strike="noStrike">
              <a:solidFill>
                <a:srgbClr val="ED7D31"/>
              </a:solidFill>
              <a:latin typeface="Arial"/>
              <a:ea typeface="Arial"/>
              <a:cs typeface="Arial"/>
              <a:sym typeface="Arial"/>
            </a:endParaRPr>
          </a:p>
        </p:txBody>
      </p:sp>
      <p:sp>
        <p:nvSpPr>
          <p:cNvPr id="152" name="Google Shape;152;p23"/>
          <p:cNvSpPr txBox="1"/>
          <p:nvPr/>
        </p:nvSpPr>
        <p:spPr>
          <a:xfrm>
            <a:off x="648929" y="2736476"/>
            <a:ext cx="10040470" cy="2400657"/>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As we are aware, the character in java is in the form of unicode.</a:t>
            </a:r>
            <a:endParaRPr/>
          </a:p>
          <a:p>
            <a:pPr indent="-457200" lvl="0" marL="457200" marR="0" rtl="0" algn="l">
              <a:spcBef>
                <a:spcPts val="6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Character stream I/O automatically translates unicode to the local character set.</a:t>
            </a:r>
            <a:endParaRPr/>
          </a:p>
          <a:p>
            <a:pPr indent="-457200" lvl="0" marL="457200" marR="0" rtl="0" algn="l">
              <a:spcBef>
                <a:spcPts val="6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At the top of the hierarchy we have </a:t>
            </a:r>
            <a:r>
              <a:rPr b="0" i="0" lang="en-US" sz="2800" u="none" cap="none" strike="noStrike">
                <a:solidFill>
                  <a:srgbClr val="000000"/>
                </a:solidFill>
                <a:latin typeface="Consolas"/>
                <a:ea typeface="Consolas"/>
                <a:cs typeface="Consolas"/>
                <a:sym typeface="Consolas"/>
              </a:rPr>
              <a:t>Reader</a:t>
            </a:r>
            <a:r>
              <a:rPr b="0" i="0" lang="en-US" sz="2800" u="none" cap="none" strike="noStrike">
                <a:solidFill>
                  <a:srgbClr val="000000"/>
                </a:solidFill>
                <a:latin typeface="Libre Baskerville"/>
                <a:ea typeface="Libre Baskerville"/>
                <a:cs typeface="Libre Baskerville"/>
                <a:sym typeface="Libre Baskerville"/>
              </a:rPr>
              <a:t> and </a:t>
            </a:r>
            <a:r>
              <a:rPr b="0" i="0" lang="en-US" sz="2800" u="none" cap="none" strike="noStrike">
                <a:solidFill>
                  <a:srgbClr val="000000"/>
                </a:solidFill>
                <a:latin typeface="Consolas"/>
                <a:ea typeface="Consolas"/>
                <a:cs typeface="Consolas"/>
                <a:sym typeface="Consolas"/>
              </a:rPr>
              <a:t>Writer</a:t>
            </a:r>
            <a:r>
              <a:rPr b="0" i="0" lang="en-US" sz="2800" u="none" cap="none" strike="noStrike">
                <a:solidFill>
                  <a:srgbClr val="000000"/>
                </a:solidFill>
                <a:latin typeface="Libre Baskerville"/>
                <a:ea typeface="Libre Baskerville"/>
                <a:cs typeface="Libre Baskerville"/>
                <a:sym typeface="Libre Baskerville"/>
              </a:rPr>
              <a:t> abstract classes are provided</a:t>
            </a:r>
            <a:endParaRPr b="0" i="0" sz="2800" u="none" cap="none" strike="noStrike">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35000">
              <a:srgbClr val="FFFFFF"/>
            </a:gs>
            <a:gs pos="100000">
              <a:srgbClr val="F7CAAC"/>
            </a:gs>
          </a:gsLst>
          <a:path path="circle">
            <a:fillToRect b="50%" l="50%" r="50%" t="50%"/>
          </a:path>
          <a:tileRect/>
        </a:gradFill>
      </p:bgPr>
    </p:bg>
    <p:spTree>
      <p:nvGrpSpPr>
        <p:cNvPr id="156" name="Shape 156"/>
        <p:cNvGrpSpPr/>
        <p:nvPr/>
      </p:nvGrpSpPr>
      <p:grpSpPr>
        <a:xfrm>
          <a:off x="0" y="0"/>
          <a:ext cx="0" cy="0"/>
          <a:chOff x="0" y="0"/>
          <a:chExt cx="0" cy="0"/>
        </a:xfrm>
      </p:grpSpPr>
      <p:sp>
        <p:nvSpPr>
          <p:cNvPr id="157" name="Google Shape;157;p24"/>
          <p:cNvSpPr txBox="1"/>
          <p:nvPr/>
        </p:nvSpPr>
        <p:spPr>
          <a:xfrm>
            <a:off x="723900" y="865571"/>
            <a:ext cx="108585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chemeClr val="accent5"/>
                </a:solidFill>
                <a:latin typeface="Arial"/>
                <a:ea typeface="Arial"/>
                <a:cs typeface="Arial"/>
                <a:sym typeface="Arial"/>
              </a:rPr>
              <a:t>Hierarchy of Character Stream </a:t>
            </a:r>
            <a:r>
              <a:rPr b="0" i="0" lang="en-US" sz="4400" u="none" cap="none" strike="noStrike">
                <a:solidFill>
                  <a:schemeClr val="accent5"/>
                </a:solidFill>
                <a:latin typeface="Consolas"/>
                <a:ea typeface="Consolas"/>
                <a:cs typeface="Consolas"/>
                <a:sym typeface="Consolas"/>
              </a:rPr>
              <a:t>Writer</a:t>
            </a:r>
            <a:endParaRPr b="0" i="0" sz="4400" u="none" cap="none" strike="noStrike">
              <a:solidFill>
                <a:schemeClr val="accent5"/>
              </a:solidFill>
              <a:latin typeface="Consolas"/>
              <a:ea typeface="Consolas"/>
              <a:cs typeface="Consolas"/>
              <a:sym typeface="Consolas"/>
            </a:endParaRPr>
          </a:p>
        </p:txBody>
      </p:sp>
      <p:sp>
        <p:nvSpPr>
          <p:cNvPr id="158" name="Google Shape;158;p24"/>
          <p:cNvSpPr/>
          <p:nvPr/>
        </p:nvSpPr>
        <p:spPr>
          <a:xfrm>
            <a:off x="986117" y="1936377"/>
            <a:ext cx="10040471" cy="4267199"/>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Consolas"/>
              <a:buChar char="•"/>
            </a:pPr>
            <a:r>
              <a:rPr b="0" i="0" lang="en-US" sz="1800" u="none" cap="none" strike="noStrike">
                <a:solidFill>
                  <a:schemeClr val="dk1"/>
                </a:solidFill>
                <a:latin typeface="Consolas"/>
                <a:ea typeface="Consolas"/>
                <a:cs typeface="Consolas"/>
                <a:sym typeface="Consolas"/>
              </a:rPr>
              <a:t>Writer</a:t>
            </a:r>
            <a:endParaRPr b="0" i="0" sz="1800" u="none" cap="none" strike="noStrike">
              <a:solidFill>
                <a:schemeClr val="dk1"/>
              </a:solidFill>
              <a:latin typeface="Consolas"/>
              <a:ea typeface="Consolas"/>
              <a:cs typeface="Consolas"/>
              <a:sym typeface="Consolas"/>
            </a:endParaRPr>
          </a:p>
          <a:p>
            <a:pPr indent="-114300" lvl="2" marL="228600" marR="0" rtl="0" algn="l">
              <a:lnSpc>
                <a:spcPct val="75000"/>
              </a:lnSpc>
              <a:spcBef>
                <a:spcPts val="180"/>
              </a:spcBef>
              <a:spcAft>
                <a:spcPts val="0"/>
              </a:spcAft>
              <a:buClr>
                <a:schemeClr val="dk1"/>
              </a:buClr>
              <a:buSzPts val="1800"/>
              <a:buFont typeface="Consolas"/>
              <a:buChar char="•"/>
            </a:pPr>
            <a:r>
              <a:rPr b="0" i="0" lang="en-US" sz="1800" u="none" cap="none" strike="noStrike">
                <a:solidFill>
                  <a:schemeClr val="dk1"/>
                </a:solidFill>
                <a:latin typeface="Consolas"/>
                <a:ea typeface="Consolas"/>
                <a:cs typeface="Consolas"/>
                <a:sym typeface="Consolas"/>
              </a:rPr>
              <a:t>CharArrayWriter</a:t>
            </a:r>
            <a:endParaRPr b="0" i="0" sz="1800" u="none" cap="none" strike="noStrike">
              <a:solidFill>
                <a:schemeClr val="dk1"/>
              </a:solidFill>
              <a:latin typeface="Consolas"/>
              <a:ea typeface="Consolas"/>
              <a:cs typeface="Consolas"/>
              <a:sym typeface="Consolas"/>
            </a:endParaRPr>
          </a:p>
          <a:p>
            <a:pPr indent="0" lvl="2" marL="228600" marR="0" rtl="0" algn="l">
              <a:lnSpc>
                <a:spcPct val="75000"/>
              </a:lnSpc>
              <a:spcBef>
                <a:spcPts val="180"/>
              </a:spcBef>
              <a:spcAft>
                <a:spcPts val="0"/>
              </a:spcAft>
              <a:buClr>
                <a:schemeClr val="dk1"/>
              </a:buClr>
              <a:buSzPts val="1800"/>
              <a:buFont typeface="Libre Baskerville"/>
              <a:buNone/>
            </a:pPr>
            <a:r>
              <a:t/>
            </a:r>
            <a:endParaRPr b="0" i="0" sz="1800" u="none" cap="none" strike="noStrike">
              <a:solidFill>
                <a:schemeClr val="dk1"/>
              </a:solidFill>
              <a:latin typeface="Libre Baskerville"/>
              <a:ea typeface="Libre Baskerville"/>
              <a:cs typeface="Libre Baskerville"/>
              <a:sym typeface="Libre Baskerville"/>
            </a:endParaRPr>
          </a:p>
          <a:p>
            <a:pPr indent="-114300" lvl="2" marL="228600" marR="0" rtl="0" algn="l">
              <a:lnSpc>
                <a:spcPct val="75000"/>
              </a:lnSpc>
              <a:spcBef>
                <a:spcPts val="180"/>
              </a:spcBef>
              <a:spcAft>
                <a:spcPts val="0"/>
              </a:spcAft>
              <a:buClr>
                <a:schemeClr val="dk1"/>
              </a:buClr>
              <a:buSzPts val="1800"/>
              <a:buFont typeface="Consolas"/>
              <a:buChar char="•"/>
            </a:pPr>
            <a:r>
              <a:rPr b="0" i="0" lang="en-US" sz="1800" u="none" cap="none" strike="noStrike">
                <a:solidFill>
                  <a:schemeClr val="dk1"/>
                </a:solidFill>
                <a:latin typeface="Consolas"/>
                <a:ea typeface="Consolas"/>
                <a:cs typeface="Consolas"/>
                <a:sym typeface="Consolas"/>
              </a:rPr>
              <a:t>StringWriter</a:t>
            </a:r>
            <a:endParaRPr b="0" i="0" sz="1800" u="none" cap="none" strike="noStrike">
              <a:solidFill>
                <a:schemeClr val="dk1"/>
              </a:solidFill>
              <a:latin typeface="Consolas"/>
              <a:ea typeface="Consolas"/>
              <a:cs typeface="Consolas"/>
              <a:sym typeface="Consolas"/>
            </a:endParaRPr>
          </a:p>
          <a:p>
            <a:pPr indent="0" lvl="2" marL="228600" marR="0" rtl="0" algn="l">
              <a:lnSpc>
                <a:spcPct val="75000"/>
              </a:lnSpc>
              <a:spcBef>
                <a:spcPts val="180"/>
              </a:spcBef>
              <a:spcAft>
                <a:spcPts val="0"/>
              </a:spcAft>
              <a:buClr>
                <a:schemeClr val="dk1"/>
              </a:buClr>
              <a:buSzPts val="1800"/>
              <a:buFont typeface="Libre Baskerville"/>
              <a:buNone/>
            </a:pPr>
            <a:r>
              <a:t/>
            </a:r>
            <a:endParaRPr b="0" i="0" sz="1800" u="none" cap="none" strike="noStrike">
              <a:solidFill>
                <a:schemeClr val="dk1"/>
              </a:solidFill>
              <a:latin typeface="Libre Baskerville"/>
              <a:ea typeface="Libre Baskerville"/>
              <a:cs typeface="Libre Baskerville"/>
              <a:sym typeface="Libre Baskerville"/>
            </a:endParaRPr>
          </a:p>
          <a:p>
            <a:pPr indent="-114300" lvl="2" marL="228600" marR="0" rtl="0" algn="l">
              <a:lnSpc>
                <a:spcPct val="75000"/>
              </a:lnSpc>
              <a:spcBef>
                <a:spcPts val="180"/>
              </a:spcBef>
              <a:spcAft>
                <a:spcPts val="0"/>
              </a:spcAft>
              <a:buClr>
                <a:schemeClr val="dk1"/>
              </a:buClr>
              <a:buSzPts val="1800"/>
              <a:buFont typeface="Consolas"/>
              <a:buChar char="•"/>
            </a:pPr>
            <a:r>
              <a:rPr b="0" i="0" lang="en-US" sz="1800" u="none" cap="none" strike="noStrike">
                <a:solidFill>
                  <a:schemeClr val="dk1"/>
                </a:solidFill>
                <a:latin typeface="Consolas"/>
                <a:ea typeface="Consolas"/>
                <a:cs typeface="Consolas"/>
                <a:sym typeface="Consolas"/>
              </a:rPr>
              <a:t>OutputStreamWriter</a:t>
            </a:r>
            <a:endParaRPr b="0" i="0" sz="1800" u="none" cap="none" strike="noStrike">
              <a:solidFill>
                <a:schemeClr val="dk1"/>
              </a:solidFill>
              <a:latin typeface="Consolas"/>
              <a:ea typeface="Consolas"/>
              <a:cs typeface="Consolas"/>
              <a:sym typeface="Consolas"/>
            </a:endParaRPr>
          </a:p>
          <a:p>
            <a:pPr indent="-114300" lvl="3" marL="342900" marR="0" rtl="0" algn="l">
              <a:lnSpc>
                <a:spcPct val="75000"/>
              </a:lnSpc>
              <a:spcBef>
                <a:spcPts val="180"/>
              </a:spcBef>
              <a:spcAft>
                <a:spcPts val="0"/>
              </a:spcAft>
              <a:buClr>
                <a:schemeClr val="dk1"/>
              </a:buClr>
              <a:buSzPts val="1800"/>
              <a:buFont typeface="Consolas"/>
              <a:buChar char="•"/>
            </a:pPr>
            <a:r>
              <a:rPr b="0" i="0" lang="en-US" sz="1800" u="none" cap="none" strike="noStrike">
                <a:solidFill>
                  <a:schemeClr val="dk1"/>
                </a:solidFill>
                <a:latin typeface="Consolas"/>
                <a:ea typeface="Consolas"/>
                <a:cs typeface="Consolas"/>
                <a:sym typeface="Consolas"/>
              </a:rPr>
              <a:t>FileWriter</a:t>
            </a:r>
            <a:endParaRPr b="0" i="0" sz="1800" u="none" cap="none" strike="noStrike">
              <a:solidFill>
                <a:schemeClr val="dk1"/>
              </a:solidFill>
              <a:latin typeface="Consolas"/>
              <a:ea typeface="Consolas"/>
              <a:cs typeface="Consolas"/>
              <a:sym typeface="Consolas"/>
            </a:endParaRPr>
          </a:p>
          <a:p>
            <a:pPr indent="0" lvl="3" marL="342900" marR="0" rtl="0" algn="l">
              <a:lnSpc>
                <a:spcPct val="75000"/>
              </a:lnSpc>
              <a:spcBef>
                <a:spcPts val="180"/>
              </a:spcBef>
              <a:spcAft>
                <a:spcPts val="0"/>
              </a:spcAft>
              <a:buClr>
                <a:schemeClr val="dk1"/>
              </a:buClr>
              <a:buSzPts val="1800"/>
              <a:buFont typeface="Libre Baskerville"/>
              <a:buNone/>
            </a:pPr>
            <a:r>
              <a:t/>
            </a:r>
            <a:endParaRPr b="0" i="0" sz="1800" u="none" cap="none" strike="noStrike">
              <a:solidFill>
                <a:schemeClr val="dk1"/>
              </a:solidFill>
              <a:latin typeface="Libre Baskerville"/>
              <a:ea typeface="Libre Baskerville"/>
              <a:cs typeface="Libre Baskerville"/>
              <a:sym typeface="Libre Baskerville"/>
            </a:endParaRPr>
          </a:p>
          <a:p>
            <a:pPr indent="0" lvl="2" marL="228600" marR="0" rtl="0" algn="l">
              <a:lnSpc>
                <a:spcPct val="75000"/>
              </a:lnSpc>
              <a:spcBef>
                <a:spcPts val="180"/>
              </a:spcBef>
              <a:spcAft>
                <a:spcPts val="0"/>
              </a:spcAft>
              <a:buClr>
                <a:schemeClr val="dk1"/>
              </a:buClr>
              <a:buSzPts val="1800"/>
              <a:buFont typeface="Libre Baskerville"/>
              <a:buNone/>
            </a:pPr>
            <a:r>
              <a:t/>
            </a:r>
            <a:endParaRPr b="0" i="0" sz="1800" u="none" cap="none" strike="noStrike">
              <a:solidFill>
                <a:schemeClr val="dk1"/>
              </a:solidFill>
              <a:latin typeface="Libre Baskerville"/>
              <a:ea typeface="Libre Baskerville"/>
              <a:cs typeface="Libre Baskerville"/>
              <a:sym typeface="Libre Baskerville"/>
            </a:endParaRPr>
          </a:p>
          <a:p>
            <a:pPr indent="-114300" lvl="2" marL="228600" marR="0" rtl="0" algn="l">
              <a:lnSpc>
                <a:spcPct val="75000"/>
              </a:lnSpc>
              <a:spcBef>
                <a:spcPts val="180"/>
              </a:spcBef>
              <a:spcAft>
                <a:spcPts val="0"/>
              </a:spcAft>
              <a:buClr>
                <a:schemeClr val="dk1"/>
              </a:buClr>
              <a:buSzPts val="1800"/>
              <a:buFont typeface="Consolas"/>
              <a:buChar char="•"/>
            </a:pPr>
            <a:r>
              <a:rPr b="0" i="0" lang="en-US" sz="1800" u="none" cap="none" strike="noStrike">
                <a:solidFill>
                  <a:schemeClr val="dk1"/>
                </a:solidFill>
                <a:latin typeface="Consolas"/>
                <a:ea typeface="Consolas"/>
                <a:cs typeface="Consolas"/>
                <a:sym typeface="Consolas"/>
              </a:rPr>
              <a:t>BufferedWriter</a:t>
            </a:r>
            <a:endParaRPr b="0" i="0" sz="1800" u="none" cap="none" strike="noStrike">
              <a:solidFill>
                <a:schemeClr val="dk1"/>
              </a:solidFill>
              <a:latin typeface="Consolas"/>
              <a:ea typeface="Consolas"/>
              <a:cs typeface="Consolas"/>
              <a:sym typeface="Consolas"/>
            </a:endParaRPr>
          </a:p>
          <a:p>
            <a:pPr indent="0" lvl="2" marL="228600" marR="0" rtl="0" algn="l">
              <a:lnSpc>
                <a:spcPct val="75000"/>
              </a:lnSpc>
              <a:spcBef>
                <a:spcPts val="180"/>
              </a:spcBef>
              <a:spcAft>
                <a:spcPts val="0"/>
              </a:spcAft>
              <a:buClr>
                <a:schemeClr val="dk1"/>
              </a:buClr>
              <a:buSzPts val="1800"/>
              <a:buFont typeface="Libre Baskerville"/>
              <a:buNone/>
            </a:pPr>
            <a:r>
              <a:t/>
            </a:r>
            <a:endParaRPr b="0" i="0" sz="1800" u="none" cap="none" strike="noStrike">
              <a:solidFill>
                <a:schemeClr val="dk1"/>
              </a:solidFill>
              <a:latin typeface="Libre Baskerville"/>
              <a:ea typeface="Libre Baskerville"/>
              <a:cs typeface="Libre Baskerville"/>
              <a:sym typeface="Libre Baskerville"/>
            </a:endParaRPr>
          </a:p>
          <a:p>
            <a:pPr indent="-114300" lvl="2" marL="228600" marR="0" rtl="0" algn="l">
              <a:lnSpc>
                <a:spcPct val="75000"/>
              </a:lnSpc>
              <a:spcBef>
                <a:spcPts val="180"/>
              </a:spcBef>
              <a:spcAft>
                <a:spcPts val="0"/>
              </a:spcAft>
              <a:buClr>
                <a:schemeClr val="dk1"/>
              </a:buClr>
              <a:buSzPts val="1800"/>
              <a:buFont typeface="Consolas"/>
              <a:buChar char="•"/>
            </a:pPr>
            <a:r>
              <a:rPr b="0" i="0" lang="en-US"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2" marL="228600" marR="0" rtl="0" algn="l">
              <a:lnSpc>
                <a:spcPct val="75000"/>
              </a:lnSpc>
              <a:spcBef>
                <a:spcPts val="180"/>
              </a:spcBef>
              <a:spcAft>
                <a:spcPts val="0"/>
              </a:spcAft>
              <a:buClr>
                <a:schemeClr val="dk1"/>
              </a:buClr>
              <a:buSzPts val="1800"/>
              <a:buFont typeface="Libre Baskerville"/>
              <a:buNone/>
            </a:pPr>
            <a:r>
              <a:t/>
            </a:r>
            <a:endParaRPr b="0" i="0" sz="18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C55A11"/>
            </a:gs>
          </a:gsLst>
          <a:path path="circle">
            <a:fillToRect b="50%" l="50%" r="50%" t="50%"/>
          </a:path>
          <a:tileRect/>
        </a:gradFill>
      </p:bgPr>
    </p:bg>
    <p:spTree>
      <p:nvGrpSpPr>
        <p:cNvPr id="162" name="Shape 162"/>
        <p:cNvGrpSpPr/>
        <p:nvPr/>
      </p:nvGrpSpPr>
      <p:grpSpPr>
        <a:xfrm>
          <a:off x="0" y="0"/>
          <a:ext cx="0" cy="0"/>
          <a:chOff x="0" y="0"/>
          <a:chExt cx="0" cy="0"/>
        </a:xfrm>
      </p:grpSpPr>
      <p:sp>
        <p:nvSpPr>
          <p:cNvPr id="163" name="Google Shape;163;p25"/>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164" name="Google Shape;164;p25"/>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65" name="Google Shape;165;p25"/>
          <p:cNvSpPr/>
          <p:nvPr/>
        </p:nvSpPr>
        <p:spPr>
          <a:xfrm>
            <a:off x="1708732" y="243729"/>
            <a:ext cx="86868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rgbClr val="ED7D31"/>
                </a:solidFill>
                <a:latin typeface="Consolas"/>
                <a:ea typeface="Consolas"/>
                <a:cs typeface="Consolas"/>
                <a:sym typeface="Consolas"/>
              </a:rPr>
              <a:t>Writer</a:t>
            </a:r>
            <a:endParaRPr b="0" i="0" sz="5400" u="none" cap="none" strike="noStrike">
              <a:solidFill>
                <a:srgbClr val="ED7D31"/>
              </a:solidFill>
              <a:latin typeface="Consolas"/>
              <a:ea typeface="Consolas"/>
              <a:cs typeface="Consolas"/>
              <a:sym typeface="Consolas"/>
            </a:endParaRPr>
          </a:p>
        </p:txBody>
      </p:sp>
      <p:sp>
        <p:nvSpPr>
          <p:cNvPr id="166" name="Google Shape;166;p25"/>
          <p:cNvSpPr txBox="1"/>
          <p:nvPr/>
        </p:nvSpPr>
        <p:spPr>
          <a:xfrm>
            <a:off x="1039907" y="1577407"/>
            <a:ext cx="10040470" cy="509370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void write(char[] cbuf) </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void write(char[] cbuf, int off, int len)</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void write(String str)  </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void write(String str, int off, int len)</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void write(int c) </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void close() </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void flush() </a:t>
            </a:r>
            <a:endParaRPr/>
          </a:p>
          <a:p>
            <a:pPr indent="0" lvl="0" marL="0" marR="0" rtl="0" algn="l">
              <a:spcBef>
                <a:spcPts val="600"/>
              </a:spcBef>
              <a:spcAft>
                <a:spcPts val="0"/>
              </a:spcAft>
              <a:buNone/>
            </a:pPr>
            <a:r>
              <a:t/>
            </a:r>
            <a:endParaRPr b="1" i="0" sz="2800" u="none" cap="none" strike="noStrike">
              <a:solidFill>
                <a:srgbClr val="000000"/>
              </a:solidFill>
              <a:latin typeface="Libre Baskerville"/>
              <a:ea typeface="Libre Baskerville"/>
              <a:cs typeface="Libre Baskerville"/>
              <a:sym typeface="Libre Baskerville"/>
            </a:endParaRPr>
          </a:p>
          <a:p>
            <a:pPr indent="-457200" lvl="0" marL="457200" marR="0" rtl="0" algn="l">
              <a:spcBef>
                <a:spcPts val="6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It is an abstract class for writing to character streams. Methods are to write or append a character or character array or strings and flush.</a:t>
            </a:r>
            <a:endParaRPr/>
          </a:p>
          <a:p>
            <a:pPr indent="-457200" lvl="0" marL="457200" marR="0" rtl="0" algn="l">
              <a:spcBef>
                <a:spcPts val="6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All the methods throw </a:t>
            </a:r>
            <a:r>
              <a:rPr b="0" i="0" lang="en-US" sz="2800" u="none" cap="none" strike="noStrike">
                <a:solidFill>
                  <a:srgbClr val="000000"/>
                </a:solidFill>
                <a:latin typeface="Consolas"/>
                <a:ea typeface="Consolas"/>
                <a:cs typeface="Consolas"/>
                <a:sym typeface="Consolas"/>
              </a:rPr>
              <a:t>IOException</a:t>
            </a:r>
            <a:r>
              <a:rPr b="0" i="0" lang="en-US" sz="2800" u="none" cap="none" strike="noStrike">
                <a:solidFill>
                  <a:srgbClr val="000000"/>
                </a:solidFill>
                <a:latin typeface="Libre Baskerville"/>
                <a:ea typeface="Libre Baskerville"/>
                <a:cs typeface="Libre Baskerville"/>
                <a:sym typeface="Libre Baskerville"/>
              </a:rPr>
              <a:t>.</a:t>
            </a:r>
            <a:endParaRPr b="0" i="0" sz="2800" u="none" cap="none" strike="noStrike">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C55A11"/>
            </a:gs>
          </a:gsLst>
          <a:path path="circle">
            <a:fillToRect b="50%" l="50%" r="50%" t="50%"/>
          </a:path>
          <a:tileRect/>
        </a:gradFill>
      </p:bgPr>
    </p:bg>
    <p:spTree>
      <p:nvGrpSpPr>
        <p:cNvPr id="170" name="Shape 170"/>
        <p:cNvGrpSpPr/>
        <p:nvPr/>
      </p:nvGrpSpPr>
      <p:grpSpPr>
        <a:xfrm>
          <a:off x="0" y="0"/>
          <a:ext cx="0" cy="0"/>
          <a:chOff x="0" y="0"/>
          <a:chExt cx="0" cy="0"/>
        </a:xfrm>
      </p:grpSpPr>
      <p:sp>
        <p:nvSpPr>
          <p:cNvPr id="171" name="Google Shape;171;p26"/>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172" name="Google Shape;172;p26"/>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73" name="Google Shape;173;p26"/>
          <p:cNvSpPr/>
          <p:nvPr/>
        </p:nvSpPr>
        <p:spPr>
          <a:xfrm>
            <a:off x="1708732" y="243729"/>
            <a:ext cx="86868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rgbClr val="ED7D31"/>
                </a:solidFill>
                <a:latin typeface="Consolas"/>
                <a:ea typeface="Consolas"/>
                <a:cs typeface="Consolas"/>
                <a:sym typeface="Consolas"/>
              </a:rPr>
              <a:t>FileWriter</a:t>
            </a:r>
            <a:endParaRPr b="0" i="0" sz="5400" u="none" cap="none" strike="noStrike">
              <a:solidFill>
                <a:srgbClr val="ED7D31"/>
              </a:solidFill>
              <a:latin typeface="Consolas"/>
              <a:ea typeface="Consolas"/>
              <a:cs typeface="Consolas"/>
              <a:sym typeface="Consolas"/>
            </a:endParaRPr>
          </a:p>
        </p:txBody>
      </p:sp>
      <p:sp>
        <p:nvSpPr>
          <p:cNvPr id="174" name="Google Shape;174;p26"/>
          <p:cNvSpPr txBox="1"/>
          <p:nvPr/>
        </p:nvSpPr>
        <p:spPr>
          <a:xfrm>
            <a:off x="1039906" y="1577407"/>
            <a:ext cx="10309411" cy="504753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FileWriter </a:t>
            </a:r>
            <a:r>
              <a:rPr b="0" i="0" lang="en-US" sz="2400" u="none" cap="none" strike="noStrike">
                <a:solidFill>
                  <a:srgbClr val="000000"/>
                </a:solidFill>
                <a:latin typeface="Libre Baskerville"/>
                <a:ea typeface="Libre Baskerville"/>
                <a:cs typeface="Libre Baskerville"/>
                <a:sym typeface="Libre Baskerville"/>
              </a:rPr>
              <a:t>inherits from </a:t>
            </a:r>
            <a:r>
              <a:rPr b="0" i="0" lang="en-US" sz="2400" u="none" cap="none" strike="noStrike">
                <a:solidFill>
                  <a:srgbClr val="000000"/>
                </a:solidFill>
                <a:latin typeface="Consolas"/>
                <a:ea typeface="Consolas"/>
                <a:cs typeface="Consolas"/>
                <a:sym typeface="Consolas"/>
              </a:rPr>
              <a:t>OutputStreamWriter.</a:t>
            </a:r>
            <a:endParaRPr/>
          </a:p>
          <a:p>
            <a:pPr indent="0" lvl="0" marL="0" marR="0" rtl="0" algn="l">
              <a:spcBef>
                <a:spcPts val="600"/>
              </a:spcBef>
              <a:spcAft>
                <a:spcPts val="0"/>
              </a:spcAft>
              <a:buNone/>
            </a:pPr>
            <a:r>
              <a:rPr b="1" i="0" lang="en-US" sz="2400" u="none" cap="none" strike="noStrike">
                <a:solidFill>
                  <a:srgbClr val="000000"/>
                </a:solidFill>
                <a:latin typeface="Libre Baskerville"/>
                <a:ea typeface="Libre Baskerville"/>
                <a:cs typeface="Libre Baskerville"/>
                <a:sym typeface="Libre Baskerville"/>
              </a:rPr>
              <a:t>Constructors:</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FileWriter(File file) </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FileWriter(String fileName)</a:t>
            </a:r>
            <a:endParaRPr/>
          </a:p>
          <a:p>
            <a:pPr indent="-341313" lvl="0" marL="341313" marR="0" rtl="0" algn="l">
              <a:spcBef>
                <a:spcPts val="600"/>
              </a:spcBef>
              <a:spcAft>
                <a:spcPts val="0"/>
              </a:spcAft>
              <a:buNone/>
            </a:pPr>
            <a:r>
              <a:rPr b="0" i="1" lang="en-US" sz="2400" u="none" cap="none" strike="noStrike">
                <a:solidFill>
                  <a:srgbClr val="000000"/>
                </a:solidFill>
                <a:latin typeface="Libre Baskerville"/>
                <a:ea typeface="Libre Baskerville"/>
                <a:cs typeface="Libre Baskerville"/>
                <a:sym typeface="Libre Baskerville"/>
              </a:rPr>
              <a:t>	Creates an instance of </a:t>
            </a:r>
            <a:r>
              <a:rPr b="0" i="0" lang="en-US" sz="2400" u="none" cap="none" strike="noStrike">
                <a:solidFill>
                  <a:srgbClr val="000000"/>
                </a:solidFill>
                <a:latin typeface="Consolas"/>
                <a:ea typeface="Consolas"/>
                <a:cs typeface="Consolas"/>
                <a:sym typeface="Consolas"/>
              </a:rPr>
              <a:t>FileWriter</a:t>
            </a:r>
            <a:r>
              <a:rPr b="0" i="1" lang="en-US" sz="2400" u="none" cap="none" strike="noStrike">
                <a:solidFill>
                  <a:srgbClr val="000000"/>
                </a:solidFill>
                <a:latin typeface="Libre Baskerville"/>
                <a:ea typeface="Libre Baskerville"/>
                <a:cs typeface="Libre Baskerville"/>
                <a:sym typeface="Libre Baskerville"/>
              </a:rPr>
              <a:t> and also the file if it does not exist. If it exists it overwrites. If the file exists but is a directory rather than a regular file </a:t>
            </a:r>
            <a:r>
              <a:rPr b="0" i="0" lang="en-US" sz="2400" u="none" cap="none" strike="noStrike">
                <a:solidFill>
                  <a:srgbClr val="000000"/>
                </a:solidFill>
                <a:latin typeface="Consolas"/>
                <a:ea typeface="Consolas"/>
                <a:cs typeface="Consolas"/>
                <a:sym typeface="Consolas"/>
              </a:rPr>
              <a:t>IOException</a:t>
            </a:r>
            <a:r>
              <a:rPr b="0" i="1" lang="en-US" sz="2400" u="none" cap="none" strike="noStrike">
                <a:solidFill>
                  <a:srgbClr val="000000"/>
                </a:solidFill>
                <a:latin typeface="Libre Baskerville"/>
                <a:ea typeface="Libre Baskerville"/>
                <a:cs typeface="Libre Baskerville"/>
                <a:sym typeface="Libre Baskerville"/>
              </a:rPr>
              <a:t> is thrown</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FileWriter(File file, boolean append) </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FileWriter(String fileName, boolean append)</a:t>
            </a:r>
            <a:endParaRPr/>
          </a:p>
          <a:p>
            <a:pPr indent="-341313" lvl="0" marL="341313" marR="0" rtl="0" algn="l">
              <a:spcBef>
                <a:spcPts val="600"/>
              </a:spcBef>
              <a:spcAft>
                <a:spcPts val="0"/>
              </a:spcAft>
              <a:buNone/>
            </a:pPr>
            <a:r>
              <a:rPr b="0" i="1" lang="en-US" sz="2400" u="none" cap="none" strike="noStrike">
                <a:solidFill>
                  <a:srgbClr val="000000"/>
                </a:solidFill>
                <a:latin typeface="Libre Baskerville"/>
                <a:ea typeface="Libre Baskerville"/>
                <a:cs typeface="Libre Baskerville"/>
                <a:sym typeface="Libre Baskerville"/>
              </a:rPr>
              <a:t>	Provide same functionalities as that of the previous constructor, if </a:t>
            </a:r>
            <a:r>
              <a:rPr b="0" i="0" lang="en-US" sz="2400" u="none" cap="none" strike="noStrike">
                <a:solidFill>
                  <a:srgbClr val="000000"/>
                </a:solidFill>
                <a:latin typeface="Consolas"/>
                <a:ea typeface="Consolas"/>
                <a:cs typeface="Consolas"/>
                <a:sym typeface="Consolas"/>
              </a:rPr>
              <a:t>append</a:t>
            </a:r>
            <a:r>
              <a:rPr b="0" i="1" lang="en-US" sz="2400" u="none" cap="none" strike="noStrike">
                <a:solidFill>
                  <a:srgbClr val="000000"/>
                </a:solidFill>
                <a:latin typeface="Libre Baskerville"/>
                <a:ea typeface="Libre Baskerville"/>
                <a:cs typeface="Libre Baskerville"/>
                <a:sym typeface="Libre Baskerville"/>
              </a:rPr>
              <a:t> is </a:t>
            </a:r>
            <a:r>
              <a:rPr b="0" i="0" lang="en-US" sz="2400" u="none" cap="none" strike="noStrike">
                <a:solidFill>
                  <a:srgbClr val="000000"/>
                </a:solidFill>
                <a:latin typeface="Consolas"/>
                <a:ea typeface="Consolas"/>
                <a:cs typeface="Consolas"/>
                <a:sym typeface="Consolas"/>
              </a:rPr>
              <a:t>true</a:t>
            </a:r>
            <a:r>
              <a:rPr b="0" i="1" lang="en-US" sz="2400" u="none" cap="none" strike="noStrike">
                <a:solidFill>
                  <a:srgbClr val="000000"/>
                </a:solidFill>
                <a:latin typeface="Libre Baskerville"/>
                <a:ea typeface="Libre Baskerville"/>
                <a:cs typeface="Libre Baskerville"/>
                <a:sym typeface="Libre Baskerville"/>
              </a:rPr>
              <a:t>, then data will be written to the end of the file rather than the beginning.</a:t>
            </a:r>
            <a:endParaRPr/>
          </a:p>
          <a:p>
            <a:pPr indent="0" lvl="0" marL="0" marR="0" rtl="0" algn="l">
              <a:lnSpc>
                <a:spcPct val="150000"/>
              </a:lnSpc>
              <a:spcBef>
                <a:spcPts val="600"/>
              </a:spcBef>
              <a:spcAft>
                <a:spcPts val="0"/>
              </a:spcAft>
              <a:buNone/>
            </a:pPr>
            <a:r>
              <a:rPr b="0" i="0" lang="en-US" sz="2800" u="none" cap="none" strike="noStrike">
                <a:solidFill>
                  <a:schemeClr val="accent2"/>
                </a:solidFill>
                <a:latin typeface="Libre Baskerville"/>
                <a:ea typeface="Libre Baskerville"/>
                <a:cs typeface="Libre Baskerville"/>
                <a:sym typeface="Libre Baskerville"/>
              </a:rPr>
              <a:t>All constructors throw </a:t>
            </a:r>
            <a:r>
              <a:rPr b="0" i="0" lang="en-US" sz="2800" u="none" cap="none" strike="noStrike">
                <a:solidFill>
                  <a:schemeClr val="accent2"/>
                </a:solidFill>
                <a:latin typeface="Consolas"/>
                <a:ea typeface="Consolas"/>
                <a:cs typeface="Consolas"/>
                <a:sym typeface="Consolas"/>
              </a:rPr>
              <a:t>IOException</a:t>
            </a:r>
            <a:endParaRPr b="0" i="0" sz="2800" u="none" cap="none" strike="noStrike">
              <a:solidFill>
                <a:schemeClr val="accent2"/>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8" name="Shape 178"/>
        <p:cNvGrpSpPr/>
        <p:nvPr/>
      </p:nvGrpSpPr>
      <p:grpSpPr>
        <a:xfrm>
          <a:off x="0" y="0"/>
          <a:ext cx="0" cy="0"/>
          <a:chOff x="0" y="0"/>
          <a:chExt cx="0" cy="0"/>
        </a:xfrm>
      </p:grpSpPr>
      <p:sp>
        <p:nvSpPr>
          <p:cNvPr id="179" name="Google Shape;179;p27"/>
          <p:cNvSpPr txBox="1"/>
          <p:nvPr/>
        </p:nvSpPr>
        <p:spPr>
          <a:xfrm>
            <a:off x="648929" y="302359"/>
            <a:ext cx="6504906" cy="6555641"/>
          </a:xfrm>
          <a:prstGeom prst="rect">
            <a:avLst/>
          </a:prstGeom>
          <a:noFill/>
          <a:ln>
            <a:noFill/>
          </a:ln>
        </p:spPr>
        <p:txBody>
          <a:bodyPr anchorCtr="0" anchor="t" bIns="45700" lIns="91425" spcFirstLastPara="1" rIns="91425" wrap="square" tIns="45700">
            <a:noAutofit/>
          </a:bodyPr>
          <a:lstStyle/>
          <a:p>
            <a:pPr indent="-287338" lvl="0" marL="287338"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import java.io.*;</a:t>
            </a:r>
            <a:endParaRPr/>
          </a:p>
          <a:p>
            <a:pPr indent="-287338" lvl="0" marL="287338"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public class CharWriterMain {</a:t>
            </a:r>
            <a:endParaRPr/>
          </a:p>
          <a:p>
            <a:pPr indent="-287338" lvl="0" marL="287338"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public static void main(String args[])  {</a:t>
            </a:r>
            <a:endParaRPr/>
          </a:p>
          <a:p>
            <a:pPr indent="-287338" lvl="0" marL="287338"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 FileWriter f2 =null;</a:t>
            </a:r>
            <a:endParaRPr/>
          </a:p>
          <a:p>
            <a:pPr indent="-287338" lvl="0" marL="287338"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try{</a:t>
            </a:r>
            <a:endParaRPr/>
          </a:p>
          <a:p>
            <a:pPr indent="-287338" lvl="0" marL="287338"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 CharArrayWriter f= new CharArrayWriter();</a:t>
            </a:r>
            <a:endParaRPr/>
          </a:p>
          <a:p>
            <a:pPr indent="-287338" lvl="0" marL="287338"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int i=1;</a:t>
            </a:r>
            <a:endParaRPr/>
          </a:p>
          <a:p>
            <a:pPr indent="-287338" lvl="0" marL="287338"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for (String s:args){</a:t>
            </a:r>
            <a:endParaRPr/>
          </a:p>
          <a:p>
            <a:pPr indent="-287338" lvl="0" marL="287338"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char buf[] = s.toCharArray() ;</a:t>
            </a:r>
            <a:endParaRPr/>
          </a:p>
          <a:p>
            <a:pPr indent="-287338" lvl="0" marL="287338"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   f.write(i++ +".");</a:t>
            </a:r>
            <a:endParaRPr/>
          </a:p>
          <a:p>
            <a:pPr indent="-287338" lvl="0" marL="287338"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   f.write(buf,0,s.length());</a:t>
            </a:r>
            <a:endParaRPr/>
          </a:p>
          <a:p>
            <a:pPr indent="-287338" lvl="0" marL="287338"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   f.write("\n");	 </a:t>
            </a:r>
            <a:endParaRPr/>
          </a:p>
          <a:p>
            <a:pPr indent="-287338" lvl="0" marL="287338"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 }</a:t>
            </a:r>
            <a:endParaRPr/>
          </a:p>
          <a:p>
            <a:pPr indent="-287338" lvl="0" marL="287338"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   f2 =new FileWriter("register.txt");</a:t>
            </a:r>
            <a:endParaRPr/>
          </a:p>
          <a:p>
            <a:pPr indent="-287338" lvl="0" marL="287338"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   f.writeTo(f2);</a:t>
            </a:r>
            <a:endParaRPr/>
          </a:p>
          <a:p>
            <a:pPr indent="-287338" lvl="0" marL="287338"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 catch(IOException ioe){}</a:t>
            </a:r>
            <a:endParaRPr/>
          </a:p>
          <a:p>
            <a:pPr indent="-287338" lvl="0" marL="287338"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finally{</a:t>
            </a:r>
            <a:endParaRPr/>
          </a:p>
          <a:p>
            <a:pPr indent="-287338" lvl="0" marL="287338"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try{if(f2!=null)f2.close();} </a:t>
            </a:r>
            <a:endParaRPr/>
          </a:p>
          <a:p>
            <a:pPr indent="-287338" lvl="0" marL="287338"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catch(IOException e){}} </a:t>
            </a:r>
            <a:endParaRPr/>
          </a:p>
          <a:p>
            <a:pPr indent="-287338" lvl="0" marL="287338"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a:t>
            </a:r>
            <a:endParaRPr b="0" i="0" sz="2000" u="none" cap="none" strike="noStrike">
              <a:solidFill>
                <a:srgbClr val="000000"/>
              </a:solidFill>
              <a:latin typeface="Consolas"/>
              <a:ea typeface="Consolas"/>
              <a:cs typeface="Consolas"/>
              <a:sym typeface="Consolas"/>
            </a:endParaRPr>
          </a:p>
          <a:p>
            <a:pPr indent="-287338" lvl="0" marL="287338" marR="0" rtl="0" algn="l">
              <a:spcBef>
                <a:spcPts val="0"/>
              </a:spcBef>
              <a:spcAft>
                <a:spcPts val="0"/>
              </a:spcAft>
              <a:buNone/>
            </a:pPr>
            <a:r>
              <a:t/>
            </a:r>
            <a:endParaRPr b="0" i="0" sz="2000" u="none" cap="none" strike="noStrike">
              <a:solidFill>
                <a:srgbClr val="000000"/>
              </a:solidFill>
              <a:latin typeface="Consolas"/>
              <a:ea typeface="Consolas"/>
              <a:cs typeface="Consolas"/>
              <a:sym typeface="Consolas"/>
            </a:endParaRPr>
          </a:p>
        </p:txBody>
      </p:sp>
      <p:sp>
        <p:nvSpPr>
          <p:cNvPr id="180" name="Google Shape;180;p27"/>
          <p:cNvSpPr/>
          <p:nvPr/>
        </p:nvSpPr>
        <p:spPr>
          <a:xfrm>
            <a:off x="7871012" y="411218"/>
            <a:ext cx="3960564" cy="1754326"/>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3600" u="none" cap="none" strike="noStrike">
                <a:solidFill>
                  <a:srgbClr val="ED7D31"/>
                </a:solidFill>
                <a:latin typeface="Arial"/>
                <a:ea typeface="Arial"/>
                <a:cs typeface="Arial"/>
                <a:sym typeface="Arial"/>
              </a:rPr>
              <a:t>Example: Using </a:t>
            </a:r>
            <a:r>
              <a:rPr b="0" i="0" lang="en-US" sz="3600" u="none" cap="none" strike="noStrike">
                <a:solidFill>
                  <a:srgbClr val="ED7D31"/>
                </a:solidFill>
                <a:latin typeface="Consolas"/>
                <a:ea typeface="Consolas"/>
                <a:cs typeface="Consolas"/>
                <a:sym typeface="Consolas"/>
              </a:rPr>
              <a:t>CharArrayWriter</a:t>
            </a:r>
            <a:r>
              <a:rPr b="0" i="0" lang="en-US" sz="3600" u="none" cap="none" strike="noStrike">
                <a:solidFill>
                  <a:srgbClr val="ED7D31"/>
                </a:solidFill>
                <a:latin typeface="Maven Pro"/>
                <a:ea typeface="Maven Pro"/>
                <a:cs typeface="Maven Pro"/>
                <a:sym typeface="Maven Pro"/>
              </a:rPr>
              <a:t> &amp; </a:t>
            </a:r>
            <a:r>
              <a:rPr b="0" i="0" lang="en-US" sz="3600" u="none" cap="none" strike="noStrike">
                <a:solidFill>
                  <a:srgbClr val="ED7D31"/>
                </a:solidFill>
                <a:latin typeface="Consolas"/>
                <a:ea typeface="Consolas"/>
                <a:cs typeface="Consolas"/>
                <a:sym typeface="Consolas"/>
              </a:rPr>
              <a:t>FileWriter</a:t>
            </a:r>
            <a:r>
              <a:rPr b="0" i="0" lang="en-US" sz="3600" u="none" cap="none" strike="noStrike">
                <a:solidFill>
                  <a:srgbClr val="ED7D31"/>
                </a:solidFill>
                <a:latin typeface="Maven Pro"/>
                <a:ea typeface="Maven Pro"/>
                <a:cs typeface="Maven Pro"/>
                <a:sym typeface="Maven Pro"/>
              </a:rPr>
              <a:t> </a:t>
            </a:r>
            <a:endParaRPr/>
          </a:p>
        </p:txBody>
      </p:sp>
      <p:sp>
        <p:nvSpPr>
          <p:cNvPr id="181" name="Google Shape;181;p27"/>
          <p:cNvSpPr/>
          <p:nvPr/>
        </p:nvSpPr>
        <p:spPr>
          <a:xfrm>
            <a:off x="8462682" y="2376959"/>
            <a:ext cx="3368894" cy="2840499"/>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accent2"/>
              </a:buClr>
              <a:buSzPts val="2400"/>
              <a:buFont typeface="Noto Sans Symbols"/>
              <a:buNone/>
            </a:pPr>
            <a:r>
              <a:rPr b="0" i="0" lang="en-US" sz="2400" u="none" cap="none" strike="noStrike">
                <a:solidFill>
                  <a:schemeClr val="dk1"/>
                </a:solidFill>
                <a:latin typeface="Libre Baskerville"/>
                <a:ea typeface="Libre Baskerville"/>
                <a:cs typeface="Libre Baskerville"/>
                <a:sym typeface="Libre Baskerville"/>
              </a:rPr>
              <a:t>In this example we first get all the command-line strings in a </a:t>
            </a:r>
            <a:r>
              <a:rPr b="0" i="0" lang="en-US" sz="2400" u="none" cap="none" strike="noStrike">
                <a:solidFill>
                  <a:schemeClr val="dk1"/>
                </a:solidFill>
                <a:latin typeface="Consolas"/>
                <a:ea typeface="Consolas"/>
                <a:cs typeface="Consolas"/>
                <a:sym typeface="Consolas"/>
              </a:rPr>
              <a:t>CharArrayWriter</a:t>
            </a:r>
            <a:r>
              <a:rPr b="0" i="0" lang="en-US" sz="2400" u="none" cap="none" strike="noStrike">
                <a:solidFill>
                  <a:schemeClr val="dk1"/>
                </a:solidFill>
                <a:latin typeface="Libre Baskerville"/>
                <a:ea typeface="Libre Baskerville"/>
                <a:cs typeface="Libre Baskerville"/>
                <a:sym typeface="Libre Baskerville"/>
              </a:rPr>
              <a:t> and then copy the content of </a:t>
            </a:r>
            <a:r>
              <a:rPr b="0" i="0" lang="en-US" sz="2400" u="none" cap="none" strike="noStrike">
                <a:solidFill>
                  <a:schemeClr val="dk1"/>
                </a:solidFill>
                <a:latin typeface="Consolas"/>
                <a:ea typeface="Consolas"/>
                <a:cs typeface="Consolas"/>
                <a:sym typeface="Consolas"/>
              </a:rPr>
              <a:t>CharArrayWriter</a:t>
            </a:r>
            <a:r>
              <a:rPr b="0" i="0" lang="en-US" sz="2400" u="none" cap="none" strike="noStrike">
                <a:solidFill>
                  <a:schemeClr val="dk1"/>
                </a:solidFill>
                <a:latin typeface="Libre Baskerville"/>
                <a:ea typeface="Libre Baskerville"/>
                <a:cs typeface="Libre Baskerville"/>
                <a:sym typeface="Libre Baskerville"/>
              </a:rPr>
              <a:t> to a file using </a:t>
            </a:r>
            <a:r>
              <a:rPr b="0" i="0" lang="en-US" sz="2400" u="none" cap="none" strike="noStrike">
                <a:solidFill>
                  <a:schemeClr val="dk1"/>
                </a:solidFill>
                <a:latin typeface="Consolas"/>
                <a:ea typeface="Consolas"/>
                <a:cs typeface="Consolas"/>
                <a:sym typeface="Consolas"/>
              </a:rPr>
              <a:t>FileWriter</a:t>
            </a:r>
            <a:endParaRPr b="0" i="0" sz="2400" u="none" cap="none" strike="noStrike">
              <a:solidFill>
                <a:schemeClr val="dk1"/>
              </a:solidFill>
              <a:latin typeface="Consolas"/>
              <a:ea typeface="Consolas"/>
              <a:cs typeface="Consolas"/>
              <a:sym typeface="Consolas"/>
            </a:endParaRPr>
          </a:p>
        </p:txBody>
      </p:sp>
      <p:cxnSp>
        <p:nvCxnSpPr>
          <p:cNvPr id="182" name="Google Shape;182;p27"/>
          <p:cNvCxnSpPr/>
          <p:nvPr/>
        </p:nvCxnSpPr>
        <p:spPr>
          <a:xfrm>
            <a:off x="7458635" y="411218"/>
            <a:ext cx="0" cy="4304217"/>
          </a:xfrm>
          <a:prstGeom prst="straightConnector1">
            <a:avLst/>
          </a:prstGeom>
          <a:noFill/>
          <a:ln cap="flat" cmpd="sng" w="28575">
            <a:solidFill>
              <a:schemeClr val="dk1"/>
            </a:solidFill>
            <a:prstDash val="solid"/>
            <a:miter lim="800000"/>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DEAF6"/>
            </a:gs>
            <a:gs pos="35000">
              <a:srgbClr val="9CC2E5"/>
            </a:gs>
            <a:gs pos="100000">
              <a:srgbClr val="2E75B5"/>
            </a:gs>
          </a:gsLst>
          <a:path path="circle">
            <a:fillToRect b="50%" l="50%" r="50%" t="50%"/>
          </a:path>
          <a:tileRect/>
        </a:gradFill>
      </p:bgPr>
    </p:bg>
    <p:spTree>
      <p:nvGrpSpPr>
        <p:cNvPr id="186" name="Shape 186"/>
        <p:cNvGrpSpPr/>
        <p:nvPr/>
      </p:nvGrpSpPr>
      <p:grpSpPr>
        <a:xfrm>
          <a:off x="0" y="0"/>
          <a:ext cx="0" cy="0"/>
          <a:chOff x="0" y="0"/>
          <a:chExt cx="0" cy="0"/>
        </a:xfrm>
      </p:grpSpPr>
      <p:sp>
        <p:nvSpPr>
          <p:cNvPr id="187" name="Google Shape;187;p28"/>
          <p:cNvSpPr txBox="1"/>
          <p:nvPr/>
        </p:nvSpPr>
        <p:spPr>
          <a:xfrm>
            <a:off x="1384035" y="874359"/>
            <a:ext cx="9588765" cy="49552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chemeClr val="lt1"/>
                </a:solidFill>
                <a:latin typeface="Libre Baskerville"/>
                <a:ea typeface="Libre Baskerville"/>
                <a:cs typeface="Libre Baskerville"/>
                <a:sym typeface="Libre Baskerville"/>
              </a:rPr>
              <a:t>On executing with the following command line arguments</a:t>
            </a:r>
            <a:endParaRPr/>
          </a:p>
          <a:p>
            <a:pPr indent="0" lvl="0" marL="0" marR="0" rtl="0" algn="l">
              <a:spcBef>
                <a:spcPts val="0"/>
              </a:spcBef>
              <a:spcAft>
                <a:spcPts val="0"/>
              </a:spcAft>
              <a:buNone/>
            </a:pPr>
            <a:r>
              <a:rPr b="0" i="0" lang="en-US" sz="2800" u="none" cap="none" strike="noStrike">
                <a:solidFill>
                  <a:schemeClr val="lt1"/>
                </a:solidFill>
                <a:latin typeface="Consolas"/>
                <a:ea typeface="Consolas"/>
                <a:cs typeface="Consolas"/>
                <a:sym typeface="Consolas"/>
              </a:rPr>
              <a:t>java CharWriterMain Harry Potter</a:t>
            </a:r>
            <a:endParaRPr/>
          </a:p>
          <a:p>
            <a:pPr indent="0" lvl="0" marL="0" marR="0" rtl="0" algn="l">
              <a:spcBef>
                <a:spcPts val="0"/>
              </a:spcBef>
              <a:spcAft>
                <a:spcPts val="0"/>
              </a:spcAft>
              <a:buNone/>
            </a:pPr>
            <a:r>
              <a:t/>
            </a:r>
            <a:endParaRPr b="0" i="0" sz="3200" u="none" cap="none" strike="noStrike">
              <a:solidFill>
                <a:schemeClr val="lt1"/>
              </a:solidFill>
              <a:latin typeface="Libre Baskerville"/>
              <a:ea typeface="Libre Baskerville"/>
              <a:cs typeface="Libre Baskerville"/>
              <a:sym typeface="Libre Baskerville"/>
            </a:endParaRPr>
          </a:p>
          <a:p>
            <a:pPr indent="0" lvl="0" marL="0" marR="0" rtl="0" algn="l">
              <a:spcBef>
                <a:spcPts val="0"/>
              </a:spcBef>
              <a:spcAft>
                <a:spcPts val="0"/>
              </a:spcAft>
              <a:buNone/>
            </a:pPr>
            <a:r>
              <a:rPr b="0" i="0" lang="en-US" sz="2800" u="none" cap="none" strike="noStrike">
                <a:solidFill>
                  <a:schemeClr val="lt1"/>
                </a:solidFill>
                <a:latin typeface="Consolas"/>
                <a:ea typeface="Consolas"/>
                <a:cs typeface="Consolas"/>
                <a:sym typeface="Consolas"/>
              </a:rPr>
              <a:t>register.txt</a:t>
            </a:r>
            <a:r>
              <a:rPr b="0" i="0" lang="en-US" sz="3200" u="none" cap="none" strike="noStrike">
                <a:solidFill>
                  <a:schemeClr val="lt1"/>
                </a:solidFill>
                <a:latin typeface="Libre Baskerville"/>
                <a:ea typeface="Libre Baskerville"/>
                <a:cs typeface="Libre Baskerville"/>
                <a:sym typeface="Libre Baskerville"/>
              </a:rPr>
              <a:t> file gets created.</a:t>
            </a:r>
            <a:endParaRPr/>
          </a:p>
          <a:p>
            <a:pPr indent="0" lvl="0" marL="0" marR="0" rtl="0" algn="l">
              <a:spcBef>
                <a:spcPts val="0"/>
              </a:spcBef>
              <a:spcAft>
                <a:spcPts val="0"/>
              </a:spcAft>
              <a:buNone/>
            </a:pPr>
            <a:r>
              <a:rPr b="0" i="0" lang="en-US" sz="3200" u="none" cap="none" strike="noStrike">
                <a:solidFill>
                  <a:schemeClr val="lt1"/>
                </a:solidFill>
                <a:latin typeface="Libre Baskerville"/>
                <a:ea typeface="Libre Baskerville"/>
                <a:cs typeface="Libre Baskerville"/>
                <a:sym typeface="Libre Baskerville"/>
              </a:rPr>
              <a:t>When we open the file we find that the newline char is written into the file. This happen s because Notepad expects "lines" to be separated by \r\n.</a:t>
            </a:r>
            <a:endParaRPr/>
          </a:p>
          <a:p>
            <a:pPr indent="0" lvl="0" marL="0" marR="0" rtl="0" algn="l">
              <a:spcBef>
                <a:spcPts val="0"/>
              </a:spcBef>
              <a:spcAft>
                <a:spcPts val="0"/>
              </a:spcAft>
              <a:buNone/>
            </a:pPr>
            <a:r>
              <a:t/>
            </a:r>
            <a:endParaRPr b="0" i="0" sz="3200" u="none" cap="none" strike="noStrike">
              <a:solidFill>
                <a:schemeClr val="lt1"/>
              </a:solidFill>
              <a:latin typeface="Libre Baskerville"/>
              <a:ea typeface="Libre Baskerville"/>
              <a:cs typeface="Libre Baskerville"/>
              <a:sym typeface="Libre Baskerville"/>
            </a:endParaRPr>
          </a:p>
          <a:p>
            <a:pPr indent="0" lvl="0" marL="0" marR="0" rtl="0" algn="l">
              <a:spcBef>
                <a:spcPts val="0"/>
              </a:spcBef>
              <a:spcAft>
                <a:spcPts val="0"/>
              </a:spcAft>
              <a:buNone/>
            </a:pPr>
            <a:r>
              <a:rPr b="0" i="0" lang="en-US" sz="3200" u="none" cap="none" strike="noStrike">
                <a:solidFill>
                  <a:schemeClr val="lt1"/>
                </a:solidFill>
                <a:latin typeface="Libre Baskerville"/>
                <a:ea typeface="Libre Baskerville"/>
                <a:cs typeface="Libre Baskerville"/>
                <a:sym typeface="Libre Baskerville"/>
              </a:rPr>
              <a:t>Since line separator is OS dependent best way to code this would be to use </a:t>
            </a:r>
            <a:r>
              <a:rPr b="0" i="0" lang="en-US" sz="2800" u="none" cap="none" strike="noStrike">
                <a:solidFill>
                  <a:schemeClr val="lt1"/>
                </a:solidFill>
                <a:latin typeface="Consolas"/>
                <a:ea typeface="Consolas"/>
                <a:cs typeface="Consolas"/>
                <a:sym typeface="Consolas"/>
              </a:rPr>
              <a:t>newLine() </a:t>
            </a:r>
            <a:r>
              <a:rPr b="0" i="0" lang="en-US" sz="3200" u="none" cap="none" strike="noStrike">
                <a:solidFill>
                  <a:schemeClr val="lt1"/>
                </a:solidFill>
                <a:latin typeface="Libre Baskerville"/>
                <a:ea typeface="Libre Baskerville"/>
                <a:cs typeface="Libre Baskerville"/>
                <a:sym typeface="Libre Baskerville"/>
              </a:rPr>
              <a:t>discussed in the next slide.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C55A11"/>
            </a:gs>
          </a:gsLst>
          <a:path path="circle">
            <a:fillToRect b="50%" l="50%" r="50%" t="50%"/>
          </a:path>
          <a:tileRect/>
        </a:gradFill>
      </p:bgPr>
    </p:bg>
    <p:spTree>
      <p:nvGrpSpPr>
        <p:cNvPr id="191" name="Shape 191"/>
        <p:cNvGrpSpPr/>
        <p:nvPr/>
      </p:nvGrpSpPr>
      <p:grpSpPr>
        <a:xfrm>
          <a:off x="0" y="0"/>
          <a:ext cx="0" cy="0"/>
          <a:chOff x="0" y="0"/>
          <a:chExt cx="0" cy="0"/>
        </a:xfrm>
      </p:grpSpPr>
      <p:sp>
        <p:nvSpPr>
          <p:cNvPr id="192" name="Google Shape;192;p29"/>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193" name="Google Shape;193;p29"/>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94" name="Google Shape;194;p29"/>
          <p:cNvSpPr/>
          <p:nvPr/>
        </p:nvSpPr>
        <p:spPr>
          <a:xfrm>
            <a:off x="1708732" y="243729"/>
            <a:ext cx="86868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rgbClr val="ED7D31"/>
                </a:solidFill>
                <a:latin typeface="Consolas"/>
                <a:ea typeface="Consolas"/>
                <a:cs typeface="Consolas"/>
                <a:sym typeface="Consolas"/>
              </a:rPr>
              <a:t>BufferedWriter</a:t>
            </a:r>
            <a:endParaRPr b="0" i="0" sz="5400" u="none" cap="none" strike="noStrike">
              <a:solidFill>
                <a:srgbClr val="ED7D31"/>
              </a:solidFill>
              <a:latin typeface="Consolas"/>
              <a:ea typeface="Consolas"/>
              <a:cs typeface="Consolas"/>
              <a:sym typeface="Consolas"/>
            </a:endParaRPr>
          </a:p>
        </p:txBody>
      </p:sp>
      <p:sp>
        <p:nvSpPr>
          <p:cNvPr id="195" name="Google Shape;195;p29"/>
          <p:cNvSpPr txBox="1"/>
          <p:nvPr/>
        </p:nvSpPr>
        <p:spPr>
          <a:xfrm>
            <a:off x="1039906" y="1577407"/>
            <a:ext cx="10309411" cy="47705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0000"/>
                </a:solidFill>
                <a:latin typeface="Libre Baskerville"/>
                <a:ea typeface="Libre Baskerville"/>
                <a:cs typeface="Libre Baskerville"/>
                <a:sym typeface="Libre Baskerville"/>
              </a:rPr>
              <a:t>This class wraps the Writer class to provide additional functionality of buffering characters for the efficient writing of single characters, arrays, and strings. </a:t>
            </a:r>
            <a:endParaRPr/>
          </a:p>
          <a:p>
            <a:pPr indent="0" lvl="0" marL="0" marR="0" rtl="0" algn="l">
              <a:spcBef>
                <a:spcPts val="600"/>
              </a:spcBef>
              <a:spcAft>
                <a:spcPts val="0"/>
              </a:spcAft>
              <a:buNone/>
            </a:pPr>
            <a:r>
              <a:rPr b="1" i="0" lang="en-US" sz="2400" u="none" cap="none" strike="noStrike">
                <a:solidFill>
                  <a:srgbClr val="000000"/>
                </a:solidFill>
                <a:latin typeface="Libre Baskerville"/>
                <a:ea typeface="Libre Baskerville"/>
                <a:cs typeface="Libre Baskerville"/>
                <a:sym typeface="Libre Baskerville"/>
              </a:rPr>
              <a:t>Constructors:</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BufferedWriter(Writer out) </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BufferedWriter(Writer out, int size) </a:t>
            </a:r>
            <a:endParaRPr/>
          </a:p>
          <a:p>
            <a:pPr indent="-341313" lvl="0" marL="341313" marR="0" rtl="0" algn="l">
              <a:spcBef>
                <a:spcPts val="600"/>
              </a:spcBef>
              <a:spcAft>
                <a:spcPts val="0"/>
              </a:spcAft>
              <a:buNone/>
            </a:pPr>
            <a:r>
              <a:rPr b="0" i="1" lang="en-US" sz="2400" u="none" cap="none" strike="noStrike">
                <a:solidFill>
                  <a:srgbClr val="000000"/>
                </a:solidFill>
                <a:latin typeface="Libre Baskerville"/>
                <a:ea typeface="Libre Baskerville"/>
                <a:cs typeface="Libre Baskerville"/>
                <a:sym typeface="Libre Baskerville"/>
              </a:rPr>
              <a:t>	Creates a buffered character stream object. The default buffer size is large enough for most purposes. In cases where more is required size can be specified. </a:t>
            </a:r>
            <a:endParaRPr/>
          </a:p>
          <a:p>
            <a:pPr indent="-341313" lvl="0" marL="341313" marR="0" rtl="0" algn="l">
              <a:spcBef>
                <a:spcPts val="600"/>
              </a:spcBef>
              <a:spcAft>
                <a:spcPts val="0"/>
              </a:spcAft>
              <a:buNone/>
            </a:pPr>
            <a:r>
              <a:rPr b="0" i="1" lang="en-US" sz="2400" u="none" cap="none" strike="noStrike">
                <a:solidFill>
                  <a:srgbClr val="000000"/>
                </a:solidFill>
                <a:latin typeface="Libre Baskerville"/>
                <a:ea typeface="Libre Baskerville"/>
                <a:cs typeface="Libre Baskerville"/>
                <a:sym typeface="Libre Baskerville"/>
              </a:rPr>
              <a:t>	If size&lt;0 _________________ is thrown. (What kind of exception??)</a:t>
            </a:r>
            <a:endParaRPr/>
          </a:p>
          <a:p>
            <a:pPr indent="-341313" lvl="0" marL="341313" marR="0" rtl="0" algn="l">
              <a:spcBef>
                <a:spcPts val="600"/>
              </a:spcBef>
              <a:spcAft>
                <a:spcPts val="0"/>
              </a:spcAft>
              <a:buNone/>
            </a:pPr>
            <a:r>
              <a:t/>
            </a:r>
            <a:endParaRPr b="0" i="1" sz="2400" u="none" cap="none" strike="noStrike">
              <a:solidFill>
                <a:srgbClr val="000000"/>
              </a:solidFill>
              <a:latin typeface="Libre Baskerville"/>
              <a:ea typeface="Libre Baskerville"/>
              <a:cs typeface="Libre Baskerville"/>
              <a:sym typeface="Libre Baskerville"/>
            </a:endParaRPr>
          </a:p>
          <a:p>
            <a:pPr indent="0" lvl="0" marL="0" marR="0" rtl="0" algn="l">
              <a:spcBef>
                <a:spcPts val="600"/>
              </a:spcBef>
              <a:spcAft>
                <a:spcPts val="0"/>
              </a:spcAft>
              <a:buNone/>
            </a:pPr>
            <a:r>
              <a:rPr b="1" i="0" lang="en-US" sz="2400" u="none" cap="none" strike="noStrike">
                <a:solidFill>
                  <a:srgbClr val="000000"/>
                </a:solidFill>
                <a:latin typeface="Libre Baskerville"/>
                <a:ea typeface="Libre Baskerville"/>
                <a:cs typeface="Libre Baskerville"/>
                <a:sym typeface="Libre Baskerville"/>
              </a:rPr>
              <a:t>Methods:</a:t>
            </a:r>
            <a:endParaRPr b="1" i="0" sz="2400" u="none" cap="none" strike="noStrike">
              <a:solidFill>
                <a:srgbClr val="000000"/>
              </a:solidFill>
              <a:latin typeface="Libre Baskerville"/>
              <a:ea typeface="Libre Baskerville"/>
              <a:cs typeface="Libre Baskerville"/>
              <a:sym typeface="Libre Baskerville"/>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void newLine() throws IOException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C55A11"/>
            </a:gs>
          </a:gsLst>
          <a:path path="circle">
            <a:fillToRect b="50%" l="50%" r="50%" t="50%"/>
          </a:path>
          <a:tileRect/>
        </a:gradFill>
      </p:bgPr>
    </p:bg>
    <p:spTree>
      <p:nvGrpSpPr>
        <p:cNvPr id="199" name="Shape 199"/>
        <p:cNvGrpSpPr/>
        <p:nvPr/>
      </p:nvGrpSpPr>
      <p:grpSpPr>
        <a:xfrm>
          <a:off x="0" y="0"/>
          <a:ext cx="0" cy="0"/>
          <a:chOff x="0" y="0"/>
          <a:chExt cx="0" cy="0"/>
        </a:xfrm>
      </p:grpSpPr>
      <p:sp>
        <p:nvSpPr>
          <p:cNvPr id="200" name="Google Shape;200;p30"/>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201" name="Google Shape;201;p30"/>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02" name="Google Shape;202;p30"/>
          <p:cNvSpPr/>
          <p:nvPr/>
        </p:nvSpPr>
        <p:spPr>
          <a:xfrm>
            <a:off x="1708732" y="243729"/>
            <a:ext cx="86868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rgbClr val="ED7D31"/>
                </a:solidFill>
                <a:latin typeface="Consolas"/>
                <a:ea typeface="Consolas"/>
                <a:cs typeface="Consolas"/>
                <a:sym typeface="Consolas"/>
              </a:rPr>
              <a:t>FileReader</a:t>
            </a:r>
            <a:endParaRPr b="0" i="0" sz="5400" u="none" cap="none" strike="noStrike">
              <a:solidFill>
                <a:srgbClr val="ED7D31"/>
              </a:solidFill>
              <a:latin typeface="Consolas"/>
              <a:ea typeface="Consolas"/>
              <a:cs typeface="Consolas"/>
              <a:sym typeface="Consolas"/>
            </a:endParaRPr>
          </a:p>
        </p:txBody>
      </p:sp>
      <p:sp>
        <p:nvSpPr>
          <p:cNvPr id="203" name="Google Shape;203;p30"/>
          <p:cNvSpPr txBox="1"/>
          <p:nvPr/>
        </p:nvSpPr>
        <p:spPr>
          <a:xfrm>
            <a:off x="1039906" y="1577407"/>
            <a:ext cx="10309411" cy="40318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FileReader</a:t>
            </a:r>
            <a:r>
              <a:rPr b="0" i="0" lang="en-US" sz="2400" u="none" cap="none" strike="noStrike">
                <a:solidFill>
                  <a:srgbClr val="000000"/>
                </a:solidFill>
                <a:latin typeface="Libre Baskerville"/>
                <a:ea typeface="Libre Baskerville"/>
                <a:cs typeface="Libre Baskerville"/>
                <a:sym typeface="Libre Baskerville"/>
              </a:rPr>
              <a:t> is subclass of </a:t>
            </a:r>
            <a:r>
              <a:rPr b="0" i="0" lang="en-US" sz="2000" u="none" cap="none" strike="noStrike">
                <a:solidFill>
                  <a:srgbClr val="000000"/>
                </a:solidFill>
                <a:latin typeface="Consolas"/>
                <a:ea typeface="Consolas"/>
                <a:cs typeface="Consolas"/>
                <a:sym typeface="Consolas"/>
              </a:rPr>
              <a:t>InputStreamReader</a:t>
            </a:r>
            <a:r>
              <a:rPr b="0" i="0" lang="en-US" sz="2400" u="none" cap="none" strike="noStrike">
                <a:solidFill>
                  <a:srgbClr val="000000"/>
                </a:solidFill>
                <a:latin typeface="Libre Baskerville"/>
                <a:ea typeface="Libre Baskerville"/>
                <a:cs typeface="Libre Baskerville"/>
                <a:sym typeface="Libre Baskerville"/>
              </a:rPr>
              <a:t>. This class is used to read from a text file.</a:t>
            </a:r>
            <a:endParaRPr/>
          </a:p>
          <a:p>
            <a:pPr indent="0" lvl="0" marL="0" marR="0" rtl="0" algn="l">
              <a:spcBef>
                <a:spcPts val="600"/>
              </a:spcBef>
              <a:spcAft>
                <a:spcPts val="0"/>
              </a:spcAft>
              <a:buNone/>
            </a:pPr>
            <a:r>
              <a:t/>
            </a:r>
            <a:endParaRPr b="1" i="0" sz="2400" u="none" cap="none" strike="noStrike">
              <a:solidFill>
                <a:srgbClr val="000000"/>
              </a:solidFill>
              <a:latin typeface="Libre Baskerville"/>
              <a:ea typeface="Libre Baskerville"/>
              <a:cs typeface="Libre Baskerville"/>
              <a:sym typeface="Libre Baskerville"/>
            </a:endParaRPr>
          </a:p>
          <a:p>
            <a:pPr indent="0" lvl="0" marL="0" marR="0" rtl="0" algn="l">
              <a:spcBef>
                <a:spcPts val="600"/>
              </a:spcBef>
              <a:spcAft>
                <a:spcPts val="0"/>
              </a:spcAft>
              <a:buNone/>
            </a:pPr>
            <a:r>
              <a:rPr b="1" i="0" lang="en-US" sz="2400" u="none" cap="none" strike="noStrike">
                <a:solidFill>
                  <a:srgbClr val="000000"/>
                </a:solidFill>
                <a:latin typeface="Libre Baskerville"/>
                <a:ea typeface="Libre Baskerville"/>
                <a:cs typeface="Libre Baskerville"/>
                <a:sym typeface="Libre Baskerville"/>
              </a:rPr>
              <a:t>Constructors:</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FileReader(File file) throws FileNotFoundException </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FileReader(String fileName) throws FileNotFoundException </a:t>
            </a:r>
            <a:endParaRPr/>
          </a:p>
          <a:p>
            <a:pPr indent="-341313" lvl="0" marL="341313" marR="0" rtl="0" algn="l">
              <a:spcBef>
                <a:spcPts val="600"/>
              </a:spcBef>
              <a:spcAft>
                <a:spcPts val="0"/>
              </a:spcAft>
              <a:buNone/>
            </a:pPr>
            <a:r>
              <a:rPr b="0" i="1" lang="en-US" sz="2400" u="none" cap="none" strike="noStrike">
                <a:solidFill>
                  <a:srgbClr val="000000"/>
                </a:solidFill>
                <a:latin typeface="Libre Baskerville"/>
                <a:ea typeface="Libre Baskerville"/>
                <a:cs typeface="Libre Baskerville"/>
                <a:sym typeface="Libre Baskerville"/>
              </a:rPr>
              <a:t>	Either filename can be specified as a String or File object is passed to the </a:t>
            </a:r>
            <a:r>
              <a:rPr b="0" i="0" lang="en-US" sz="2000" u="none" cap="none" strike="noStrike">
                <a:solidFill>
                  <a:srgbClr val="000000"/>
                </a:solidFill>
                <a:latin typeface="Consolas"/>
                <a:ea typeface="Consolas"/>
                <a:cs typeface="Consolas"/>
                <a:sym typeface="Consolas"/>
              </a:rPr>
              <a:t>FileReader</a:t>
            </a:r>
            <a:r>
              <a:rPr b="0" i="1" lang="en-US" sz="2400" u="none" cap="none" strike="noStrike">
                <a:solidFill>
                  <a:srgbClr val="000000"/>
                </a:solidFill>
                <a:latin typeface="Libre Baskerville"/>
                <a:ea typeface="Libre Baskerville"/>
                <a:cs typeface="Libre Baskerville"/>
                <a:sym typeface="Libre Baskerville"/>
              </a:rPr>
              <a:t> constructor.</a:t>
            </a:r>
            <a:endParaRPr/>
          </a:p>
          <a:p>
            <a:pPr indent="-341313" lvl="0" marL="341313" marR="0" rtl="0" algn="l">
              <a:spcBef>
                <a:spcPts val="600"/>
              </a:spcBef>
              <a:spcAft>
                <a:spcPts val="0"/>
              </a:spcAft>
              <a:buNone/>
            </a:pPr>
            <a:r>
              <a:rPr b="0" i="1" lang="en-US" sz="2400" u="none" cap="none" strike="noStrike">
                <a:solidFill>
                  <a:srgbClr val="000000"/>
                </a:solidFill>
                <a:latin typeface="Libre Baskerville"/>
                <a:ea typeface="Libre Baskerville"/>
                <a:cs typeface="Libre Baskerville"/>
                <a:sym typeface="Libre Baskerville"/>
              </a:rPr>
              <a:t>	If the file specified by the name does not exist a </a:t>
            </a:r>
            <a:r>
              <a:rPr b="0" i="0" lang="en-US" sz="2000" u="none" cap="none" strike="noStrike">
                <a:solidFill>
                  <a:srgbClr val="000000"/>
                </a:solidFill>
                <a:latin typeface="Consolas"/>
                <a:ea typeface="Consolas"/>
                <a:cs typeface="Consolas"/>
                <a:sym typeface="Consolas"/>
              </a:rPr>
              <a:t>FileNotFoundException</a:t>
            </a:r>
            <a:r>
              <a:rPr b="0" i="1" lang="en-US" sz="2400" u="none" cap="none" strike="noStrike">
                <a:solidFill>
                  <a:srgbClr val="000000"/>
                </a:solidFill>
                <a:latin typeface="Libre Baskerville"/>
                <a:ea typeface="Libre Baskerville"/>
                <a:cs typeface="Libre Baskerville"/>
                <a:sym typeface="Libre Baskerville"/>
              </a:rPr>
              <a:t> is thrown</a:t>
            </a:r>
            <a:endParaRPr b="0" i="1" sz="2400" u="none" cap="none" strike="noStrike">
              <a:solidFill>
                <a:srgbClr val="000000"/>
              </a:solidFill>
              <a:latin typeface="Libre Baskerville"/>
              <a:ea typeface="Libre Baskerville"/>
              <a:cs typeface="Libre Baskerville"/>
              <a:sym typeface="Libre Baskerville"/>
            </a:endParaRPr>
          </a:p>
          <a:p>
            <a:pPr indent="0" lvl="0" marL="0" marR="0" rtl="0" algn="l">
              <a:spcBef>
                <a:spcPts val="600"/>
              </a:spcBef>
              <a:spcAft>
                <a:spcPts val="0"/>
              </a:spcAft>
              <a:buNone/>
            </a:pPr>
            <a:r>
              <a:t/>
            </a:r>
            <a:endParaRPr b="0" i="0" sz="2400" u="none" cap="none" strike="noStrike">
              <a:solidFill>
                <a:srgbClr val="000000"/>
              </a:solidFill>
              <a:latin typeface="Consolas"/>
              <a:ea typeface="Consolas"/>
              <a:cs typeface="Consolas"/>
              <a:sym typeface="Consolas"/>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FileNotFoundException </a:t>
            </a:r>
            <a:r>
              <a:rPr b="0" i="0" lang="en-US" sz="2400" u="none" cap="none" strike="noStrike">
                <a:solidFill>
                  <a:srgbClr val="000000"/>
                </a:solidFill>
                <a:latin typeface="Libre Baskerville"/>
                <a:ea typeface="Libre Baskerville"/>
                <a:cs typeface="Libre Baskerville"/>
                <a:sym typeface="Libre Baskerville"/>
              </a:rPr>
              <a:t>is a subclass of</a:t>
            </a:r>
            <a:r>
              <a:rPr b="0" i="0" lang="en-US" sz="2400" u="none" cap="none" strike="noStrike">
                <a:solidFill>
                  <a:srgbClr val="000000"/>
                </a:solidFill>
                <a:latin typeface="Consolas"/>
                <a:ea typeface="Consolas"/>
                <a:cs typeface="Consolas"/>
                <a:sym typeface="Consolas"/>
              </a:rPr>
              <a:t> IOException</a:t>
            </a:r>
            <a:endParaRPr b="0" i="0" sz="2400" u="none" cap="none" strike="noStrike">
              <a:solidFill>
                <a:srgbClr val="000000"/>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C55A11"/>
            </a:gs>
          </a:gsLst>
          <a:path path="circle">
            <a:fillToRect b="50%" l="50%" r="50%" t="50%"/>
          </a:path>
          <a:tileRect/>
        </a:gradFill>
      </p:bgPr>
    </p:bg>
    <p:spTree>
      <p:nvGrpSpPr>
        <p:cNvPr id="207" name="Shape 207"/>
        <p:cNvGrpSpPr/>
        <p:nvPr/>
      </p:nvGrpSpPr>
      <p:grpSpPr>
        <a:xfrm>
          <a:off x="0" y="0"/>
          <a:ext cx="0" cy="0"/>
          <a:chOff x="0" y="0"/>
          <a:chExt cx="0" cy="0"/>
        </a:xfrm>
      </p:grpSpPr>
      <p:sp>
        <p:nvSpPr>
          <p:cNvPr id="208" name="Google Shape;208;p31"/>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209" name="Google Shape;209;p31"/>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10" name="Google Shape;210;p31"/>
          <p:cNvSpPr/>
          <p:nvPr/>
        </p:nvSpPr>
        <p:spPr>
          <a:xfrm>
            <a:off x="1708732" y="243729"/>
            <a:ext cx="86868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rgbClr val="ED7D31"/>
                </a:solidFill>
                <a:latin typeface="Consolas"/>
                <a:ea typeface="Consolas"/>
                <a:cs typeface="Consolas"/>
                <a:sym typeface="Consolas"/>
              </a:rPr>
              <a:t>BufferedReader</a:t>
            </a:r>
            <a:endParaRPr b="0" i="0" sz="5400" u="none" cap="none" strike="noStrike">
              <a:solidFill>
                <a:srgbClr val="ED7D31"/>
              </a:solidFill>
              <a:latin typeface="Consolas"/>
              <a:ea typeface="Consolas"/>
              <a:cs typeface="Consolas"/>
              <a:sym typeface="Consolas"/>
            </a:endParaRPr>
          </a:p>
        </p:txBody>
      </p:sp>
      <p:sp>
        <p:nvSpPr>
          <p:cNvPr id="211" name="Google Shape;211;p31"/>
          <p:cNvSpPr txBox="1"/>
          <p:nvPr/>
        </p:nvSpPr>
        <p:spPr>
          <a:xfrm>
            <a:off x="1039906" y="1577407"/>
            <a:ext cx="10309411" cy="47705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0000"/>
                </a:solidFill>
                <a:latin typeface="Libre Baskerville"/>
                <a:ea typeface="Libre Baskerville"/>
                <a:cs typeface="Libre Baskerville"/>
                <a:sym typeface="Libre Baskerville"/>
              </a:rPr>
              <a:t>Reads text from a character-input stream by buffering characters for the efficient reading of characters, arrays, and lines. </a:t>
            </a:r>
            <a:endParaRPr/>
          </a:p>
          <a:p>
            <a:pPr indent="0" lvl="0" marL="0" marR="0" rtl="0" algn="l">
              <a:spcBef>
                <a:spcPts val="600"/>
              </a:spcBef>
              <a:spcAft>
                <a:spcPts val="0"/>
              </a:spcAft>
              <a:buNone/>
            </a:pPr>
            <a:r>
              <a:rPr b="1" i="0" lang="en-US" sz="2400" u="none" cap="none" strike="noStrike">
                <a:solidFill>
                  <a:srgbClr val="000000"/>
                </a:solidFill>
                <a:latin typeface="Libre Baskerville"/>
                <a:ea typeface="Libre Baskerville"/>
                <a:cs typeface="Libre Baskerville"/>
                <a:sym typeface="Libre Baskerville"/>
              </a:rPr>
              <a:t>Constructors:</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BufferedReader(Reader in) </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BufferedReader(Reader in, int sz) </a:t>
            </a:r>
            <a:endParaRPr/>
          </a:p>
          <a:p>
            <a:pPr indent="0" lvl="0" marL="0" marR="0" rtl="0" algn="l">
              <a:spcBef>
                <a:spcPts val="600"/>
              </a:spcBef>
              <a:spcAft>
                <a:spcPts val="0"/>
              </a:spcAft>
              <a:buNone/>
            </a:pPr>
            <a:r>
              <a:rPr b="0" i="0" lang="en-US" sz="2400" u="none" cap="none" strike="noStrike">
                <a:solidFill>
                  <a:srgbClr val="000000"/>
                </a:solidFill>
                <a:latin typeface="Libre Baskerville"/>
                <a:ea typeface="Libre Baskerville"/>
                <a:cs typeface="Libre Baskerville"/>
                <a:sym typeface="Libre Baskerville"/>
              </a:rPr>
              <a:t>The default buffer size is large enough for most purposes. In cases where more is required size can be specified. </a:t>
            </a:r>
            <a:endParaRPr/>
          </a:p>
          <a:p>
            <a:pPr indent="-341313" lvl="0" marL="341313" marR="0" rtl="0" algn="l">
              <a:spcBef>
                <a:spcPts val="600"/>
              </a:spcBef>
              <a:spcAft>
                <a:spcPts val="0"/>
              </a:spcAft>
              <a:buNone/>
            </a:pPr>
            <a:r>
              <a:t/>
            </a:r>
            <a:endParaRPr b="0" i="1" sz="2400" u="none" cap="none" strike="noStrike">
              <a:solidFill>
                <a:srgbClr val="000000"/>
              </a:solidFill>
              <a:latin typeface="Libre Baskerville"/>
              <a:ea typeface="Libre Baskerville"/>
              <a:cs typeface="Libre Baskerville"/>
              <a:sym typeface="Libre Baskerville"/>
            </a:endParaRPr>
          </a:p>
          <a:p>
            <a:pPr indent="0" lvl="0" marL="0" marR="0" rtl="0" algn="l">
              <a:spcBef>
                <a:spcPts val="600"/>
              </a:spcBef>
              <a:spcAft>
                <a:spcPts val="0"/>
              </a:spcAft>
              <a:buNone/>
            </a:pPr>
            <a:r>
              <a:rPr b="1" i="0" lang="en-US" sz="2400" u="none" cap="none" strike="noStrike">
                <a:solidFill>
                  <a:srgbClr val="000000"/>
                </a:solidFill>
                <a:latin typeface="Libre Baskerville"/>
                <a:ea typeface="Libre Baskerville"/>
                <a:cs typeface="Libre Baskerville"/>
                <a:sym typeface="Libre Baskerville"/>
              </a:rPr>
              <a:t>Methods:</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String readLine() throws IOException</a:t>
            </a:r>
            <a:endParaRPr b="0" i="0" sz="2400" u="none" cap="none" strike="noStrike">
              <a:solidFill>
                <a:srgbClr val="000000"/>
              </a:solidFill>
              <a:latin typeface="Consolas"/>
              <a:ea typeface="Consolas"/>
              <a:cs typeface="Consolas"/>
              <a:sym typeface="Consolas"/>
            </a:endParaRPr>
          </a:p>
          <a:p>
            <a:pPr indent="0" lvl="0" marL="0" marR="0" rtl="0" algn="l">
              <a:spcBef>
                <a:spcPts val="600"/>
              </a:spcBef>
              <a:spcAft>
                <a:spcPts val="0"/>
              </a:spcAft>
              <a:buNone/>
            </a:pPr>
            <a:r>
              <a:rPr b="0" i="0" lang="en-US" sz="2400" u="none" cap="none" strike="noStrike">
                <a:solidFill>
                  <a:srgbClr val="000000"/>
                </a:solidFill>
                <a:latin typeface="Libre Baskerville"/>
                <a:ea typeface="Libre Baskerville"/>
                <a:cs typeface="Libre Baskerville"/>
                <a:sym typeface="Libre Baskerville"/>
              </a:rPr>
              <a:t>This class supports </a:t>
            </a:r>
            <a:r>
              <a:rPr b="0" i="0" lang="en-US" sz="2400" u="none" cap="none" strike="noStrike">
                <a:solidFill>
                  <a:srgbClr val="000000"/>
                </a:solidFill>
                <a:latin typeface="Consolas"/>
                <a:ea typeface="Consolas"/>
                <a:cs typeface="Consolas"/>
                <a:sym typeface="Consolas"/>
              </a:rPr>
              <a:t>mark() </a:t>
            </a:r>
            <a:r>
              <a:rPr b="0" i="0" lang="en-US" sz="2400" u="none" cap="none" strike="noStrike">
                <a:solidFill>
                  <a:srgbClr val="000000"/>
                </a:solidFill>
                <a:latin typeface="Libre Baskerville"/>
                <a:ea typeface="Libre Baskerville"/>
                <a:cs typeface="Libre Baskerville"/>
                <a:sym typeface="Libre Baskerville"/>
              </a:rPr>
              <a:t>and </a:t>
            </a:r>
            <a:r>
              <a:rPr b="0" i="0" lang="en-US" sz="2400" u="none" cap="none" strike="noStrike">
                <a:solidFill>
                  <a:srgbClr val="000000"/>
                </a:solidFill>
                <a:latin typeface="Consolas"/>
                <a:ea typeface="Consolas"/>
                <a:cs typeface="Consolas"/>
                <a:sym typeface="Consolas"/>
              </a:rPr>
              <a:t>reset()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4"/>
          <p:cNvSpPr txBox="1"/>
          <p:nvPr/>
        </p:nvSpPr>
        <p:spPr>
          <a:xfrm>
            <a:off x="4101737" y="2193914"/>
            <a:ext cx="7729840" cy="353943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accent2"/>
              </a:buClr>
              <a:buSzPts val="2800"/>
              <a:buFont typeface="Arial"/>
              <a:buChar char="•"/>
            </a:pPr>
            <a:r>
              <a:rPr b="0" i="0" lang="en-US" sz="2800" u="none" cap="none" strike="noStrike">
                <a:solidFill>
                  <a:schemeClr val="dk1"/>
                </a:solidFill>
                <a:latin typeface="Consolas"/>
                <a:ea typeface="Consolas"/>
                <a:cs typeface="Consolas"/>
                <a:sym typeface="Consolas"/>
              </a:rPr>
              <a:t>java.io.File </a:t>
            </a:r>
            <a:r>
              <a:rPr b="0" i="0" lang="en-US" sz="2800" u="none" cap="none" strike="noStrike">
                <a:solidFill>
                  <a:schemeClr val="dk1"/>
                </a:solidFill>
                <a:latin typeface="Libre Baskerville"/>
                <a:ea typeface="Libre Baskerville"/>
                <a:cs typeface="Libre Baskerville"/>
                <a:sym typeface="Libre Baskerville"/>
              </a:rPr>
              <a:t>class can be used to work with system dependent commands for files and directories.</a:t>
            </a:r>
            <a:endParaRPr/>
          </a:p>
          <a:p>
            <a:pPr indent="-457200" lvl="0" marL="457200" marR="0" rtl="0" algn="l">
              <a:spcBef>
                <a:spcPts val="0"/>
              </a:spcBef>
              <a:spcAft>
                <a:spcPts val="0"/>
              </a:spcAft>
              <a:buClr>
                <a:schemeClr val="accent2"/>
              </a:buClr>
              <a:buSzPts val="2800"/>
              <a:buFont typeface="Arial"/>
              <a:buChar char="•"/>
            </a:pPr>
            <a:r>
              <a:rPr b="0" i="0" lang="en-US" sz="2800" u="none" cap="none" strike="noStrike">
                <a:solidFill>
                  <a:schemeClr val="dk1"/>
                </a:solidFill>
                <a:latin typeface="Libre Baskerville"/>
                <a:ea typeface="Libre Baskerville"/>
                <a:cs typeface="Libre Baskerville"/>
                <a:sym typeface="Libre Baskerville"/>
              </a:rPr>
              <a:t>The path name in the code hence will depend on the underlying OS in which JVM is installed.</a:t>
            </a:r>
            <a:endParaRPr/>
          </a:p>
          <a:p>
            <a:pPr indent="-457200" lvl="0" marL="457200" marR="0" rtl="0" algn="l">
              <a:spcBef>
                <a:spcPts val="0"/>
              </a:spcBef>
              <a:spcAft>
                <a:spcPts val="0"/>
              </a:spcAft>
              <a:buClr>
                <a:schemeClr val="accent2"/>
              </a:buClr>
              <a:buSzPts val="2800"/>
              <a:buFont typeface="Arial"/>
              <a:buChar char="•"/>
            </a:pPr>
            <a:r>
              <a:rPr b="0" i="0" lang="en-US" sz="2800" u="none" cap="none" strike="noStrike">
                <a:solidFill>
                  <a:schemeClr val="dk1"/>
                </a:solidFill>
                <a:latin typeface="Libre Baskerville"/>
                <a:ea typeface="Libre Baskerville"/>
                <a:cs typeface="Libre Baskerville"/>
                <a:sym typeface="Libre Baskerville"/>
              </a:rPr>
              <a:t>To make the code portable so that it works on all systems, static member </a:t>
            </a:r>
            <a:r>
              <a:rPr b="0" i="0" lang="en-US" sz="2800" u="none" cap="none" strike="noStrike">
                <a:solidFill>
                  <a:schemeClr val="dk1"/>
                </a:solidFill>
                <a:latin typeface="Consolas"/>
                <a:ea typeface="Consolas"/>
                <a:cs typeface="Consolas"/>
                <a:sym typeface="Consolas"/>
              </a:rPr>
              <a:t>separator</a:t>
            </a:r>
            <a:r>
              <a:rPr b="0" i="0" lang="en-US" sz="2800" u="none" cap="none" strike="noStrike">
                <a:solidFill>
                  <a:schemeClr val="dk1"/>
                </a:solidFill>
                <a:latin typeface="Libre Baskerville"/>
                <a:ea typeface="Libre Baskerville"/>
                <a:cs typeface="Libre Baskerville"/>
                <a:sym typeface="Libre Baskerville"/>
              </a:rPr>
              <a:t> defined in the </a:t>
            </a:r>
            <a:r>
              <a:rPr b="0" i="0" lang="en-US" sz="2800" u="none" cap="none" strike="noStrike">
                <a:solidFill>
                  <a:schemeClr val="dk1"/>
                </a:solidFill>
                <a:latin typeface="Consolas"/>
                <a:ea typeface="Consolas"/>
                <a:cs typeface="Consolas"/>
                <a:sym typeface="Consolas"/>
              </a:rPr>
              <a:t>File</a:t>
            </a:r>
            <a:r>
              <a:rPr b="0" i="0" lang="en-US" sz="2800" u="none" cap="none" strike="noStrike">
                <a:solidFill>
                  <a:schemeClr val="dk1"/>
                </a:solidFill>
                <a:latin typeface="Libre Baskerville"/>
                <a:ea typeface="Libre Baskerville"/>
                <a:cs typeface="Libre Baskerville"/>
                <a:sym typeface="Libre Baskerville"/>
              </a:rPr>
              <a:t> class can be used.</a:t>
            </a:r>
            <a:endParaRPr/>
          </a:p>
          <a:p>
            <a:pPr indent="-457200" lvl="0" marL="457200" marR="0" rtl="0" algn="l">
              <a:spcBef>
                <a:spcPts val="0"/>
              </a:spcBef>
              <a:spcAft>
                <a:spcPts val="0"/>
              </a:spcAft>
              <a:buClr>
                <a:schemeClr val="accent2"/>
              </a:buClr>
              <a:buSzPts val="2800"/>
              <a:buFont typeface="Arial"/>
              <a:buChar char="•"/>
            </a:pPr>
            <a:r>
              <a:rPr b="0" i="0" lang="en-US" sz="2800" u="none" cap="none" strike="noStrike">
                <a:solidFill>
                  <a:schemeClr val="dk1"/>
                </a:solidFill>
                <a:latin typeface="Libre Baskerville"/>
                <a:ea typeface="Libre Baskerville"/>
                <a:cs typeface="Libre Baskerville"/>
                <a:sym typeface="Libre Baskerville"/>
              </a:rPr>
              <a:t>The path name can be either </a:t>
            </a:r>
            <a:r>
              <a:rPr b="0" i="1" lang="en-US" sz="2800" u="none" cap="none" strike="noStrike">
                <a:solidFill>
                  <a:schemeClr val="dk1"/>
                </a:solidFill>
                <a:latin typeface="Libre Baskerville"/>
                <a:ea typeface="Libre Baskerville"/>
                <a:cs typeface="Libre Baskerville"/>
                <a:sym typeface="Libre Baskerville"/>
              </a:rPr>
              <a:t>absolute</a:t>
            </a:r>
            <a:r>
              <a:rPr b="0" i="0" lang="en-US" sz="2800" u="none" cap="none" strike="noStrike">
                <a:solidFill>
                  <a:schemeClr val="dk1"/>
                </a:solidFill>
                <a:latin typeface="Libre Baskerville"/>
                <a:ea typeface="Libre Baskerville"/>
                <a:cs typeface="Libre Baskerville"/>
                <a:sym typeface="Libre Baskerville"/>
              </a:rPr>
              <a:t> or </a:t>
            </a:r>
            <a:r>
              <a:rPr b="0" i="1" lang="en-US" sz="2800" u="none" cap="none" strike="noStrike">
                <a:solidFill>
                  <a:schemeClr val="dk1"/>
                </a:solidFill>
                <a:latin typeface="Libre Baskerville"/>
                <a:ea typeface="Libre Baskerville"/>
                <a:cs typeface="Libre Baskerville"/>
                <a:sym typeface="Libre Baskerville"/>
              </a:rPr>
              <a:t>relative</a:t>
            </a:r>
            <a:r>
              <a:rPr b="0" i="0" lang="en-US" sz="2800" u="none" cap="none" strike="noStrike">
                <a:solidFill>
                  <a:schemeClr val="dk1"/>
                </a:solidFill>
                <a:latin typeface="Libre Baskerville"/>
                <a:ea typeface="Libre Baskerville"/>
                <a:cs typeface="Libre Baskerville"/>
                <a:sym typeface="Libre Baskerville"/>
              </a:rPr>
              <a:t>.</a:t>
            </a:r>
            <a:endParaRPr/>
          </a:p>
        </p:txBody>
      </p:sp>
      <p:sp>
        <p:nvSpPr>
          <p:cNvPr id="96" name="Google Shape;96;p14"/>
          <p:cNvSpPr/>
          <p:nvPr/>
        </p:nvSpPr>
        <p:spPr>
          <a:xfrm>
            <a:off x="4101737" y="656877"/>
            <a:ext cx="8229600" cy="838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4400" u="none" cap="none" strike="noStrike">
                <a:solidFill>
                  <a:schemeClr val="accent2"/>
                </a:solidFill>
                <a:latin typeface="Arial"/>
                <a:ea typeface="Arial"/>
                <a:cs typeface="Arial"/>
                <a:sym typeface="Arial"/>
              </a:rPr>
              <a:t>Working with files at OS level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215" name="Shape 215"/>
        <p:cNvGrpSpPr/>
        <p:nvPr/>
      </p:nvGrpSpPr>
      <p:grpSpPr>
        <a:xfrm>
          <a:off x="0" y="0"/>
          <a:ext cx="0" cy="0"/>
          <a:chOff x="0" y="0"/>
          <a:chExt cx="0" cy="0"/>
        </a:xfrm>
      </p:grpSpPr>
      <p:sp>
        <p:nvSpPr>
          <p:cNvPr id="216" name="Google Shape;216;p32"/>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217" name="Google Shape;217;p32"/>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18" name="Google Shape;218;p32"/>
          <p:cNvSpPr/>
          <p:nvPr/>
        </p:nvSpPr>
        <p:spPr>
          <a:xfrm>
            <a:off x="1708732" y="243729"/>
            <a:ext cx="86868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rgbClr val="ED7D31"/>
                </a:solidFill>
                <a:latin typeface="Arial"/>
                <a:ea typeface="Arial"/>
                <a:cs typeface="Arial"/>
                <a:sym typeface="Arial"/>
              </a:rPr>
              <a:t>Serialization</a:t>
            </a:r>
            <a:endParaRPr b="0" i="0" sz="5400" u="none" cap="none" strike="noStrike">
              <a:solidFill>
                <a:srgbClr val="ED7D31"/>
              </a:solidFill>
              <a:latin typeface="Arial"/>
              <a:ea typeface="Arial"/>
              <a:cs typeface="Arial"/>
              <a:sym typeface="Arial"/>
            </a:endParaRPr>
          </a:p>
        </p:txBody>
      </p:sp>
      <p:sp>
        <p:nvSpPr>
          <p:cNvPr id="219" name="Google Shape;219;p32"/>
          <p:cNvSpPr txBox="1"/>
          <p:nvPr/>
        </p:nvSpPr>
        <p:spPr>
          <a:xfrm>
            <a:off x="950259" y="2051977"/>
            <a:ext cx="10291481" cy="4031873"/>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ED7D31"/>
              </a:buClr>
              <a:buSzPts val="2400"/>
              <a:buFont typeface="Arial"/>
              <a:buChar char="•"/>
            </a:pPr>
            <a:r>
              <a:rPr b="0" i="0" lang="en-US" sz="2400" u="none" cap="none" strike="noStrike">
                <a:solidFill>
                  <a:srgbClr val="000000"/>
                </a:solidFill>
                <a:latin typeface="Libre Baskerville"/>
                <a:ea typeface="Libre Baskerville"/>
                <a:cs typeface="Libre Baskerville"/>
                <a:sym typeface="Libre Baskerville"/>
              </a:rPr>
              <a:t>The mechanism of storing the state of an object in the hard disk so that it can be restored later by your program.</a:t>
            </a:r>
            <a:endParaRPr/>
          </a:p>
          <a:p>
            <a:pPr indent="-457200" lvl="0" marL="457200" marR="0" rtl="0" algn="l">
              <a:spcBef>
                <a:spcPts val="1200"/>
              </a:spcBef>
              <a:spcAft>
                <a:spcPts val="0"/>
              </a:spcAft>
              <a:buClr>
                <a:srgbClr val="ED7D31"/>
              </a:buClr>
              <a:buSzPts val="2400"/>
              <a:buFont typeface="Arial"/>
              <a:buChar char="•"/>
            </a:pPr>
            <a:r>
              <a:rPr b="0" i="0" lang="en-US" sz="2400" u="none" cap="none" strike="noStrike">
                <a:solidFill>
                  <a:srgbClr val="000000"/>
                </a:solidFill>
                <a:latin typeface="Libre Baskerville"/>
                <a:ea typeface="Libre Baskerville"/>
                <a:cs typeface="Libre Baskerville"/>
                <a:sym typeface="Libre Baskerville"/>
              </a:rPr>
              <a:t>Serialization enables storing values of all instance variables which includes both primitives and </a:t>
            </a:r>
            <a:r>
              <a:rPr b="0" i="0" lang="en-US" sz="2400" u="none" cap="none" strike="noStrike">
                <a:solidFill>
                  <a:srgbClr val="000000"/>
                </a:solidFill>
                <a:latin typeface="Consolas"/>
                <a:ea typeface="Consolas"/>
                <a:cs typeface="Consolas"/>
                <a:sym typeface="Consolas"/>
              </a:rPr>
              <a:t>Serializable</a:t>
            </a:r>
            <a:r>
              <a:rPr b="0" i="0" lang="en-US" sz="2400" u="none" cap="none" strike="noStrike">
                <a:solidFill>
                  <a:srgbClr val="000000"/>
                </a:solidFill>
                <a:latin typeface="Libre Baskerville"/>
                <a:ea typeface="Libre Baskerville"/>
                <a:cs typeface="Libre Baskerville"/>
                <a:sym typeface="Libre Baskerville"/>
              </a:rPr>
              <a:t> objects.</a:t>
            </a:r>
            <a:endParaRPr/>
          </a:p>
          <a:p>
            <a:pPr indent="-457200" lvl="0" marL="457200" marR="0" rtl="0" algn="l">
              <a:spcBef>
                <a:spcPts val="1200"/>
              </a:spcBef>
              <a:spcAft>
                <a:spcPts val="0"/>
              </a:spcAft>
              <a:buClr>
                <a:srgbClr val="ED7D31"/>
              </a:buClr>
              <a:buSzPts val="2400"/>
              <a:buFont typeface="Arial"/>
              <a:buChar char="•"/>
            </a:pPr>
            <a:r>
              <a:rPr b="0" i="0" lang="en-US" sz="2400" u="none" cap="none" strike="noStrike">
                <a:solidFill>
                  <a:srgbClr val="000000"/>
                </a:solidFill>
                <a:latin typeface="Libre Baskerville"/>
                <a:ea typeface="Libre Baskerville"/>
                <a:cs typeface="Libre Baskerville"/>
                <a:sym typeface="Libre Baskerville"/>
              </a:rPr>
              <a:t>Serialization mechanism creates a file into which the state of the object is written. </a:t>
            </a:r>
            <a:endParaRPr/>
          </a:p>
          <a:p>
            <a:pPr indent="-457200" lvl="0" marL="457200" marR="0" rtl="0" algn="l">
              <a:spcBef>
                <a:spcPts val="1200"/>
              </a:spcBef>
              <a:spcAft>
                <a:spcPts val="0"/>
              </a:spcAft>
              <a:buClr>
                <a:srgbClr val="ED7D31"/>
              </a:buClr>
              <a:buSzPts val="2400"/>
              <a:buFont typeface="Arial"/>
              <a:buChar char="•"/>
            </a:pPr>
            <a:r>
              <a:rPr b="0" i="0" lang="en-US" sz="2400" u="none" cap="none" strike="noStrike">
                <a:solidFill>
                  <a:srgbClr val="000000"/>
                </a:solidFill>
                <a:latin typeface="Libre Baskerville"/>
                <a:ea typeface="Libre Baskerville"/>
                <a:cs typeface="Libre Baskerville"/>
                <a:sym typeface="Libre Baskerville"/>
              </a:rPr>
              <a:t>This file can later be read by the java program which can then restore the object’s state. </a:t>
            </a:r>
            <a:endParaRPr/>
          </a:p>
          <a:p>
            <a:pPr indent="-457200" lvl="0" marL="457200" marR="0" rtl="0" algn="l">
              <a:spcBef>
                <a:spcPts val="1200"/>
              </a:spcBef>
              <a:spcAft>
                <a:spcPts val="0"/>
              </a:spcAft>
              <a:buClr>
                <a:srgbClr val="ED7D31"/>
              </a:buClr>
              <a:buSzPts val="2400"/>
              <a:buFont typeface="Arial"/>
              <a:buChar char="•"/>
            </a:pPr>
            <a:r>
              <a:rPr b="0" i="0" lang="en-US" sz="2400" u="none" cap="none" strike="noStrike">
                <a:solidFill>
                  <a:srgbClr val="000000"/>
                </a:solidFill>
                <a:latin typeface="Consolas"/>
                <a:ea typeface="Consolas"/>
                <a:cs typeface="Consolas"/>
                <a:sym typeface="Consolas"/>
              </a:rPr>
              <a:t>ObjectOutputStream</a:t>
            </a:r>
            <a:r>
              <a:rPr b="0" i="0" lang="en-US" sz="2400" u="none" cap="none" strike="noStrike">
                <a:solidFill>
                  <a:srgbClr val="000000"/>
                </a:solidFill>
                <a:latin typeface="Libre Baskerville"/>
                <a:ea typeface="Libre Baskerville"/>
                <a:cs typeface="Libre Baskerville"/>
                <a:sym typeface="Libre Baskerville"/>
              </a:rPr>
              <a:t> and </a:t>
            </a:r>
            <a:r>
              <a:rPr b="0" i="0" lang="en-US" sz="2400" u="none" cap="none" strike="noStrike">
                <a:solidFill>
                  <a:srgbClr val="000000"/>
                </a:solidFill>
                <a:latin typeface="Consolas"/>
                <a:ea typeface="Consolas"/>
                <a:cs typeface="Consolas"/>
                <a:sym typeface="Consolas"/>
              </a:rPr>
              <a:t>ObjectInputStream</a:t>
            </a:r>
            <a:r>
              <a:rPr b="0" i="0" lang="en-US" sz="2400" u="none" cap="none" strike="noStrike">
                <a:solidFill>
                  <a:srgbClr val="000000"/>
                </a:solidFill>
                <a:latin typeface="Libre Baskerville"/>
                <a:ea typeface="Libre Baskerville"/>
                <a:cs typeface="Libre Baskerville"/>
                <a:sym typeface="Libre Baskerville"/>
              </a:rPr>
              <a:t> classes are used for these purposes. They are wrapper classes that take </a:t>
            </a:r>
            <a:r>
              <a:rPr b="0" i="0" lang="en-US" sz="2400" u="none" cap="none" strike="noStrike">
                <a:solidFill>
                  <a:srgbClr val="000000"/>
                </a:solidFill>
                <a:latin typeface="Consolas"/>
                <a:ea typeface="Consolas"/>
                <a:cs typeface="Consolas"/>
                <a:sym typeface="Consolas"/>
              </a:rPr>
              <a:t>OutputStream</a:t>
            </a:r>
            <a:r>
              <a:rPr b="0" i="0" lang="en-US" sz="2400" u="none" cap="none" strike="noStrike">
                <a:solidFill>
                  <a:srgbClr val="000000"/>
                </a:solidFill>
                <a:latin typeface="Libre Baskerville"/>
                <a:ea typeface="Libre Baskerville"/>
                <a:cs typeface="Libre Baskerville"/>
                <a:sym typeface="Libre Baskerville"/>
              </a:rPr>
              <a:t> and </a:t>
            </a:r>
            <a:r>
              <a:rPr b="0" i="0" lang="en-US" sz="2400" u="none" cap="none" strike="noStrike">
                <a:solidFill>
                  <a:srgbClr val="000000"/>
                </a:solidFill>
                <a:latin typeface="Consolas"/>
                <a:ea typeface="Consolas"/>
                <a:cs typeface="Consolas"/>
                <a:sym typeface="Consolas"/>
              </a:rPr>
              <a:t>InputStream</a:t>
            </a:r>
            <a:r>
              <a:rPr b="0" i="0" lang="en-US" sz="2400" u="none" cap="none" strike="noStrike">
                <a:solidFill>
                  <a:srgbClr val="000000"/>
                </a:solidFill>
                <a:latin typeface="Libre Baskerville"/>
                <a:ea typeface="Libre Baskerville"/>
                <a:cs typeface="Libre Baskerville"/>
                <a:sym typeface="Libre Baskerville"/>
              </a:rPr>
              <a:t> objects respectively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C55A11"/>
            </a:gs>
          </a:gsLst>
          <a:path path="circle">
            <a:fillToRect b="50%" l="50%" r="50%" t="50%"/>
          </a:path>
          <a:tileRect/>
        </a:gradFill>
      </p:bgPr>
    </p:bg>
    <p:spTree>
      <p:nvGrpSpPr>
        <p:cNvPr id="223" name="Shape 223"/>
        <p:cNvGrpSpPr/>
        <p:nvPr/>
      </p:nvGrpSpPr>
      <p:grpSpPr>
        <a:xfrm>
          <a:off x="0" y="0"/>
          <a:ext cx="0" cy="0"/>
          <a:chOff x="0" y="0"/>
          <a:chExt cx="0" cy="0"/>
        </a:xfrm>
      </p:grpSpPr>
      <p:sp>
        <p:nvSpPr>
          <p:cNvPr id="224" name="Google Shape;224;p33"/>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225" name="Google Shape;225;p33"/>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26" name="Google Shape;226;p33"/>
          <p:cNvSpPr/>
          <p:nvPr/>
        </p:nvSpPr>
        <p:spPr>
          <a:xfrm>
            <a:off x="1708732" y="243729"/>
            <a:ext cx="86868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rgbClr val="ED7D31"/>
                </a:solidFill>
                <a:latin typeface="Consolas"/>
                <a:ea typeface="Consolas"/>
                <a:cs typeface="Consolas"/>
                <a:sym typeface="Consolas"/>
              </a:rPr>
              <a:t>ObjectOutputStream</a:t>
            </a:r>
            <a:endParaRPr b="0" i="0" sz="5400" u="none" cap="none" strike="noStrike">
              <a:solidFill>
                <a:srgbClr val="ED7D31"/>
              </a:solidFill>
              <a:latin typeface="Consolas"/>
              <a:ea typeface="Consolas"/>
              <a:cs typeface="Consolas"/>
              <a:sym typeface="Consolas"/>
            </a:endParaRPr>
          </a:p>
        </p:txBody>
      </p:sp>
      <p:sp>
        <p:nvSpPr>
          <p:cNvPr id="227" name="Google Shape;227;p33"/>
          <p:cNvSpPr txBox="1"/>
          <p:nvPr/>
        </p:nvSpPr>
        <p:spPr>
          <a:xfrm>
            <a:off x="681318" y="2323765"/>
            <a:ext cx="11170024" cy="35702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ObjectOutputStream(OutputStream out) throws IOException</a:t>
            </a:r>
            <a:endParaRPr b="0" i="0" sz="2800" u="none" cap="none" strike="noStrike">
              <a:solidFill>
                <a:srgbClr val="000000"/>
              </a:solidFill>
              <a:latin typeface="Consolas"/>
              <a:ea typeface="Consolas"/>
              <a:cs typeface="Consolas"/>
              <a:sym typeface="Consolas"/>
            </a:endParaRPr>
          </a:p>
          <a:p>
            <a:pPr indent="0" lvl="0" marL="0" marR="0" rtl="0" algn="l">
              <a:spcBef>
                <a:spcPts val="600"/>
              </a:spcBef>
              <a:spcAft>
                <a:spcPts val="0"/>
              </a:spcAft>
              <a:buNone/>
            </a:pPr>
            <a:r>
              <a:t/>
            </a:r>
            <a:endParaRPr b="0" i="0" sz="2800" u="none" cap="none" strike="noStrike">
              <a:solidFill>
                <a:srgbClr val="000000"/>
              </a:solidFill>
              <a:latin typeface="Libre Baskerville"/>
              <a:ea typeface="Libre Baskerville"/>
              <a:cs typeface="Libre Baskerville"/>
              <a:sym typeface="Libre Baskerville"/>
            </a:endParaRPr>
          </a:p>
          <a:p>
            <a:pPr indent="0" lvl="0" marL="0" marR="0" rtl="0" algn="l">
              <a:spcBef>
                <a:spcPts val="600"/>
              </a:spcBef>
              <a:spcAft>
                <a:spcPts val="0"/>
              </a:spcAft>
              <a:buNone/>
            </a:pPr>
            <a:r>
              <a:rPr b="0" i="0" lang="en-US" sz="2800" u="none" cap="none" strike="noStrike">
                <a:solidFill>
                  <a:srgbClr val="000000"/>
                </a:solidFill>
                <a:latin typeface="Consolas"/>
                <a:ea typeface="Consolas"/>
                <a:cs typeface="Consolas"/>
                <a:sym typeface="Consolas"/>
              </a:rPr>
              <a:t>void writeXxx(xxx v)</a:t>
            </a:r>
            <a:r>
              <a:rPr b="0" i="0" lang="en-US" sz="2800" u="none" cap="none" strike="noStrike">
                <a:solidFill>
                  <a:srgbClr val="000000"/>
                </a:solidFill>
                <a:latin typeface="Libre Baskerville"/>
                <a:ea typeface="Libre Baskerville"/>
                <a:cs typeface="Libre Baskerville"/>
                <a:sym typeface="Libre Baskerville"/>
              </a:rPr>
              <a:t> where xxx is any primitive type, or </a:t>
            </a:r>
            <a:r>
              <a:rPr b="0" i="0" lang="en-US" sz="2800" u="none" cap="none" strike="noStrike">
                <a:solidFill>
                  <a:srgbClr val="000000"/>
                </a:solidFill>
                <a:latin typeface="Consolas"/>
                <a:ea typeface="Consolas"/>
                <a:cs typeface="Consolas"/>
                <a:sym typeface="Consolas"/>
              </a:rPr>
              <a:t>Object</a:t>
            </a:r>
            <a:endParaRPr/>
          </a:p>
          <a:p>
            <a:pPr indent="0" lvl="0" marL="0" marR="0" rtl="0" algn="l">
              <a:spcBef>
                <a:spcPts val="600"/>
              </a:spcBef>
              <a:spcAft>
                <a:spcPts val="0"/>
              </a:spcAft>
              <a:buNone/>
            </a:pPr>
            <a:r>
              <a:t/>
            </a:r>
            <a:endParaRPr b="0" i="0" sz="2800" u="none" cap="none" strike="noStrike">
              <a:solidFill>
                <a:srgbClr val="000000"/>
              </a:solidFill>
              <a:latin typeface="Libre Baskerville"/>
              <a:ea typeface="Libre Baskerville"/>
              <a:cs typeface="Libre Baskerville"/>
              <a:sym typeface="Libre Baskerville"/>
            </a:endParaRPr>
          </a:p>
          <a:p>
            <a:pPr indent="0" lvl="0" marL="0" marR="0" rtl="0" algn="l">
              <a:spcBef>
                <a:spcPts val="600"/>
              </a:spcBef>
              <a:spcAft>
                <a:spcPts val="0"/>
              </a:spcAft>
              <a:buNone/>
            </a:pPr>
            <a:r>
              <a:rPr b="0" i="0" lang="en-US" sz="2800" u="none" cap="none" strike="noStrike">
                <a:solidFill>
                  <a:srgbClr val="000000"/>
                </a:solidFill>
                <a:latin typeface="Consolas"/>
                <a:ea typeface="Consolas"/>
                <a:cs typeface="Consolas"/>
                <a:sym typeface="Consolas"/>
              </a:rPr>
              <a:t>void write(int x)</a:t>
            </a:r>
            <a:endParaRPr/>
          </a:p>
          <a:p>
            <a:pPr indent="0" lvl="0" marL="0" marR="0" rtl="0" algn="l">
              <a:spcBef>
                <a:spcPts val="600"/>
              </a:spcBef>
              <a:spcAft>
                <a:spcPts val="0"/>
              </a:spcAft>
              <a:buNone/>
            </a:pPr>
            <a:r>
              <a:t/>
            </a:r>
            <a:endParaRPr b="0" i="0" sz="2800" u="none" cap="none" strike="noStrike">
              <a:solidFill>
                <a:srgbClr val="000000"/>
              </a:solidFill>
              <a:latin typeface="Libre Baskerville"/>
              <a:ea typeface="Libre Baskerville"/>
              <a:cs typeface="Libre Baskerville"/>
              <a:sym typeface="Libre Baskerville"/>
            </a:endParaRPr>
          </a:p>
          <a:p>
            <a:pPr indent="0" lvl="0" marL="0" marR="0" rtl="0" algn="l">
              <a:spcBef>
                <a:spcPts val="600"/>
              </a:spcBef>
              <a:spcAft>
                <a:spcPts val="0"/>
              </a:spcAft>
              <a:buNone/>
            </a:pPr>
            <a:r>
              <a:rPr b="0" i="0" lang="en-US" sz="2800" u="none" cap="none" strike="noStrike">
                <a:solidFill>
                  <a:srgbClr val="000000"/>
                </a:solidFill>
                <a:latin typeface="Libre Baskerville"/>
                <a:ea typeface="Libre Baskerville"/>
                <a:cs typeface="Libre Baskerville"/>
                <a:sym typeface="Libre Baskerville"/>
              </a:rPr>
              <a:t>And all the methods from </a:t>
            </a:r>
            <a:r>
              <a:rPr b="0" i="0" lang="en-US" sz="2800" u="none" cap="none" strike="noStrike">
                <a:solidFill>
                  <a:srgbClr val="000000"/>
                </a:solidFill>
                <a:latin typeface="Consolas"/>
                <a:ea typeface="Consolas"/>
                <a:cs typeface="Consolas"/>
                <a:sym typeface="Consolas"/>
              </a:rPr>
              <a:t>OutputStream</a:t>
            </a:r>
            <a:endParaRPr b="0" i="0" sz="2800" u="none" cap="none" strike="noStrike">
              <a:solidFill>
                <a:srgbClr val="000000"/>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C55A11"/>
            </a:gs>
          </a:gsLst>
          <a:path path="circle">
            <a:fillToRect b="50%" l="50%" r="50%" t="50%"/>
          </a:path>
          <a:tileRect/>
        </a:gradFill>
      </p:bgPr>
    </p:bg>
    <p:spTree>
      <p:nvGrpSpPr>
        <p:cNvPr id="231" name="Shape 231"/>
        <p:cNvGrpSpPr/>
        <p:nvPr/>
      </p:nvGrpSpPr>
      <p:grpSpPr>
        <a:xfrm>
          <a:off x="0" y="0"/>
          <a:ext cx="0" cy="0"/>
          <a:chOff x="0" y="0"/>
          <a:chExt cx="0" cy="0"/>
        </a:xfrm>
      </p:grpSpPr>
      <p:sp>
        <p:nvSpPr>
          <p:cNvPr id="232" name="Google Shape;232;p34"/>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233" name="Google Shape;233;p34"/>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34" name="Google Shape;234;p34"/>
          <p:cNvSpPr/>
          <p:nvPr/>
        </p:nvSpPr>
        <p:spPr>
          <a:xfrm>
            <a:off x="1708732" y="243729"/>
            <a:ext cx="86868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rgbClr val="ED7D31"/>
                </a:solidFill>
                <a:latin typeface="Consolas"/>
                <a:ea typeface="Consolas"/>
                <a:cs typeface="Consolas"/>
                <a:sym typeface="Consolas"/>
              </a:rPr>
              <a:t>ObjectInputStream</a:t>
            </a:r>
            <a:endParaRPr b="0" i="0" sz="5400" u="none" cap="none" strike="noStrike">
              <a:solidFill>
                <a:srgbClr val="ED7D31"/>
              </a:solidFill>
              <a:latin typeface="Consolas"/>
              <a:ea typeface="Consolas"/>
              <a:cs typeface="Consolas"/>
              <a:sym typeface="Consolas"/>
            </a:endParaRPr>
          </a:p>
        </p:txBody>
      </p:sp>
      <p:sp>
        <p:nvSpPr>
          <p:cNvPr id="235" name="Google Shape;235;p34"/>
          <p:cNvSpPr txBox="1"/>
          <p:nvPr/>
        </p:nvSpPr>
        <p:spPr>
          <a:xfrm>
            <a:off x="681318" y="2323765"/>
            <a:ext cx="11170024" cy="35702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ObjectInputStream(InputStream in) throws IOException</a:t>
            </a:r>
            <a:endParaRPr b="0" i="0" sz="2800" u="none" cap="none" strike="noStrike">
              <a:solidFill>
                <a:srgbClr val="000000"/>
              </a:solidFill>
              <a:latin typeface="Consolas"/>
              <a:ea typeface="Consolas"/>
              <a:cs typeface="Consolas"/>
              <a:sym typeface="Consolas"/>
            </a:endParaRPr>
          </a:p>
          <a:p>
            <a:pPr indent="0" lvl="0" marL="0" marR="0" rtl="0" algn="l">
              <a:spcBef>
                <a:spcPts val="600"/>
              </a:spcBef>
              <a:spcAft>
                <a:spcPts val="0"/>
              </a:spcAft>
              <a:buNone/>
            </a:pPr>
            <a:r>
              <a:t/>
            </a:r>
            <a:endParaRPr b="0" i="0" sz="2800" u="none" cap="none" strike="noStrike">
              <a:solidFill>
                <a:srgbClr val="000000"/>
              </a:solidFill>
              <a:latin typeface="Consolas"/>
              <a:ea typeface="Consolas"/>
              <a:cs typeface="Consolas"/>
              <a:sym typeface="Consolas"/>
            </a:endParaRPr>
          </a:p>
          <a:p>
            <a:pPr indent="0" lvl="0" marL="0" marR="0" rtl="0" algn="l">
              <a:spcBef>
                <a:spcPts val="600"/>
              </a:spcBef>
              <a:spcAft>
                <a:spcPts val="0"/>
              </a:spcAft>
              <a:buNone/>
            </a:pPr>
            <a:r>
              <a:rPr b="0" i="0" lang="en-US" sz="2800" u="none" cap="none" strike="noStrike">
                <a:solidFill>
                  <a:srgbClr val="000000"/>
                </a:solidFill>
                <a:latin typeface="Consolas"/>
                <a:ea typeface="Consolas"/>
                <a:cs typeface="Consolas"/>
                <a:sym typeface="Consolas"/>
              </a:rPr>
              <a:t>xxx readXxx() </a:t>
            </a:r>
            <a:r>
              <a:rPr b="0" i="0" lang="en-US" sz="2800" u="none" cap="none" strike="noStrike">
                <a:solidFill>
                  <a:srgbClr val="000000"/>
                </a:solidFill>
                <a:latin typeface="Libre Baskerville"/>
                <a:ea typeface="Libre Baskerville"/>
                <a:cs typeface="Libre Baskerville"/>
                <a:sym typeface="Libre Baskerville"/>
              </a:rPr>
              <a:t>where xxx is any primitive type, or Object</a:t>
            </a:r>
            <a:endParaRPr/>
          </a:p>
          <a:p>
            <a:pPr indent="0" lvl="0" marL="0" marR="0" rtl="0" algn="l">
              <a:spcBef>
                <a:spcPts val="600"/>
              </a:spcBef>
              <a:spcAft>
                <a:spcPts val="0"/>
              </a:spcAft>
              <a:buNone/>
            </a:pPr>
            <a:r>
              <a:t/>
            </a:r>
            <a:endParaRPr b="0" i="0" sz="2800" u="none" cap="none" strike="noStrike">
              <a:solidFill>
                <a:srgbClr val="000000"/>
              </a:solidFill>
              <a:latin typeface="Consolas"/>
              <a:ea typeface="Consolas"/>
              <a:cs typeface="Consolas"/>
              <a:sym typeface="Consolas"/>
            </a:endParaRPr>
          </a:p>
          <a:p>
            <a:pPr indent="0" lvl="0" marL="0" marR="0" rtl="0" algn="l">
              <a:spcBef>
                <a:spcPts val="600"/>
              </a:spcBef>
              <a:spcAft>
                <a:spcPts val="0"/>
              </a:spcAft>
              <a:buNone/>
            </a:pPr>
            <a:r>
              <a:rPr b="0" i="0" lang="en-US" sz="2800" u="none" cap="none" strike="noStrike">
                <a:solidFill>
                  <a:srgbClr val="000000"/>
                </a:solidFill>
                <a:latin typeface="Consolas"/>
                <a:ea typeface="Consolas"/>
                <a:cs typeface="Consolas"/>
                <a:sym typeface="Consolas"/>
              </a:rPr>
              <a:t>int read() </a:t>
            </a:r>
            <a:endParaRPr/>
          </a:p>
          <a:p>
            <a:pPr indent="0" lvl="0" marL="0" marR="0" rtl="0" algn="l">
              <a:spcBef>
                <a:spcPts val="600"/>
              </a:spcBef>
              <a:spcAft>
                <a:spcPts val="0"/>
              </a:spcAft>
              <a:buNone/>
            </a:pPr>
            <a:r>
              <a:t/>
            </a:r>
            <a:endParaRPr b="0" i="0" sz="2800" u="none" cap="none" strike="noStrike">
              <a:solidFill>
                <a:srgbClr val="000000"/>
              </a:solidFill>
              <a:latin typeface="Consolas"/>
              <a:ea typeface="Consolas"/>
              <a:cs typeface="Consolas"/>
              <a:sym typeface="Consolas"/>
            </a:endParaRPr>
          </a:p>
          <a:p>
            <a:pPr indent="0" lvl="0" marL="0" marR="0" rtl="0" algn="l">
              <a:spcBef>
                <a:spcPts val="600"/>
              </a:spcBef>
              <a:spcAft>
                <a:spcPts val="0"/>
              </a:spcAft>
              <a:buNone/>
            </a:pPr>
            <a:r>
              <a:rPr b="0" i="0" lang="en-US" sz="2800" u="none" cap="none" strike="noStrike">
                <a:solidFill>
                  <a:srgbClr val="000000"/>
                </a:solidFill>
                <a:latin typeface="Libre Baskerville"/>
                <a:ea typeface="Libre Baskerville"/>
                <a:cs typeface="Libre Baskerville"/>
                <a:sym typeface="Libre Baskerville"/>
              </a:rPr>
              <a:t>And all the methods from </a:t>
            </a:r>
            <a:r>
              <a:rPr b="0" i="0" lang="en-US" sz="2800" u="none" cap="none" strike="noStrike">
                <a:solidFill>
                  <a:srgbClr val="000000"/>
                </a:solidFill>
                <a:latin typeface="Consolas"/>
                <a:ea typeface="Consolas"/>
                <a:cs typeface="Consolas"/>
                <a:sym typeface="Consolas"/>
              </a:rPr>
              <a:t>InputStream</a:t>
            </a:r>
            <a:endParaRPr b="0" i="0" sz="2800" u="none" cap="none" strike="noStrike">
              <a:solidFill>
                <a:srgbClr val="000000"/>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239" name="Shape 239"/>
        <p:cNvGrpSpPr/>
        <p:nvPr/>
      </p:nvGrpSpPr>
      <p:grpSpPr>
        <a:xfrm>
          <a:off x="0" y="0"/>
          <a:ext cx="0" cy="0"/>
          <a:chOff x="0" y="0"/>
          <a:chExt cx="0" cy="0"/>
        </a:xfrm>
      </p:grpSpPr>
      <p:sp>
        <p:nvSpPr>
          <p:cNvPr id="240" name="Google Shape;240;p35"/>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241" name="Google Shape;241;p35"/>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42" name="Google Shape;242;p35"/>
          <p:cNvSpPr/>
          <p:nvPr/>
        </p:nvSpPr>
        <p:spPr>
          <a:xfrm>
            <a:off x="1238893" y="413266"/>
            <a:ext cx="10054873"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rgbClr val="ED7D31"/>
                </a:solidFill>
                <a:latin typeface="Arial"/>
                <a:ea typeface="Arial"/>
                <a:cs typeface="Arial"/>
                <a:sym typeface="Arial"/>
              </a:rPr>
              <a:t>Steps to save and retrieve an object’s state </a:t>
            </a:r>
            <a:endParaRPr b="0" i="0" sz="4400" u="none" cap="none" strike="noStrike">
              <a:solidFill>
                <a:srgbClr val="ED7D31"/>
              </a:solidFill>
              <a:latin typeface="Arial"/>
              <a:ea typeface="Arial"/>
              <a:cs typeface="Arial"/>
              <a:sym typeface="Arial"/>
            </a:endParaRPr>
          </a:p>
        </p:txBody>
      </p:sp>
      <p:sp>
        <p:nvSpPr>
          <p:cNvPr id="243" name="Google Shape;243;p35"/>
          <p:cNvSpPr txBox="1"/>
          <p:nvPr/>
        </p:nvSpPr>
        <p:spPr>
          <a:xfrm>
            <a:off x="681318" y="2323765"/>
            <a:ext cx="11170024" cy="32008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800" u="none" cap="none" strike="noStrike">
                <a:solidFill>
                  <a:srgbClr val="000000"/>
                </a:solidFill>
                <a:latin typeface="Libre Baskerville"/>
                <a:ea typeface="Libre Baskerville"/>
                <a:cs typeface="Libre Baskerville"/>
                <a:sym typeface="Libre Baskerville"/>
              </a:rPr>
              <a:t>Saving an object state</a:t>
            </a:r>
            <a:endParaRPr/>
          </a:p>
          <a:p>
            <a:pPr indent="-457200" lvl="0" marL="457200" marR="0" rtl="0" algn="l">
              <a:spcBef>
                <a:spcPts val="600"/>
              </a:spcBef>
              <a:spcAft>
                <a:spcPts val="0"/>
              </a:spcAft>
              <a:buClr>
                <a:srgbClr val="ED7D31"/>
              </a:buClr>
              <a:buSzPts val="2400"/>
              <a:buFont typeface="Maven Pro"/>
              <a:buAutoNum type="arabicPeriod"/>
            </a:pPr>
            <a:r>
              <a:rPr b="0" i="0" lang="en-US" sz="2400" u="none" cap="none" strike="noStrike">
                <a:solidFill>
                  <a:srgbClr val="000000"/>
                </a:solidFill>
                <a:latin typeface="Consolas"/>
                <a:ea typeface="Consolas"/>
                <a:cs typeface="Consolas"/>
                <a:sym typeface="Consolas"/>
              </a:rPr>
              <a:t>FileOutputStream f = new FileOutputStream(“MySerFile.ser”);</a:t>
            </a:r>
            <a:endParaRPr/>
          </a:p>
          <a:p>
            <a:pPr indent="-457200" lvl="0" marL="457200" marR="0" rtl="0" algn="l">
              <a:spcBef>
                <a:spcPts val="600"/>
              </a:spcBef>
              <a:spcAft>
                <a:spcPts val="0"/>
              </a:spcAft>
              <a:buClr>
                <a:srgbClr val="ED7D31"/>
              </a:buClr>
              <a:buSzPts val="2400"/>
              <a:buFont typeface="Maven Pro"/>
              <a:buAutoNum type="arabicPeriod"/>
            </a:pPr>
            <a:r>
              <a:rPr b="0" i="0" lang="en-US" sz="2400" u="none" cap="none" strike="noStrike">
                <a:solidFill>
                  <a:srgbClr val="000000"/>
                </a:solidFill>
                <a:latin typeface="Consolas"/>
                <a:ea typeface="Consolas"/>
                <a:cs typeface="Consolas"/>
                <a:sym typeface="Consolas"/>
              </a:rPr>
              <a:t>ObjectOutputStream obfile= new ObjectOutputStream(f);</a:t>
            </a:r>
            <a:endParaRPr/>
          </a:p>
          <a:p>
            <a:pPr indent="-457200" lvl="0" marL="457200" marR="0" rtl="0" algn="l">
              <a:spcBef>
                <a:spcPts val="600"/>
              </a:spcBef>
              <a:spcAft>
                <a:spcPts val="0"/>
              </a:spcAft>
              <a:buClr>
                <a:srgbClr val="ED7D31"/>
              </a:buClr>
              <a:buSzPts val="2400"/>
              <a:buFont typeface="Maven Pro"/>
              <a:buAutoNum type="arabicPeriod"/>
            </a:pPr>
            <a:r>
              <a:rPr b="0" i="0" lang="en-US" sz="2400" u="none" cap="none" strike="noStrike">
                <a:solidFill>
                  <a:srgbClr val="000000"/>
                </a:solidFill>
                <a:latin typeface="Consolas"/>
                <a:ea typeface="Consolas"/>
                <a:cs typeface="Consolas"/>
                <a:sym typeface="Consolas"/>
              </a:rPr>
              <a:t>obfile.writeObject(objectInstance);</a:t>
            </a:r>
            <a:endParaRPr/>
          </a:p>
          <a:p>
            <a:pPr indent="-457200" lvl="0" marL="457200" marR="0" rtl="0" algn="l">
              <a:spcBef>
                <a:spcPts val="600"/>
              </a:spcBef>
              <a:spcAft>
                <a:spcPts val="0"/>
              </a:spcAft>
              <a:buClr>
                <a:srgbClr val="ED7D31"/>
              </a:buClr>
              <a:buSzPts val="2400"/>
              <a:buFont typeface="Maven Pro"/>
              <a:buAutoNum type="arabicPeriod"/>
            </a:pPr>
            <a:r>
              <a:rPr b="0" i="0" lang="en-US" sz="2400" u="none" cap="none" strike="noStrike">
                <a:solidFill>
                  <a:srgbClr val="000000"/>
                </a:solidFill>
                <a:latin typeface="Consolas"/>
                <a:ea typeface="Consolas"/>
                <a:cs typeface="Consolas"/>
                <a:sym typeface="Consolas"/>
              </a:rPr>
              <a:t>Obfile.close();</a:t>
            </a:r>
            <a:endParaRPr/>
          </a:p>
          <a:p>
            <a:pPr indent="-304800" lvl="0" marL="457200" marR="0" rtl="0" algn="l">
              <a:spcBef>
                <a:spcPts val="600"/>
              </a:spcBef>
              <a:spcAft>
                <a:spcPts val="0"/>
              </a:spcAft>
              <a:buClr>
                <a:srgbClr val="ED7D31"/>
              </a:buClr>
              <a:buSzPts val="2400"/>
              <a:buFont typeface="Maven Pro"/>
              <a:buNone/>
            </a:pPr>
            <a:r>
              <a:t/>
            </a:r>
            <a:endParaRPr b="0" i="0" sz="2400" u="none" cap="none" strike="noStrike">
              <a:solidFill>
                <a:srgbClr val="000000"/>
              </a:solidFill>
              <a:latin typeface="Consolas"/>
              <a:ea typeface="Consolas"/>
              <a:cs typeface="Consolas"/>
              <a:sym typeface="Consolas"/>
            </a:endParaRPr>
          </a:p>
          <a:p>
            <a:pPr indent="-304800" lvl="0" marL="457200" marR="0" rtl="0" algn="l">
              <a:spcBef>
                <a:spcPts val="600"/>
              </a:spcBef>
              <a:spcAft>
                <a:spcPts val="0"/>
              </a:spcAft>
              <a:buClr>
                <a:srgbClr val="ED7D31"/>
              </a:buClr>
              <a:buSzPts val="2400"/>
              <a:buFont typeface="Maven Pro"/>
              <a:buNone/>
            </a:pPr>
            <a:r>
              <a:t/>
            </a:r>
            <a:endParaRPr b="0" i="0" sz="2400" u="none" cap="none" strike="noStrike">
              <a:solidFill>
                <a:srgbClr val="000000"/>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247" name="Shape 247"/>
        <p:cNvGrpSpPr/>
        <p:nvPr/>
      </p:nvGrpSpPr>
      <p:grpSpPr>
        <a:xfrm>
          <a:off x="0" y="0"/>
          <a:ext cx="0" cy="0"/>
          <a:chOff x="0" y="0"/>
          <a:chExt cx="0" cy="0"/>
        </a:xfrm>
      </p:grpSpPr>
      <p:sp>
        <p:nvSpPr>
          <p:cNvPr id="248" name="Google Shape;248;p36"/>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249" name="Google Shape;249;p36"/>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50" name="Google Shape;250;p36"/>
          <p:cNvSpPr/>
          <p:nvPr/>
        </p:nvSpPr>
        <p:spPr>
          <a:xfrm>
            <a:off x="1238893" y="413266"/>
            <a:ext cx="10054873"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rgbClr val="ED7D31"/>
                </a:solidFill>
                <a:latin typeface="Arial"/>
                <a:ea typeface="Arial"/>
                <a:cs typeface="Arial"/>
                <a:sym typeface="Arial"/>
              </a:rPr>
              <a:t>Steps to save and retrieve an object’s state </a:t>
            </a:r>
            <a:endParaRPr b="0" i="0" sz="4400" u="none" cap="none" strike="noStrike">
              <a:solidFill>
                <a:srgbClr val="ED7D31"/>
              </a:solidFill>
              <a:latin typeface="Arial"/>
              <a:ea typeface="Arial"/>
              <a:cs typeface="Arial"/>
              <a:sym typeface="Arial"/>
            </a:endParaRPr>
          </a:p>
        </p:txBody>
      </p:sp>
      <p:sp>
        <p:nvSpPr>
          <p:cNvPr id="251" name="Google Shape;251;p36"/>
          <p:cNvSpPr txBox="1"/>
          <p:nvPr/>
        </p:nvSpPr>
        <p:spPr>
          <a:xfrm>
            <a:off x="681318" y="2323765"/>
            <a:ext cx="11170024" cy="32008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800" u="none" cap="none" strike="noStrike">
                <a:solidFill>
                  <a:srgbClr val="000000"/>
                </a:solidFill>
                <a:latin typeface="Libre Baskerville"/>
                <a:ea typeface="Libre Baskerville"/>
                <a:cs typeface="Libre Baskerville"/>
                <a:sym typeface="Libre Baskerville"/>
              </a:rPr>
              <a:t>Retrieving an object state</a:t>
            </a:r>
            <a:endParaRPr/>
          </a:p>
          <a:p>
            <a:pPr indent="-457200" lvl="0" marL="457200" marR="0" rtl="0" algn="l">
              <a:spcBef>
                <a:spcPts val="600"/>
              </a:spcBef>
              <a:spcAft>
                <a:spcPts val="0"/>
              </a:spcAft>
              <a:buClr>
                <a:srgbClr val="ED7D31"/>
              </a:buClr>
              <a:buSzPts val="2400"/>
              <a:buFont typeface="Maven Pro"/>
              <a:buAutoNum type="arabicPeriod"/>
            </a:pPr>
            <a:r>
              <a:rPr b="0" i="0" lang="en-US" sz="2400" u="none" cap="none" strike="noStrike">
                <a:solidFill>
                  <a:srgbClr val="000000"/>
                </a:solidFill>
                <a:latin typeface="Consolas"/>
                <a:ea typeface="Consolas"/>
                <a:cs typeface="Consolas"/>
                <a:sym typeface="Consolas"/>
              </a:rPr>
              <a:t>FileInputStream f= new FileInputStream(“MySerFile.ser”);</a:t>
            </a:r>
            <a:endParaRPr/>
          </a:p>
          <a:p>
            <a:pPr indent="-457200" lvl="0" marL="457200" marR="0" rtl="0" algn="l">
              <a:spcBef>
                <a:spcPts val="600"/>
              </a:spcBef>
              <a:spcAft>
                <a:spcPts val="0"/>
              </a:spcAft>
              <a:buClr>
                <a:srgbClr val="ED7D31"/>
              </a:buClr>
              <a:buSzPts val="2400"/>
              <a:buFont typeface="Maven Pro"/>
              <a:buAutoNum type="arabicPeriod"/>
            </a:pPr>
            <a:r>
              <a:rPr b="0" i="0" lang="en-US" sz="2400" u="none" cap="none" strike="noStrike">
                <a:solidFill>
                  <a:srgbClr val="000000"/>
                </a:solidFill>
                <a:latin typeface="Consolas"/>
                <a:ea typeface="Consolas"/>
                <a:cs typeface="Consolas"/>
                <a:sym typeface="Consolas"/>
              </a:rPr>
              <a:t>ObjectInputStream obfile= new ObjectInputStream(f);</a:t>
            </a:r>
            <a:endParaRPr/>
          </a:p>
          <a:p>
            <a:pPr indent="-457200" lvl="0" marL="457200" marR="0" rtl="0" algn="l">
              <a:spcBef>
                <a:spcPts val="600"/>
              </a:spcBef>
              <a:spcAft>
                <a:spcPts val="0"/>
              </a:spcAft>
              <a:buClr>
                <a:srgbClr val="ED7D31"/>
              </a:buClr>
              <a:buSzPts val="2400"/>
              <a:buFont typeface="Maven Pro"/>
              <a:buAutoNum type="arabicPeriod"/>
            </a:pPr>
            <a:r>
              <a:rPr b="0" i="0" lang="en-US" sz="2400" u="none" cap="none" strike="noStrike">
                <a:solidFill>
                  <a:srgbClr val="000000"/>
                </a:solidFill>
                <a:latin typeface="Consolas"/>
                <a:ea typeface="Consolas"/>
                <a:cs typeface="Consolas"/>
                <a:sym typeface="Consolas"/>
              </a:rPr>
              <a:t>Object o=obfile.readObject();</a:t>
            </a:r>
            <a:endParaRPr/>
          </a:p>
          <a:p>
            <a:pPr indent="-457200" lvl="0" marL="457200" marR="0" rtl="0" algn="l">
              <a:spcBef>
                <a:spcPts val="600"/>
              </a:spcBef>
              <a:spcAft>
                <a:spcPts val="0"/>
              </a:spcAft>
              <a:buClr>
                <a:srgbClr val="ED7D31"/>
              </a:buClr>
              <a:buSzPts val="2400"/>
              <a:buFont typeface="Maven Pro"/>
              <a:buAutoNum type="arabicPeriod"/>
            </a:pPr>
            <a:r>
              <a:rPr b="0" i="0" lang="en-US" sz="2400" u="none" cap="none" strike="noStrike">
                <a:solidFill>
                  <a:srgbClr val="000000"/>
                </a:solidFill>
                <a:latin typeface="Consolas"/>
                <a:ea typeface="Consolas"/>
                <a:cs typeface="Consolas"/>
                <a:sym typeface="Consolas"/>
              </a:rPr>
              <a:t>MyObject m=(MyObject)o;</a:t>
            </a:r>
            <a:endParaRPr/>
          </a:p>
          <a:p>
            <a:pPr indent="-457200" lvl="0" marL="457200" marR="0" rtl="0" algn="l">
              <a:spcBef>
                <a:spcPts val="600"/>
              </a:spcBef>
              <a:spcAft>
                <a:spcPts val="0"/>
              </a:spcAft>
              <a:buClr>
                <a:srgbClr val="ED7D31"/>
              </a:buClr>
              <a:buSzPts val="2400"/>
              <a:buFont typeface="Maven Pro"/>
              <a:buAutoNum type="arabicPeriod"/>
            </a:pPr>
            <a:r>
              <a:rPr b="0" i="0" lang="en-US" sz="2400" u="none" cap="none" strike="noStrike">
                <a:solidFill>
                  <a:srgbClr val="000000"/>
                </a:solidFill>
                <a:latin typeface="Consolas"/>
                <a:ea typeface="Consolas"/>
                <a:cs typeface="Consolas"/>
                <a:sym typeface="Consolas"/>
              </a:rPr>
              <a:t>Obfile.close();</a:t>
            </a:r>
            <a:endParaRPr b="0" i="0" sz="2400" u="none" cap="none" strike="noStrike">
              <a:solidFill>
                <a:srgbClr val="000000"/>
              </a:solidFill>
              <a:latin typeface="Consolas"/>
              <a:ea typeface="Consolas"/>
              <a:cs typeface="Consolas"/>
              <a:sym typeface="Consolas"/>
            </a:endParaRPr>
          </a:p>
          <a:p>
            <a:pPr indent="-304800" lvl="0" marL="457200" marR="0" rtl="0" algn="l">
              <a:spcBef>
                <a:spcPts val="600"/>
              </a:spcBef>
              <a:spcAft>
                <a:spcPts val="0"/>
              </a:spcAft>
              <a:buClr>
                <a:srgbClr val="ED7D31"/>
              </a:buClr>
              <a:buSzPts val="2400"/>
              <a:buFont typeface="Maven Pro"/>
              <a:buNone/>
            </a:pPr>
            <a:r>
              <a:t/>
            </a:r>
            <a:endParaRPr b="0" i="0" sz="2400" u="none" cap="none" strike="noStrike">
              <a:solidFill>
                <a:srgbClr val="000000"/>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255" name="Shape 255"/>
        <p:cNvGrpSpPr/>
        <p:nvPr/>
      </p:nvGrpSpPr>
      <p:grpSpPr>
        <a:xfrm>
          <a:off x="0" y="0"/>
          <a:ext cx="0" cy="0"/>
          <a:chOff x="0" y="0"/>
          <a:chExt cx="0" cy="0"/>
        </a:xfrm>
      </p:grpSpPr>
      <p:sp>
        <p:nvSpPr>
          <p:cNvPr id="256" name="Google Shape;256;p37"/>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257" name="Google Shape;257;p37"/>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58" name="Google Shape;258;p37"/>
          <p:cNvSpPr/>
          <p:nvPr/>
        </p:nvSpPr>
        <p:spPr>
          <a:xfrm>
            <a:off x="1708732" y="243729"/>
            <a:ext cx="86868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rgbClr val="ED7D31"/>
                </a:solidFill>
                <a:latin typeface="Consolas"/>
                <a:ea typeface="Consolas"/>
                <a:cs typeface="Consolas"/>
                <a:sym typeface="Consolas"/>
              </a:rPr>
              <a:t>java.io.Serializable</a:t>
            </a:r>
            <a:endParaRPr b="0" i="0" sz="5400" u="none" cap="none" strike="noStrike">
              <a:solidFill>
                <a:srgbClr val="ED7D31"/>
              </a:solidFill>
              <a:latin typeface="Consolas"/>
              <a:ea typeface="Consolas"/>
              <a:cs typeface="Consolas"/>
              <a:sym typeface="Consolas"/>
            </a:endParaRPr>
          </a:p>
        </p:txBody>
      </p:sp>
      <p:sp>
        <p:nvSpPr>
          <p:cNvPr id="259" name="Google Shape;259;p37"/>
          <p:cNvSpPr txBox="1"/>
          <p:nvPr/>
        </p:nvSpPr>
        <p:spPr>
          <a:xfrm>
            <a:off x="950259" y="1854406"/>
            <a:ext cx="10291481" cy="4539704"/>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ED7D31"/>
              </a:buClr>
              <a:buSzPts val="2400"/>
              <a:buFont typeface="Arial"/>
              <a:buChar char="•"/>
            </a:pPr>
            <a:r>
              <a:rPr b="0" i="0" lang="en-US" sz="2400" u="none" cap="none" strike="noStrike">
                <a:solidFill>
                  <a:srgbClr val="000000"/>
                </a:solidFill>
                <a:latin typeface="Libre Baskerville"/>
                <a:ea typeface="Libre Baskerville"/>
                <a:cs typeface="Libre Baskerville"/>
                <a:sym typeface="Libre Baskerville"/>
              </a:rPr>
              <a:t>Only the objects which implement </a:t>
            </a:r>
            <a:r>
              <a:rPr b="0" i="0" lang="en-US" sz="2400" u="none" cap="none" strike="noStrike">
                <a:solidFill>
                  <a:srgbClr val="000000"/>
                </a:solidFill>
                <a:latin typeface="Consolas"/>
                <a:ea typeface="Consolas"/>
                <a:cs typeface="Consolas"/>
                <a:sym typeface="Consolas"/>
              </a:rPr>
              <a:t>Serializable</a:t>
            </a:r>
            <a:r>
              <a:rPr b="0" i="0" lang="en-US" sz="2400" u="none" cap="none" strike="noStrike">
                <a:solidFill>
                  <a:srgbClr val="000000"/>
                </a:solidFill>
                <a:latin typeface="Libre Baskerville"/>
                <a:ea typeface="Libre Baskerville"/>
                <a:cs typeface="Libre Baskerville"/>
                <a:sym typeface="Libre Baskerville"/>
              </a:rPr>
              <a:t> interface can be serialized.</a:t>
            </a:r>
            <a:br>
              <a:rPr b="0" i="0" lang="en-US" sz="2400" u="none" cap="none" strike="noStrike">
                <a:solidFill>
                  <a:srgbClr val="000000"/>
                </a:solidFill>
                <a:latin typeface="Libre Baskerville"/>
                <a:ea typeface="Libre Baskerville"/>
                <a:cs typeface="Libre Baskerville"/>
                <a:sym typeface="Libre Baskerville"/>
              </a:rPr>
            </a:br>
            <a:r>
              <a:rPr b="0" i="0" lang="en-US" sz="2400" u="none" cap="none" strike="noStrike">
                <a:solidFill>
                  <a:srgbClr val="000000"/>
                </a:solidFill>
                <a:latin typeface="Consolas"/>
                <a:ea typeface="Consolas"/>
                <a:cs typeface="Consolas"/>
                <a:sym typeface="Consolas"/>
              </a:rPr>
              <a:t>class MyObject implements Serializable{… }</a:t>
            </a:r>
            <a:endParaRPr/>
          </a:p>
          <a:p>
            <a:pPr indent="-457200" lvl="0" marL="457200" marR="0" rtl="0" algn="l">
              <a:spcBef>
                <a:spcPts val="600"/>
              </a:spcBef>
              <a:spcAft>
                <a:spcPts val="0"/>
              </a:spcAft>
              <a:buClr>
                <a:srgbClr val="ED7D31"/>
              </a:buClr>
              <a:buSzPts val="2400"/>
              <a:buFont typeface="Arial"/>
              <a:buChar char="•"/>
            </a:pPr>
            <a:r>
              <a:rPr b="0" i="0" lang="en-US" sz="2400" u="none" cap="none" strike="noStrike">
                <a:solidFill>
                  <a:srgbClr val="000000"/>
                </a:solidFill>
                <a:latin typeface="Consolas"/>
                <a:ea typeface="Consolas"/>
                <a:cs typeface="Consolas"/>
                <a:sym typeface="Consolas"/>
              </a:rPr>
              <a:t>Serializable</a:t>
            </a:r>
            <a:r>
              <a:rPr b="0" i="0" lang="en-US" sz="2400" u="none" cap="none" strike="noStrike">
                <a:solidFill>
                  <a:srgbClr val="000000"/>
                </a:solidFill>
                <a:latin typeface="Libre Baskerville"/>
                <a:ea typeface="Libre Baskerville"/>
                <a:cs typeface="Libre Baskerville"/>
                <a:sym typeface="Libre Baskerville"/>
              </a:rPr>
              <a:t> is a marker interface.</a:t>
            </a:r>
            <a:endParaRPr/>
          </a:p>
          <a:p>
            <a:pPr indent="-457200" lvl="0" marL="457200" marR="0" rtl="0" algn="l">
              <a:spcBef>
                <a:spcPts val="600"/>
              </a:spcBef>
              <a:spcAft>
                <a:spcPts val="0"/>
              </a:spcAft>
              <a:buClr>
                <a:srgbClr val="ED7D31"/>
              </a:buClr>
              <a:buSzPts val="2400"/>
              <a:buFont typeface="Arial"/>
              <a:buChar char="•"/>
            </a:pPr>
            <a:r>
              <a:rPr b="0" i="0" lang="en-US" sz="2400" u="none" cap="none" strike="noStrike">
                <a:solidFill>
                  <a:srgbClr val="000000"/>
                </a:solidFill>
                <a:latin typeface="Libre Baskerville"/>
                <a:ea typeface="Libre Baskerville"/>
                <a:cs typeface="Libre Baskerville"/>
                <a:sym typeface="Libre Baskerville"/>
              </a:rPr>
              <a:t>If object has references, then the references also must be either </a:t>
            </a:r>
            <a:r>
              <a:rPr b="0" i="0" lang="en-US" sz="2400" u="none" cap="none" strike="noStrike">
                <a:solidFill>
                  <a:srgbClr val="000000"/>
                </a:solidFill>
                <a:latin typeface="Consolas"/>
                <a:ea typeface="Consolas"/>
                <a:cs typeface="Consolas"/>
                <a:sym typeface="Consolas"/>
              </a:rPr>
              <a:t>Serializable</a:t>
            </a:r>
            <a:r>
              <a:rPr b="0" i="0" lang="en-US" sz="2400" u="none" cap="none" strike="noStrike">
                <a:solidFill>
                  <a:srgbClr val="000000"/>
                </a:solidFill>
                <a:latin typeface="Libre Baskerville"/>
                <a:ea typeface="Libre Baskerville"/>
                <a:cs typeface="Libre Baskerville"/>
                <a:sym typeface="Libre Baskerville"/>
              </a:rPr>
              <a:t> or should be marked </a:t>
            </a:r>
            <a:r>
              <a:rPr b="0" i="0" lang="en-US" sz="2400" u="none" cap="none" strike="noStrike">
                <a:solidFill>
                  <a:srgbClr val="000000"/>
                </a:solidFill>
                <a:latin typeface="Consolas"/>
                <a:ea typeface="Consolas"/>
                <a:cs typeface="Consolas"/>
                <a:sym typeface="Consolas"/>
              </a:rPr>
              <a:t>transient</a:t>
            </a:r>
            <a:r>
              <a:rPr b="0" i="0" lang="en-US" sz="2400" u="none" cap="none" strike="noStrike">
                <a:solidFill>
                  <a:srgbClr val="000000"/>
                </a:solidFill>
                <a:latin typeface="Libre Baskerville"/>
                <a:ea typeface="Libre Baskerville"/>
                <a:cs typeface="Libre Baskerville"/>
                <a:sym typeface="Libre Baskerville"/>
              </a:rPr>
              <a:t>.</a:t>
            </a:r>
            <a:endParaRPr/>
          </a:p>
          <a:p>
            <a:pPr indent="-457200" lvl="0" marL="457200" marR="0" rtl="0" algn="l">
              <a:spcBef>
                <a:spcPts val="600"/>
              </a:spcBef>
              <a:spcAft>
                <a:spcPts val="0"/>
              </a:spcAft>
              <a:buClr>
                <a:srgbClr val="ED7D31"/>
              </a:buClr>
              <a:buSzPts val="2400"/>
              <a:buFont typeface="Arial"/>
              <a:buChar char="•"/>
            </a:pPr>
            <a:r>
              <a:rPr b="0" i="0" lang="en-US" sz="2400" u="none" cap="none" strike="noStrike">
                <a:solidFill>
                  <a:srgbClr val="000000"/>
                </a:solidFill>
                <a:latin typeface="Libre Baskerville"/>
                <a:ea typeface="Libre Baskerville"/>
                <a:cs typeface="Libre Baskerville"/>
                <a:sym typeface="Libre Baskerville"/>
              </a:rPr>
              <a:t>In JSE, some classes are not </a:t>
            </a:r>
            <a:r>
              <a:rPr b="0" i="0" lang="en-US" sz="2400" u="none" cap="none" strike="noStrike">
                <a:solidFill>
                  <a:srgbClr val="000000"/>
                </a:solidFill>
                <a:latin typeface="Consolas"/>
                <a:ea typeface="Consolas"/>
                <a:cs typeface="Consolas"/>
                <a:sym typeface="Consolas"/>
              </a:rPr>
              <a:t>Serializable</a:t>
            </a:r>
            <a:r>
              <a:rPr b="0" i="0" lang="en-US" sz="2400" u="none" cap="none" strike="noStrike">
                <a:solidFill>
                  <a:srgbClr val="000000"/>
                </a:solidFill>
                <a:latin typeface="Libre Baskerville"/>
                <a:ea typeface="Libre Baskerville"/>
                <a:cs typeface="Libre Baskerville"/>
                <a:sym typeface="Libre Baskerville"/>
              </a:rPr>
              <a:t>. For example </a:t>
            </a:r>
            <a:r>
              <a:rPr b="0" i="0" lang="en-US" sz="2400" u="none" cap="none" strike="noStrike">
                <a:solidFill>
                  <a:srgbClr val="000000"/>
                </a:solidFill>
                <a:latin typeface="Consolas"/>
                <a:ea typeface="Consolas"/>
                <a:cs typeface="Consolas"/>
                <a:sym typeface="Consolas"/>
              </a:rPr>
              <a:t>Thread</a:t>
            </a:r>
            <a:r>
              <a:rPr b="0" i="0" lang="en-US" sz="2400" u="none" cap="none" strike="noStrike">
                <a:solidFill>
                  <a:srgbClr val="000000"/>
                </a:solidFill>
                <a:latin typeface="Libre Baskerville"/>
                <a:ea typeface="Libre Baskerville"/>
                <a:cs typeface="Libre Baskerville"/>
                <a:sym typeface="Libre Baskerville"/>
              </a:rPr>
              <a:t> class, Subclasses of </a:t>
            </a:r>
            <a:r>
              <a:rPr b="0" i="0" lang="en-US" sz="2400" u="none" cap="none" strike="noStrike">
                <a:solidFill>
                  <a:srgbClr val="000000"/>
                </a:solidFill>
                <a:latin typeface="Consolas"/>
                <a:ea typeface="Consolas"/>
                <a:cs typeface="Consolas"/>
                <a:sym typeface="Consolas"/>
              </a:rPr>
              <a:t>Writer, Reader, InputStream, OutputStream.</a:t>
            </a:r>
            <a:endParaRPr/>
          </a:p>
          <a:p>
            <a:pPr indent="-457200" lvl="0" marL="457200" marR="0" rtl="0" algn="l">
              <a:spcBef>
                <a:spcPts val="600"/>
              </a:spcBef>
              <a:spcAft>
                <a:spcPts val="0"/>
              </a:spcAft>
              <a:buClr>
                <a:srgbClr val="ED7D31"/>
              </a:buClr>
              <a:buSzPts val="2400"/>
              <a:buFont typeface="Arial"/>
              <a:buChar char="•"/>
            </a:pPr>
            <a:r>
              <a:rPr b="0" i="0" lang="en-US" sz="2400" u="none" cap="none" strike="noStrike">
                <a:solidFill>
                  <a:srgbClr val="000000"/>
                </a:solidFill>
                <a:latin typeface="Libre Baskerville"/>
                <a:ea typeface="Libre Baskerville"/>
                <a:cs typeface="Libre Baskerville"/>
                <a:sym typeface="Libre Baskerville"/>
              </a:rPr>
              <a:t>All the collection classes, all primitive wrappers, </a:t>
            </a:r>
            <a:r>
              <a:rPr b="0" i="0" lang="en-US" sz="2400" u="none" cap="none" strike="noStrike">
                <a:solidFill>
                  <a:srgbClr val="000000"/>
                </a:solidFill>
                <a:latin typeface="Consolas"/>
                <a:ea typeface="Consolas"/>
                <a:cs typeface="Consolas"/>
                <a:sym typeface="Consolas"/>
              </a:rPr>
              <a:t>String, StringBuffer, StringBuilder </a:t>
            </a:r>
            <a:r>
              <a:rPr b="0" i="0" lang="en-US" sz="2400" u="none" cap="none" strike="noStrike">
                <a:solidFill>
                  <a:srgbClr val="000000"/>
                </a:solidFill>
                <a:latin typeface="Libre Baskerville"/>
                <a:ea typeface="Libre Baskerville"/>
                <a:cs typeface="Libre Baskerville"/>
                <a:sym typeface="Libre Baskerville"/>
              </a:rPr>
              <a:t>are </a:t>
            </a:r>
            <a:r>
              <a:rPr b="0" i="0" lang="en-US" sz="2400" u="none" cap="none" strike="noStrike">
                <a:solidFill>
                  <a:srgbClr val="000000"/>
                </a:solidFill>
                <a:latin typeface="Consolas"/>
                <a:ea typeface="Consolas"/>
                <a:cs typeface="Consolas"/>
                <a:sym typeface="Consolas"/>
              </a:rPr>
              <a:t>Serializable</a:t>
            </a:r>
            <a:endParaRPr b="0" i="0" sz="2400" u="none" cap="none" strike="noStrike">
              <a:solidFill>
                <a:srgbClr val="000000"/>
              </a:solidFill>
              <a:latin typeface="Consolas"/>
              <a:ea typeface="Consolas"/>
              <a:cs typeface="Consolas"/>
              <a:sym typeface="Consolas"/>
            </a:endParaRPr>
          </a:p>
          <a:p>
            <a:pPr indent="-457200" lvl="0" marL="457200" marR="0" rtl="0" algn="l">
              <a:spcBef>
                <a:spcPts val="600"/>
              </a:spcBef>
              <a:spcAft>
                <a:spcPts val="0"/>
              </a:spcAft>
              <a:buClr>
                <a:srgbClr val="ED7D31"/>
              </a:buClr>
              <a:buSzPts val="2400"/>
              <a:buFont typeface="Arial"/>
              <a:buChar char="•"/>
            </a:pPr>
            <a:r>
              <a:rPr b="0" i="0" lang="en-US" sz="2400" u="none" cap="none" strike="noStrike">
                <a:solidFill>
                  <a:srgbClr val="000000"/>
                </a:solidFill>
                <a:latin typeface="Libre Baskerville"/>
                <a:ea typeface="Libre Baskerville"/>
                <a:cs typeface="Libre Baskerville"/>
                <a:sym typeface="Libre Baskerville"/>
              </a:rPr>
              <a:t>If an attempt to serialize an object that does not implement </a:t>
            </a:r>
            <a:r>
              <a:rPr b="0" i="0" lang="en-US" sz="2400" u="none" cap="none" strike="noStrike">
                <a:solidFill>
                  <a:srgbClr val="000000"/>
                </a:solidFill>
                <a:latin typeface="Consolas"/>
                <a:ea typeface="Consolas"/>
                <a:cs typeface="Consolas"/>
                <a:sym typeface="Consolas"/>
              </a:rPr>
              <a:t>Serializable</a:t>
            </a:r>
            <a:r>
              <a:rPr b="0" i="0" lang="en-US" sz="2400" u="none" cap="none" strike="noStrike">
                <a:solidFill>
                  <a:srgbClr val="000000"/>
                </a:solidFill>
                <a:latin typeface="Libre Baskerville"/>
                <a:ea typeface="Libre Baskerville"/>
                <a:cs typeface="Libre Baskerville"/>
                <a:sym typeface="Libre Baskerville"/>
              </a:rPr>
              <a:t>  is made, </a:t>
            </a:r>
            <a:r>
              <a:rPr b="0" i="0" lang="en-US" sz="2400" u="none" cap="none" strike="noStrike">
                <a:solidFill>
                  <a:srgbClr val="000000"/>
                </a:solidFill>
                <a:latin typeface="Consolas"/>
                <a:ea typeface="Consolas"/>
                <a:cs typeface="Consolas"/>
                <a:sym typeface="Consolas"/>
              </a:rPr>
              <a:t>NotSerializableException</a:t>
            </a:r>
            <a:r>
              <a:rPr b="0" i="0" lang="en-US" sz="2400" u="none" cap="none" strike="noStrike">
                <a:solidFill>
                  <a:srgbClr val="000000"/>
                </a:solidFill>
                <a:latin typeface="Libre Baskerville"/>
                <a:ea typeface="Libre Baskerville"/>
                <a:cs typeface="Libre Baskerville"/>
                <a:sym typeface="Libre Baskerville"/>
              </a:rPr>
              <a:t> is thrown.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263" name="Shape 263"/>
        <p:cNvGrpSpPr/>
        <p:nvPr/>
      </p:nvGrpSpPr>
      <p:grpSpPr>
        <a:xfrm>
          <a:off x="0" y="0"/>
          <a:ext cx="0" cy="0"/>
          <a:chOff x="0" y="0"/>
          <a:chExt cx="0" cy="0"/>
        </a:xfrm>
      </p:grpSpPr>
      <p:sp>
        <p:nvSpPr>
          <p:cNvPr id="264" name="Google Shape;264;p38"/>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265" name="Google Shape;265;p38"/>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66" name="Google Shape;266;p38"/>
          <p:cNvSpPr/>
          <p:nvPr/>
        </p:nvSpPr>
        <p:spPr>
          <a:xfrm>
            <a:off x="1708732" y="243729"/>
            <a:ext cx="86868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rgbClr val="ED7D31"/>
                </a:solidFill>
                <a:latin typeface="Consolas"/>
                <a:ea typeface="Consolas"/>
                <a:cs typeface="Consolas"/>
                <a:sym typeface="Consolas"/>
              </a:rPr>
              <a:t>transient</a:t>
            </a:r>
            <a:endParaRPr b="0" i="0" sz="5400" u="none" cap="none" strike="noStrike">
              <a:solidFill>
                <a:srgbClr val="ED7D31"/>
              </a:solidFill>
              <a:latin typeface="Consolas"/>
              <a:ea typeface="Consolas"/>
              <a:cs typeface="Consolas"/>
              <a:sym typeface="Consolas"/>
            </a:endParaRPr>
          </a:p>
        </p:txBody>
      </p:sp>
      <p:sp>
        <p:nvSpPr>
          <p:cNvPr id="267" name="Google Shape;267;p38"/>
          <p:cNvSpPr txBox="1"/>
          <p:nvPr/>
        </p:nvSpPr>
        <p:spPr>
          <a:xfrm>
            <a:off x="950259" y="1854406"/>
            <a:ext cx="10291481" cy="4278094"/>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Instance variables marked </a:t>
            </a:r>
            <a:r>
              <a:rPr b="0" i="0" lang="en-US" sz="2800" u="none" cap="none" strike="noStrike">
                <a:solidFill>
                  <a:srgbClr val="000000"/>
                </a:solidFill>
                <a:latin typeface="Consolas"/>
                <a:ea typeface="Consolas"/>
                <a:cs typeface="Consolas"/>
                <a:sym typeface="Consolas"/>
              </a:rPr>
              <a:t>transient</a:t>
            </a:r>
            <a:r>
              <a:rPr b="0" i="0" lang="en-US" sz="2800" u="none" cap="none" strike="noStrike">
                <a:solidFill>
                  <a:srgbClr val="000000"/>
                </a:solidFill>
                <a:latin typeface="Libre Baskerville"/>
                <a:ea typeface="Libre Baskerville"/>
                <a:cs typeface="Libre Baskerville"/>
                <a:sym typeface="Libre Baskerville"/>
              </a:rPr>
              <a:t> will not be saved. </a:t>
            </a:r>
            <a:endParaRPr/>
          </a:p>
          <a:p>
            <a:pPr indent="-457200" lvl="0" marL="457200" marR="0" rtl="0" algn="l">
              <a:spcBef>
                <a:spcPts val="6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When object is de-serialized the </a:t>
            </a:r>
            <a:r>
              <a:rPr b="0" i="0" lang="en-US" sz="2800" u="none" cap="none" strike="noStrike">
                <a:solidFill>
                  <a:srgbClr val="000000"/>
                </a:solidFill>
                <a:latin typeface="Consolas"/>
                <a:ea typeface="Consolas"/>
                <a:cs typeface="Consolas"/>
                <a:sym typeface="Consolas"/>
              </a:rPr>
              <a:t>transient</a:t>
            </a:r>
            <a:r>
              <a:rPr b="0" i="0" lang="en-US" sz="2800" u="none" cap="none" strike="noStrike">
                <a:solidFill>
                  <a:srgbClr val="000000"/>
                </a:solidFill>
                <a:latin typeface="Libre Baskerville"/>
                <a:ea typeface="Libre Baskerville"/>
                <a:cs typeface="Libre Baskerville"/>
                <a:sym typeface="Libre Baskerville"/>
              </a:rPr>
              <a:t> variables are set to the default value based on their type.</a:t>
            </a:r>
            <a:endParaRPr/>
          </a:p>
          <a:p>
            <a:pPr indent="-457200" lvl="0" marL="457200" marR="0" rtl="0" algn="l">
              <a:spcBef>
                <a:spcPts val="6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During serialization even the </a:t>
            </a:r>
            <a:r>
              <a:rPr b="0" i="0" lang="en-US" sz="2800" u="none" cap="none" strike="noStrike">
                <a:solidFill>
                  <a:srgbClr val="000000"/>
                </a:solidFill>
                <a:latin typeface="Consolas"/>
                <a:ea typeface="Consolas"/>
                <a:cs typeface="Consolas"/>
                <a:sym typeface="Consolas"/>
              </a:rPr>
              <a:t>private</a:t>
            </a:r>
            <a:r>
              <a:rPr b="0" i="0" lang="en-US" sz="2800" u="none" cap="none" strike="noStrike">
                <a:solidFill>
                  <a:srgbClr val="000000"/>
                </a:solidFill>
                <a:latin typeface="Libre Baskerville"/>
                <a:ea typeface="Libre Baskerville"/>
                <a:cs typeface="Libre Baskerville"/>
                <a:sym typeface="Libre Baskerville"/>
              </a:rPr>
              <a:t> state of the object is stored.</a:t>
            </a:r>
            <a:endParaRPr/>
          </a:p>
          <a:p>
            <a:pPr indent="-457200" lvl="0" marL="457200" marR="0" rtl="0" algn="l">
              <a:spcBef>
                <a:spcPts val="6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Hence sensitive information like credit card number, password, a file descriptor contains a handle that provides access to an operating system resource must be marked transient.</a:t>
            </a:r>
            <a:endParaRPr/>
          </a:p>
          <a:p>
            <a:pPr indent="-457200" lvl="0" marL="457200" marR="0" rtl="0" algn="l">
              <a:spcBef>
                <a:spcPts val="6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Also if a class contains references of object that cannot be serialized (like Thread), must be marked </a:t>
            </a:r>
            <a:r>
              <a:rPr b="0" i="0" lang="en-US" sz="2800" u="none" cap="none" strike="noStrike">
                <a:solidFill>
                  <a:srgbClr val="000000"/>
                </a:solidFill>
                <a:latin typeface="Consolas"/>
                <a:ea typeface="Consolas"/>
                <a:cs typeface="Consolas"/>
                <a:sym typeface="Consolas"/>
              </a:rPr>
              <a:t>Serializable</a:t>
            </a:r>
            <a:r>
              <a:rPr b="0" i="0" lang="en-US" sz="2800" u="none" cap="none" strike="noStrike">
                <a:solidFill>
                  <a:srgbClr val="000000"/>
                </a:solidFill>
                <a:latin typeface="Libre Baskerville"/>
                <a:ea typeface="Libre Baskerville"/>
                <a:cs typeface="Libre Baskerville"/>
                <a:sym typeface="Libre Baskerville"/>
              </a:rPr>
              <a:t> .</a:t>
            </a:r>
            <a:endParaRPr b="0" i="0" sz="2800" u="none" cap="none" strike="noStrike">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DEAF6"/>
            </a:gs>
            <a:gs pos="35000">
              <a:srgbClr val="FF9797"/>
            </a:gs>
            <a:gs pos="100000">
              <a:srgbClr val="C00000"/>
            </a:gs>
          </a:gsLst>
          <a:path path="circle">
            <a:fillToRect b="50%" l="50%" r="50%" t="50%"/>
          </a:path>
          <a:tileRect/>
        </a:gradFill>
      </p:bgPr>
    </p:bg>
    <p:spTree>
      <p:nvGrpSpPr>
        <p:cNvPr id="271" name="Shape 271"/>
        <p:cNvGrpSpPr/>
        <p:nvPr/>
      </p:nvGrpSpPr>
      <p:grpSpPr>
        <a:xfrm>
          <a:off x="0" y="0"/>
          <a:ext cx="0" cy="0"/>
          <a:chOff x="0" y="0"/>
          <a:chExt cx="0" cy="0"/>
        </a:xfrm>
      </p:grpSpPr>
      <p:sp>
        <p:nvSpPr>
          <p:cNvPr id="272" name="Google Shape;272;p39"/>
          <p:cNvSpPr txBox="1"/>
          <p:nvPr/>
        </p:nvSpPr>
        <p:spPr>
          <a:xfrm>
            <a:off x="717176" y="268941"/>
            <a:ext cx="10972799" cy="59400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rgbClr val="FFFFFF"/>
                </a:solidFill>
                <a:latin typeface="Maven Pro"/>
                <a:ea typeface="Maven Pro"/>
                <a:cs typeface="Maven Pro"/>
                <a:sym typeface="Maven Pro"/>
              </a:rPr>
              <a:t>BEWARE</a:t>
            </a:r>
            <a:endParaRPr/>
          </a:p>
          <a:p>
            <a:pPr indent="-457200" lvl="0" marL="457200" marR="0" rtl="0" algn="l">
              <a:spcBef>
                <a:spcPts val="0"/>
              </a:spcBef>
              <a:spcAft>
                <a:spcPts val="0"/>
              </a:spcAft>
              <a:buClr>
                <a:srgbClr val="DDEAF6"/>
              </a:buClr>
              <a:buSzPts val="2800"/>
              <a:buFont typeface="Arial"/>
              <a:buChar char="•"/>
            </a:pPr>
            <a:r>
              <a:rPr b="0" i="0" lang="en-US" sz="2800" u="none" cap="none" strike="noStrike">
                <a:solidFill>
                  <a:srgbClr val="FFFFFF"/>
                </a:solidFill>
                <a:latin typeface="Libre Baskerville"/>
                <a:ea typeface="Libre Baskerville"/>
                <a:cs typeface="Libre Baskerville"/>
                <a:sym typeface="Libre Baskerville"/>
              </a:rPr>
              <a:t>You could save any number of object in a file</a:t>
            </a:r>
            <a:endParaRPr/>
          </a:p>
          <a:p>
            <a:pPr indent="-457200" lvl="0" marL="457200" marR="0" rtl="0" algn="l">
              <a:spcBef>
                <a:spcPts val="0"/>
              </a:spcBef>
              <a:spcAft>
                <a:spcPts val="0"/>
              </a:spcAft>
              <a:buClr>
                <a:srgbClr val="DDEAF6"/>
              </a:buClr>
              <a:buSzPts val="2800"/>
              <a:buFont typeface="Arial"/>
              <a:buChar char="•"/>
            </a:pPr>
            <a:r>
              <a:rPr b="0" i="0" lang="en-US" sz="2800" u="none" cap="none" strike="noStrike">
                <a:solidFill>
                  <a:srgbClr val="FFFFFF"/>
                </a:solidFill>
                <a:latin typeface="Libre Baskerville"/>
                <a:ea typeface="Libre Baskerville"/>
                <a:cs typeface="Libre Baskerville"/>
                <a:sym typeface="Libre Baskerville"/>
              </a:rPr>
              <a:t>Objects are read back in the same sequence as they are written.</a:t>
            </a:r>
            <a:endParaRPr/>
          </a:p>
          <a:p>
            <a:pPr indent="-457200" lvl="0" marL="457200" marR="0" rtl="0" algn="l">
              <a:spcBef>
                <a:spcPts val="0"/>
              </a:spcBef>
              <a:spcAft>
                <a:spcPts val="0"/>
              </a:spcAft>
              <a:buClr>
                <a:srgbClr val="DDEAF6"/>
              </a:buClr>
              <a:buSzPts val="2800"/>
              <a:buFont typeface="Arial"/>
              <a:buChar char="•"/>
            </a:pPr>
            <a:r>
              <a:rPr b="0" i="0" lang="en-US" sz="2800" u="none" cap="none" strike="noStrike">
                <a:solidFill>
                  <a:srgbClr val="FFFFFF"/>
                </a:solidFill>
                <a:latin typeface="Libre Baskerville"/>
                <a:ea typeface="Libre Baskerville"/>
                <a:cs typeface="Libre Baskerville"/>
                <a:sym typeface="Libre Baskerville"/>
              </a:rPr>
              <a:t>Care must be taken while de-serializing the objects.</a:t>
            </a:r>
            <a:br>
              <a:rPr b="0" i="0" lang="en-US" sz="2800" u="none" cap="none" strike="noStrike">
                <a:solidFill>
                  <a:srgbClr val="FFFFFF"/>
                </a:solidFill>
                <a:latin typeface="Libre Baskerville"/>
                <a:ea typeface="Libre Baskerville"/>
                <a:cs typeface="Libre Baskerville"/>
                <a:sym typeface="Libre Baskerville"/>
              </a:rPr>
            </a:br>
            <a:endParaRPr b="0" i="0" sz="2800" u="none" cap="none" strike="noStrike">
              <a:solidFill>
                <a:srgbClr val="FFFFFF"/>
              </a:solidFill>
              <a:latin typeface="Libre Baskerville"/>
              <a:ea typeface="Libre Baskerville"/>
              <a:cs typeface="Libre Baskerville"/>
              <a:sym typeface="Libre Baskerville"/>
            </a:endParaRPr>
          </a:p>
          <a:p>
            <a:pPr indent="-514350" lvl="0" marL="514350" marR="0" rtl="0" algn="l">
              <a:spcBef>
                <a:spcPts val="0"/>
              </a:spcBef>
              <a:spcAft>
                <a:spcPts val="0"/>
              </a:spcAft>
              <a:buClr>
                <a:srgbClr val="DDEAF6"/>
              </a:buClr>
              <a:buSzPts val="2400"/>
              <a:buFont typeface="Maven Pro"/>
              <a:buAutoNum type="arabicPeriod"/>
            </a:pPr>
            <a:r>
              <a:rPr b="0" i="0" lang="en-US" sz="2400" u="none" cap="none" strike="noStrike">
                <a:solidFill>
                  <a:srgbClr val="FFFFFF"/>
                </a:solidFill>
                <a:latin typeface="Libre Baskerville"/>
                <a:ea typeface="Libre Baskerville"/>
                <a:cs typeface="Libre Baskerville"/>
                <a:sym typeface="Libre Baskerville"/>
              </a:rPr>
              <a:t>The objects must be cast into its correct type otherwise an </a:t>
            </a:r>
            <a:r>
              <a:rPr b="0" i="0" lang="en-US" sz="2400" u="none" cap="none" strike="noStrike">
                <a:solidFill>
                  <a:srgbClr val="FFFFFF"/>
                </a:solidFill>
                <a:latin typeface="Consolas"/>
                <a:ea typeface="Consolas"/>
                <a:cs typeface="Consolas"/>
                <a:sym typeface="Consolas"/>
              </a:rPr>
              <a:t>ClassCastException </a:t>
            </a:r>
            <a:r>
              <a:rPr b="0" i="0" lang="en-US" sz="2400" u="none" cap="none" strike="noStrike">
                <a:solidFill>
                  <a:srgbClr val="FFFFFF"/>
                </a:solidFill>
                <a:latin typeface="Libre Baskerville"/>
                <a:ea typeface="Libre Baskerville"/>
                <a:cs typeface="Libre Baskerville"/>
                <a:sym typeface="Libre Baskerville"/>
              </a:rPr>
              <a:t>will be thrown at runtime</a:t>
            </a:r>
            <a:endParaRPr/>
          </a:p>
          <a:p>
            <a:pPr indent="-514350" lvl="0" marL="514350" marR="0" rtl="0" algn="l">
              <a:spcBef>
                <a:spcPts val="0"/>
              </a:spcBef>
              <a:spcAft>
                <a:spcPts val="0"/>
              </a:spcAft>
              <a:buClr>
                <a:srgbClr val="DDEAF6"/>
              </a:buClr>
              <a:buSzPts val="2400"/>
              <a:buFont typeface="Maven Pro"/>
              <a:buAutoNum type="arabicPeriod"/>
            </a:pPr>
            <a:r>
              <a:rPr b="0" i="0" lang="en-US" sz="2400" u="none" cap="none" strike="noStrike">
                <a:solidFill>
                  <a:srgbClr val="FFFFFF"/>
                </a:solidFill>
                <a:latin typeface="Libre Baskerville"/>
                <a:ea typeface="Libre Baskerville"/>
                <a:cs typeface="Libre Baskerville"/>
                <a:sym typeface="Libre Baskerville"/>
              </a:rPr>
              <a:t>The objects must be retrieved in the same way as they are saved. For instance, if you save an integer using </a:t>
            </a:r>
            <a:r>
              <a:rPr b="0" i="0" lang="en-US" sz="2400" u="none" cap="none" strike="noStrike">
                <a:solidFill>
                  <a:srgbClr val="FFFFFF"/>
                </a:solidFill>
                <a:latin typeface="Consolas"/>
                <a:ea typeface="Consolas"/>
                <a:cs typeface="Consolas"/>
                <a:sym typeface="Consolas"/>
              </a:rPr>
              <a:t>writeInt() </a:t>
            </a:r>
            <a:r>
              <a:rPr b="0" i="0" lang="en-US" sz="2400" u="none" cap="none" strike="noStrike">
                <a:solidFill>
                  <a:srgbClr val="FFFFFF"/>
                </a:solidFill>
                <a:latin typeface="Libre Baskerville"/>
                <a:ea typeface="Libre Baskerville"/>
                <a:cs typeface="Libre Baskerville"/>
                <a:sym typeface="Libre Baskerville"/>
              </a:rPr>
              <a:t>then you must retrieve using </a:t>
            </a:r>
            <a:r>
              <a:rPr b="0" i="0" lang="en-US" sz="2400" u="none" cap="none" strike="noStrike">
                <a:solidFill>
                  <a:srgbClr val="FFFFFF"/>
                </a:solidFill>
                <a:latin typeface="Consolas"/>
                <a:ea typeface="Consolas"/>
                <a:cs typeface="Consolas"/>
                <a:sym typeface="Consolas"/>
              </a:rPr>
              <a:t>readInt() </a:t>
            </a:r>
            <a:r>
              <a:rPr b="0" i="0" lang="en-US" sz="2400" u="none" cap="none" strike="noStrike">
                <a:solidFill>
                  <a:srgbClr val="FFFFFF"/>
                </a:solidFill>
                <a:latin typeface="Libre Baskerville"/>
                <a:ea typeface="Libre Baskerville"/>
                <a:cs typeface="Libre Baskerville"/>
                <a:sym typeface="Libre Baskerville"/>
              </a:rPr>
              <a:t>method. Using </a:t>
            </a:r>
            <a:r>
              <a:rPr b="0" i="0" lang="en-US" sz="2400" u="none" cap="none" strike="noStrike">
                <a:solidFill>
                  <a:srgbClr val="FFFFFF"/>
                </a:solidFill>
                <a:latin typeface="Consolas"/>
                <a:ea typeface="Consolas"/>
                <a:cs typeface="Consolas"/>
                <a:sym typeface="Consolas"/>
              </a:rPr>
              <a:t>readObject() </a:t>
            </a:r>
            <a:r>
              <a:rPr b="0" i="0" lang="en-US" sz="2400" u="none" cap="none" strike="noStrike">
                <a:solidFill>
                  <a:srgbClr val="FFFFFF"/>
                </a:solidFill>
                <a:latin typeface="Libre Baskerville"/>
                <a:ea typeface="Libre Baskerville"/>
                <a:cs typeface="Libre Baskerville"/>
                <a:sym typeface="Libre Baskerville"/>
              </a:rPr>
              <a:t>and casting it back to </a:t>
            </a:r>
            <a:r>
              <a:rPr b="0" i="0" lang="en-US" sz="2400" u="none" cap="none" strike="noStrike">
                <a:solidFill>
                  <a:srgbClr val="FFFFFF"/>
                </a:solidFill>
                <a:latin typeface="Consolas"/>
                <a:ea typeface="Consolas"/>
                <a:cs typeface="Consolas"/>
                <a:sym typeface="Consolas"/>
              </a:rPr>
              <a:t>int</a:t>
            </a:r>
            <a:r>
              <a:rPr b="0" i="0" lang="en-US" sz="2400" u="none" cap="none" strike="noStrike">
                <a:solidFill>
                  <a:srgbClr val="FFFFFF"/>
                </a:solidFill>
                <a:latin typeface="Libre Baskerville"/>
                <a:ea typeface="Libre Baskerville"/>
                <a:cs typeface="Libre Baskerville"/>
                <a:sym typeface="Libre Baskerville"/>
              </a:rPr>
              <a:t> will not work (an </a:t>
            </a:r>
            <a:r>
              <a:rPr b="0" i="0" lang="en-US" sz="2400" u="none" cap="none" strike="noStrike">
                <a:solidFill>
                  <a:srgbClr val="FFFFFF"/>
                </a:solidFill>
                <a:latin typeface="Consolas"/>
                <a:ea typeface="Consolas"/>
                <a:cs typeface="Consolas"/>
                <a:sym typeface="Consolas"/>
              </a:rPr>
              <a:t>java.io.OptionalDataException</a:t>
            </a:r>
            <a:r>
              <a:rPr b="0" i="0" lang="en-US" sz="2400" u="none" cap="none" strike="noStrike">
                <a:solidFill>
                  <a:srgbClr val="FFFFFF"/>
                </a:solidFill>
                <a:latin typeface="Libre Baskerville"/>
                <a:ea typeface="Libre Baskerville"/>
                <a:cs typeface="Libre Baskerville"/>
                <a:sym typeface="Libre Baskerville"/>
              </a:rPr>
              <a:t> will be thrown at runtime)</a:t>
            </a:r>
            <a:br>
              <a:rPr b="0" i="0" lang="en-US" sz="2800" u="none" cap="none" strike="noStrike">
                <a:solidFill>
                  <a:srgbClr val="FFFFFF"/>
                </a:solidFill>
                <a:latin typeface="Libre Baskerville"/>
                <a:ea typeface="Libre Baskerville"/>
                <a:cs typeface="Libre Baskerville"/>
                <a:sym typeface="Libre Baskerville"/>
              </a:rPr>
            </a:br>
            <a:endParaRPr b="0" i="0" sz="2800" u="none" cap="none" strike="noStrike">
              <a:solidFill>
                <a:srgbClr val="FFFFFF"/>
              </a:solidFill>
              <a:latin typeface="Libre Baskerville"/>
              <a:ea typeface="Libre Baskerville"/>
              <a:cs typeface="Libre Baskerville"/>
              <a:sym typeface="Libre Baskerville"/>
            </a:endParaRPr>
          </a:p>
          <a:p>
            <a:pPr indent="0" lvl="0" marL="0" marR="0" rtl="0" algn="l">
              <a:spcBef>
                <a:spcPts val="0"/>
              </a:spcBef>
              <a:spcAft>
                <a:spcPts val="0"/>
              </a:spcAft>
              <a:buNone/>
            </a:pPr>
            <a:r>
              <a:rPr b="0" i="0" lang="en-US" sz="2800" u="none" cap="none" strike="noStrike">
                <a:solidFill>
                  <a:srgbClr val="FFFFFF"/>
                </a:solidFill>
                <a:latin typeface="Libre Baskerville"/>
                <a:ea typeface="Libre Baskerville"/>
                <a:cs typeface="Libre Baskerville"/>
                <a:sym typeface="Libre Baskerville"/>
              </a:rPr>
              <a:t>Safest and more common way to save and retrieved is to </a:t>
            </a:r>
            <a:r>
              <a:rPr b="0" i="0" lang="en-US" sz="2800" u="none" cap="none" strike="noStrike">
                <a:solidFill>
                  <a:srgbClr val="FFFFFF"/>
                </a:solidFill>
                <a:latin typeface="Consolas"/>
                <a:ea typeface="Consolas"/>
                <a:cs typeface="Consolas"/>
                <a:sym typeface="Consolas"/>
              </a:rPr>
              <a:t>use writeObject()</a:t>
            </a:r>
            <a:r>
              <a:rPr b="0" i="0" lang="en-US" sz="2800" u="none" cap="none" strike="noStrike">
                <a:solidFill>
                  <a:srgbClr val="FFFFFF"/>
                </a:solidFill>
                <a:latin typeface="Libre Baskerville"/>
                <a:ea typeface="Libre Baskerville"/>
                <a:cs typeface="Libre Baskerville"/>
                <a:sym typeface="Libre Baskerville"/>
              </a:rPr>
              <a:t> and </a:t>
            </a:r>
            <a:r>
              <a:rPr b="0" i="0" lang="en-US" sz="2800" u="none" cap="none" strike="noStrike">
                <a:solidFill>
                  <a:srgbClr val="FFFFFF"/>
                </a:solidFill>
                <a:latin typeface="Consolas"/>
                <a:ea typeface="Consolas"/>
                <a:cs typeface="Consolas"/>
                <a:sym typeface="Consolas"/>
              </a:rPr>
              <a:t>readObject()</a:t>
            </a:r>
            <a:r>
              <a:rPr b="0" i="0" lang="en-US" sz="2800" u="none" cap="none" strike="noStrike">
                <a:solidFill>
                  <a:srgbClr val="FFFFFF"/>
                </a:solidFill>
                <a:latin typeface="Libre Baskerville"/>
                <a:ea typeface="Libre Baskerville"/>
                <a:cs typeface="Libre Baskerville"/>
                <a:sym typeface="Libre Baskerville"/>
              </a:rPr>
              <a:t> methods</a:t>
            </a:r>
            <a:endParaRPr b="0" i="0" sz="2800" u="none" cap="none" strike="noStrike">
              <a:solidFill>
                <a:srgbClr val="FFFFFF"/>
              </a:solidFill>
              <a:latin typeface="Libre Baskerville"/>
              <a:ea typeface="Libre Baskerville"/>
              <a:cs typeface="Libre Baskerville"/>
              <a:sym typeface="Libre Baskervill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276" name="Shape 276"/>
        <p:cNvGrpSpPr/>
        <p:nvPr/>
      </p:nvGrpSpPr>
      <p:grpSpPr>
        <a:xfrm>
          <a:off x="0" y="0"/>
          <a:ext cx="0" cy="0"/>
          <a:chOff x="0" y="0"/>
          <a:chExt cx="0" cy="0"/>
        </a:xfrm>
      </p:grpSpPr>
      <p:sp>
        <p:nvSpPr>
          <p:cNvPr id="277" name="Google Shape;277;p40"/>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278" name="Google Shape;278;p40"/>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79" name="Google Shape;279;p40"/>
          <p:cNvSpPr/>
          <p:nvPr/>
        </p:nvSpPr>
        <p:spPr>
          <a:xfrm>
            <a:off x="1708732" y="243729"/>
            <a:ext cx="86868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rgbClr val="ED7D31"/>
                </a:solidFill>
                <a:latin typeface="Arial"/>
                <a:ea typeface="Arial"/>
                <a:cs typeface="Arial"/>
                <a:sym typeface="Arial"/>
              </a:rPr>
              <a:t>Properties</a:t>
            </a:r>
            <a:endParaRPr b="0" i="0" sz="5400" u="none" cap="none" strike="noStrike">
              <a:solidFill>
                <a:srgbClr val="ED7D31"/>
              </a:solidFill>
              <a:latin typeface="Arial"/>
              <a:ea typeface="Arial"/>
              <a:cs typeface="Arial"/>
              <a:sym typeface="Arial"/>
            </a:endParaRPr>
          </a:p>
        </p:txBody>
      </p:sp>
      <p:sp>
        <p:nvSpPr>
          <p:cNvPr id="280" name="Google Shape;280;p40"/>
          <p:cNvSpPr txBox="1"/>
          <p:nvPr/>
        </p:nvSpPr>
        <p:spPr>
          <a:xfrm>
            <a:off x="950259" y="1854406"/>
            <a:ext cx="10291481" cy="4785926"/>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Properties are strings stored as  key-value pairs that are stored in a file.</a:t>
            </a:r>
            <a:endParaRPr/>
          </a:p>
          <a:p>
            <a:pPr indent="-457200" lvl="0" marL="457200" marR="0" rtl="0" algn="l">
              <a:spcBef>
                <a:spcPts val="6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These values are generally used for configuration purpose like application startup parameter values, database configuration values or can be even used to standardize error messages</a:t>
            </a:r>
            <a:endParaRPr/>
          </a:p>
          <a:p>
            <a:pPr indent="-457200" lvl="0" marL="457200" marR="0" rtl="0" algn="l">
              <a:spcBef>
                <a:spcPts val="6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The application reads the value of a property based on the key.</a:t>
            </a:r>
            <a:endParaRPr/>
          </a:p>
          <a:p>
            <a:pPr indent="-457200" lvl="0" marL="457200" marR="0" rtl="0" algn="l">
              <a:spcBef>
                <a:spcPts val="6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For example </a:t>
            </a:r>
            <a:br>
              <a:rPr b="0" i="0" lang="en-US" sz="2800" u="none" cap="none" strike="noStrike">
                <a:solidFill>
                  <a:srgbClr val="000000"/>
                </a:solidFill>
                <a:latin typeface="Libre Baskerville"/>
                <a:ea typeface="Libre Baskerville"/>
                <a:cs typeface="Libre Baskerville"/>
                <a:sym typeface="Libre Baskerville"/>
              </a:rPr>
            </a:br>
            <a:r>
              <a:rPr b="0" i="0" lang="en-US" sz="2400" u="none" cap="none" strike="noStrike">
                <a:solidFill>
                  <a:srgbClr val="7F7F7F"/>
                </a:solidFill>
                <a:latin typeface="Consolas"/>
                <a:ea typeface="Consolas"/>
                <a:cs typeface="Consolas"/>
                <a:sym typeface="Consolas"/>
              </a:rPr>
              <a:t>username  scott</a:t>
            </a:r>
            <a:br>
              <a:rPr b="0" i="0" lang="en-US" sz="2400" u="none" cap="none" strike="noStrike">
                <a:solidFill>
                  <a:srgbClr val="7F7F7F"/>
                </a:solidFill>
                <a:latin typeface="Consolas"/>
                <a:ea typeface="Consolas"/>
                <a:cs typeface="Consolas"/>
                <a:sym typeface="Consolas"/>
              </a:rPr>
            </a:br>
            <a:r>
              <a:rPr b="0" i="0" lang="en-US" sz="2400" u="none" cap="none" strike="noStrike">
                <a:solidFill>
                  <a:srgbClr val="7F7F7F"/>
                </a:solidFill>
                <a:latin typeface="Consolas"/>
                <a:ea typeface="Consolas"/>
                <a:cs typeface="Consolas"/>
                <a:sym typeface="Consolas"/>
              </a:rPr>
              <a:t>password  tiger</a:t>
            </a:r>
            <a:endParaRPr/>
          </a:p>
          <a:p>
            <a:pPr indent="-457200" lvl="0" marL="457200" marR="0" rtl="0" algn="l">
              <a:spcBef>
                <a:spcPts val="6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could represent key-value pair for a database configuration file.</a:t>
            </a:r>
            <a:endParaRPr/>
          </a:p>
          <a:p>
            <a:pPr indent="-457200" lvl="0" marL="457200" marR="0" rtl="0" algn="l">
              <a:spcBef>
                <a:spcPts val="6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Invariably most of the application need to read from this kind of file.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284" name="Shape 284"/>
        <p:cNvGrpSpPr/>
        <p:nvPr/>
      </p:nvGrpSpPr>
      <p:grpSpPr>
        <a:xfrm>
          <a:off x="0" y="0"/>
          <a:ext cx="0" cy="0"/>
          <a:chOff x="0" y="0"/>
          <a:chExt cx="0" cy="0"/>
        </a:xfrm>
      </p:grpSpPr>
      <p:sp>
        <p:nvSpPr>
          <p:cNvPr id="285" name="Google Shape;285;p41"/>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286" name="Google Shape;286;p41"/>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87" name="Google Shape;287;p41"/>
          <p:cNvSpPr/>
          <p:nvPr/>
        </p:nvSpPr>
        <p:spPr>
          <a:xfrm>
            <a:off x="1708732" y="243729"/>
            <a:ext cx="86868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rgbClr val="ED7D31"/>
                </a:solidFill>
                <a:latin typeface="Consolas"/>
                <a:ea typeface="Consolas"/>
                <a:cs typeface="Consolas"/>
                <a:sym typeface="Consolas"/>
              </a:rPr>
              <a:t>java.util.Properties</a:t>
            </a:r>
            <a:endParaRPr b="0" i="0" sz="4800" u="none" cap="none" strike="noStrike">
              <a:solidFill>
                <a:srgbClr val="ED7D31"/>
              </a:solidFill>
              <a:latin typeface="Consolas"/>
              <a:ea typeface="Consolas"/>
              <a:cs typeface="Consolas"/>
              <a:sym typeface="Consolas"/>
            </a:endParaRPr>
          </a:p>
        </p:txBody>
      </p:sp>
      <p:sp>
        <p:nvSpPr>
          <p:cNvPr id="288" name="Google Shape;288;p41"/>
          <p:cNvSpPr txBox="1"/>
          <p:nvPr/>
        </p:nvSpPr>
        <p:spPr>
          <a:xfrm>
            <a:off x="950259" y="1854406"/>
            <a:ext cx="10291481" cy="427809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0000"/>
                </a:solidFill>
                <a:latin typeface="Libre Baskerville"/>
                <a:ea typeface="Libre Baskerville"/>
                <a:cs typeface="Libre Baskerville"/>
                <a:sym typeface="Libre Baskerville"/>
              </a:rPr>
              <a:t>Java provides a simple class called Properties that helps reading from and writing into property file. Properties class inherits from </a:t>
            </a:r>
            <a:r>
              <a:rPr b="0" i="0" lang="en-US" sz="2800" u="none" cap="none" strike="noStrike">
                <a:solidFill>
                  <a:srgbClr val="000000"/>
                </a:solidFill>
                <a:latin typeface="Consolas"/>
                <a:ea typeface="Consolas"/>
                <a:cs typeface="Consolas"/>
                <a:sym typeface="Consolas"/>
              </a:rPr>
              <a:t>Hashtable</a:t>
            </a:r>
            <a:r>
              <a:rPr b="0" i="0" lang="en-US" sz="2800" u="none" cap="none" strike="noStrike">
                <a:solidFill>
                  <a:srgbClr val="000000"/>
                </a:solidFill>
                <a:latin typeface="Libre Baskerville"/>
                <a:ea typeface="Libre Baskerville"/>
                <a:cs typeface="Libre Baskerville"/>
                <a:sym typeface="Libre Baskerville"/>
              </a:rPr>
              <a:t> class.</a:t>
            </a:r>
            <a:endParaRPr/>
          </a:p>
          <a:p>
            <a:pPr indent="0" lvl="0" marL="0" marR="0" rtl="0" algn="l">
              <a:spcBef>
                <a:spcPts val="600"/>
              </a:spcBef>
              <a:spcAft>
                <a:spcPts val="0"/>
              </a:spcAft>
              <a:buNone/>
            </a:pPr>
            <a:r>
              <a:rPr b="1" i="0" lang="en-US" sz="2800" u="none" cap="none" strike="noStrike">
                <a:solidFill>
                  <a:schemeClr val="accent2"/>
                </a:solidFill>
                <a:latin typeface="Libre Baskerville"/>
                <a:ea typeface="Libre Baskerville"/>
                <a:cs typeface="Libre Baskerville"/>
                <a:sym typeface="Libre Baskerville"/>
              </a:rPr>
              <a:t>Call you recall methods of Hashtable class?</a:t>
            </a:r>
            <a:endParaRPr/>
          </a:p>
          <a:p>
            <a:pPr indent="-457200" lvl="0" marL="457200" marR="0" rtl="0" algn="l">
              <a:spcBef>
                <a:spcPts val="6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Using the methods of Hashtable is not advisable as they allow the insertions of key-value that are not strings.</a:t>
            </a:r>
            <a:endParaRPr/>
          </a:p>
          <a:p>
            <a:pPr indent="-457200" lvl="0" marL="457200" marR="0" rtl="0" algn="l">
              <a:spcBef>
                <a:spcPts val="6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Instead methods provided in Properties class like </a:t>
            </a:r>
            <a:r>
              <a:rPr b="0" i="0" lang="en-US" sz="2800" u="none" cap="none" strike="noStrike">
                <a:solidFill>
                  <a:srgbClr val="000000"/>
                </a:solidFill>
                <a:latin typeface="Consolas"/>
                <a:ea typeface="Consolas"/>
                <a:cs typeface="Consolas"/>
                <a:sym typeface="Consolas"/>
              </a:rPr>
              <a:t>setProperties(), getProperties()</a:t>
            </a:r>
            <a:r>
              <a:rPr b="0" i="0" lang="en-US" sz="2800" u="none" cap="none" strike="noStrike">
                <a:solidFill>
                  <a:srgbClr val="000000"/>
                </a:solidFill>
                <a:latin typeface="Libre Baskerville"/>
                <a:ea typeface="Libre Baskerville"/>
                <a:cs typeface="Libre Baskerville"/>
                <a:sym typeface="Libre Baskerville"/>
              </a:rPr>
              <a:t> are to be used.</a:t>
            </a:r>
            <a:endParaRPr/>
          </a:p>
          <a:p>
            <a:pPr indent="-457200" lvl="0" marL="457200" marR="0" rtl="0" algn="l">
              <a:spcBef>
                <a:spcPts val="6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The class has methods to load data from XML file as well. At this point we are not going to look at these methods.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Google Shape;101;p15"/>
          <p:cNvSpPr txBox="1"/>
          <p:nvPr/>
        </p:nvSpPr>
        <p:spPr>
          <a:xfrm>
            <a:off x="648929" y="1773853"/>
            <a:ext cx="11182648" cy="4401205"/>
          </a:xfrm>
          <a:prstGeom prst="rect">
            <a:avLst/>
          </a:prstGeom>
          <a:noFill/>
          <a:ln>
            <a:noFill/>
          </a:ln>
        </p:spPr>
        <p:txBody>
          <a:bodyPr anchorCtr="0" anchor="t" bIns="45700" lIns="91425" spcFirstLastPara="1" rIns="91425" wrap="square" tIns="45700">
            <a:noAutofit/>
          </a:bodyPr>
          <a:lstStyle/>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File(String pathname)</a:t>
            </a:r>
            <a:br>
              <a:rPr b="0" i="0" lang="en-US" sz="2800" u="none" cap="none" strike="noStrike">
                <a:solidFill>
                  <a:srgbClr val="000000"/>
                </a:solidFill>
                <a:latin typeface="Libre Baskerville"/>
                <a:ea typeface="Libre Baskerville"/>
                <a:cs typeface="Libre Baskerville"/>
                <a:sym typeface="Libre Baskerville"/>
              </a:rPr>
            </a:br>
            <a:r>
              <a:rPr b="0" i="1" lang="en-US" sz="2800" u="none" cap="none" strike="noStrike">
                <a:solidFill>
                  <a:srgbClr val="000000"/>
                </a:solidFill>
                <a:latin typeface="Libre Baskerville"/>
                <a:ea typeface="Libre Baskerville"/>
                <a:cs typeface="Libre Baskerville"/>
                <a:sym typeface="Libre Baskerville"/>
              </a:rPr>
              <a:t>Creates a new File instance (if relative path is given then it converts it into abstract pathname)</a:t>
            </a:r>
            <a:endParaRPr/>
          </a:p>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File(String parent, String child)</a:t>
            </a:r>
            <a:endParaRPr/>
          </a:p>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File(File parent, String child)</a:t>
            </a:r>
            <a:endParaRPr/>
          </a:p>
          <a:p>
            <a:pPr indent="-287338" lvl="0" marL="287338" marR="0" rtl="0" algn="l">
              <a:spcBef>
                <a:spcPts val="0"/>
              </a:spcBef>
              <a:spcAft>
                <a:spcPts val="0"/>
              </a:spcAft>
              <a:buNone/>
            </a:pPr>
            <a:r>
              <a:rPr b="0" i="1" lang="en-US" sz="2800" u="none" cap="none" strike="noStrike">
                <a:solidFill>
                  <a:srgbClr val="000000"/>
                </a:solidFill>
                <a:latin typeface="Libre Baskerville"/>
                <a:ea typeface="Libre Baskerville"/>
                <a:cs typeface="Libre Baskerville"/>
                <a:sym typeface="Libre Baskerville"/>
              </a:rPr>
              <a:t>	Creates a new File instance from a parent pathname and a child pathname string. If “parent” is null then it behaves like the single-argument File constructor</a:t>
            </a:r>
            <a:endParaRPr/>
          </a:p>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boolean createNewFile() throws IOException</a:t>
            </a:r>
            <a:endParaRPr b="0" i="0" sz="2800" u="none" cap="none" strike="noStrike">
              <a:solidFill>
                <a:srgbClr val="000000"/>
              </a:solidFill>
              <a:latin typeface="Consolas"/>
              <a:ea typeface="Consolas"/>
              <a:cs typeface="Consolas"/>
              <a:sym typeface="Consolas"/>
            </a:endParaRPr>
          </a:p>
          <a:p>
            <a:pPr indent="-287338" lvl="0" marL="287338" marR="0" rtl="0" algn="l">
              <a:spcBef>
                <a:spcPts val="0"/>
              </a:spcBef>
              <a:spcAft>
                <a:spcPts val="0"/>
              </a:spcAft>
              <a:buNone/>
            </a:pPr>
            <a:r>
              <a:rPr b="0" i="1" lang="en-US" sz="2800" u="none" cap="none" strike="noStrike">
                <a:solidFill>
                  <a:srgbClr val="000000"/>
                </a:solidFill>
                <a:latin typeface="Libre Baskerville"/>
                <a:ea typeface="Libre Baskerville"/>
                <a:cs typeface="Libre Baskerville"/>
                <a:sym typeface="Libre Baskerville"/>
              </a:rPr>
              <a:t>	Creates a new, empty file if a file with the name (as specified in the constructor) does not exist and returns true; otherwise it returns false. Note that this method throws IOException if I/O error occurs</a:t>
            </a:r>
            <a:endParaRPr b="0" i="1" sz="2800" u="none" cap="none" strike="noStrike">
              <a:solidFill>
                <a:srgbClr val="000000"/>
              </a:solidFill>
              <a:latin typeface="Libre Baskerville"/>
              <a:ea typeface="Libre Baskerville"/>
              <a:cs typeface="Libre Baskerville"/>
              <a:sym typeface="Libre Baskerville"/>
            </a:endParaRPr>
          </a:p>
        </p:txBody>
      </p:sp>
      <p:sp>
        <p:nvSpPr>
          <p:cNvPr id="102" name="Google Shape;102;p15"/>
          <p:cNvSpPr/>
          <p:nvPr/>
        </p:nvSpPr>
        <p:spPr>
          <a:xfrm>
            <a:off x="648929" y="481852"/>
            <a:ext cx="8229600" cy="838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4400" u="none" cap="none" strike="noStrike">
                <a:solidFill>
                  <a:schemeClr val="accent2"/>
                </a:solidFill>
                <a:latin typeface="Arial"/>
                <a:ea typeface="Arial"/>
                <a:cs typeface="Arial"/>
                <a:sym typeface="Arial"/>
              </a:rPr>
              <a:t>Creating a File using </a:t>
            </a:r>
            <a:r>
              <a:rPr b="0" i="0" lang="en-US" sz="4400" u="none" cap="none" strike="noStrike">
                <a:solidFill>
                  <a:schemeClr val="accent2"/>
                </a:solidFill>
                <a:latin typeface="Consolas"/>
                <a:ea typeface="Consolas"/>
                <a:cs typeface="Consolas"/>
                <a:sym typeface="Consolas"/>
              </a:rPr>
              <a:t>File</a:t>
            </a:r>
            <a:endParaRPr b="0" i="0" sz="4400" u="none" cap="none" strike="noStrike">
              <a:solidFill>
                <a:schemeClr val="accent2"/>
              </a:solidFill>
              <a:latin typeface="Consolas"/>
              <a:ea typeface="Consolas"/>
              <a:cs typeface="Consolas"/>
              <a:sym typeface="Consola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292" name="Shape 292"/>
        <p:cNvGrpSpPr/>
        <p:nvPr/>
      </p:nvGrpSpPr>
      <p:grpSpPr>
        <a:xfrm>
          <a:off x="0" y="0"/>
          <a:ext cx="0" cy="0"/>
          <a:chOff x="0" y="0"/>
          <a:chExt cx="0" cy="0"/>
        </a:xfrm>
      </p:grpSpPr>
      <p:sp>
        <p:nvSpPr>
          <p:cNvPr id="293" name="Google Shape;293;p42"/>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294" name="Google Shape;294;p42"/>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95" name="Google Shape;295;p42"/>
          <p:cNvSpPr/>
          <p:nvPr/>
        </p:nvSpPr>
        <p:spPr>
          <a:xfrm>
            <a:off x="1708732" y="243729"/>
            <a:ext cx="86868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rgbClr val="ED7D31"/>
                </a:solidFill>
                <a:latin typeface="Arial"/>
                <a:ea typeface="Arial"/>
                <a:cs typeface="Arial"/>
                <a:sym typeface="Arial"/>
              </a:rPr>
              <a:t>Members of Properties</a:t>
            </a:r>
            <a:endParaRPr b="0" i="0" sz="4800" u="none" cap="none" strike="noStrike">
              <a:solidFill>
                <a:srgbClr val="ED7D31"/>
              </a:solidFill>
              <a:latin typeface="Arial"/>
              <a:ea typeface="Arial"/>
              <a:cs typeface="Arial"/>
              <a:sym typeface="Arial"/>
            </a:endParaRPr>
          </a:p>
        </p:txBody>
      </p:sp>
      <p:sp>
        <p:nvSpPr>
          <p:cNvPr id="296" name="Google Shape;296;p42"/>
          <p:cNvSpPr txBox="1"/>
          <p:nvPr/>
        </p:nvSpPr>
        <p:spPr>
          <a:xfrm>
            <a:off x="950259" y="1731295"/>
            <a:ext cx="10291481" cy="35855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Properties()</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Properties(Properties defaults)</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void load(InputStream inStream) throws IOException</a:t>
            </a:r>
            <a:endParaRPr b="0" i="0" sz="2400" u="none" cap="none" strike="noStrike">
              <a:solidFill>
                <a:srgbClr val="000000"/>
              </a:solidFill>
              <a:latin typeface="Consolas"/>
              <a:ea typeface="Consolas"/>
              <a:cs typeface="Consolas"/>
              <a:sym typeface="Consolas"/>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void load(Reader reader) throws IOException</a:t>
            </a:r>
            <a:endParaRPr b="0" i="0" sz="2400" u="none" cap="none" strike="noStrike">
              <a:solidFill>
                <a:srgbClr val="000000"/>
              </a:solidFill>
              <a:latin typeface="Consolas"/>
              <a:ea typeface="Consolas"/>
              <a:cs typeface="Consolas"/>
              <a:sym typeface="Consolas"/>
            </a:endParaRPr>
          </a:p>
          <a:p>
            <a:pPr indent="0" lvl="0" marL="0" marR="0" rtl="0" algn="l">
              <a:spcBef>
                <a:spcPts val="600"/>
              </a:spcBef>
              <a:spcAft>
                <a:spcPts val="0"/>
              </a:spcAft>
              <a:buNone/>
            </a:pPr>
            <a:r>
              <a:rPr b="0" i="1" lang="en-US" sz="2400" u="none" cap="none" strike="noStrike">
                <a:solidFill>
                  <a:srgbClr val="000000"/>
                </a:solidFill>
                <a:latin typeface="Libre Baskerville"/>
                <a:ea typeface="Libre Baskerville"/>
                <a:cs typeface="Libre Baskerville"/>
                <a:sym typeface="Libre Baskerville"/>
              </a:rPr>
              <a:t>Reads a key and element pairs from a character stream or byte stream.</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Object setProperty(String key, String value</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String getProperty(String key)</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String getProperty(String key, String defaultValue)</a:t>
            </a:r>
            <a:endParaRPr b="0" i="0" sz="2400" u="none" cap="none" strike="noStrike">
              <a:solidFill>
                <a:srgbClr val="000000"/>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300" name="Shape 300"/>
        <p:cNvGrpSpPr/>
        <p:nvPr/>
      </p:nvGrpSpPr>
      <p:grpSpPr>
        <a:xfrm>
          <a:off x="0" y="0"/>
          <a:ext cx="0" cy="0"/>
          <a:chOff x="0" y="0"/>
          <a:chExt cx="0" cy="0"/>
        </a:xfrm>
      </p:grpSpPr>
      <p:sp>
        <p:nvSpPr>
          <p:cNvPr id="301" name="Google Shape;301;p43"/>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302" name="Google Shape;302;p43"/>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03" name="Google Shape;303;p43"/>
          <p:cNvSpPr/>
          <p:nvPr/>
        </p:nvSpPr>
        <p:spPr>
          <a:xfrm>
            <a:off x="1708732" y="243729"/>
            <a:ext cx="86868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rgbClr val="ED7D31"/>
                </a:solidFill>
                <a:latin typeface="Arial"/>
                <a:ea typeface="Arial"/>
                <a:cs typeface="Arial"/>
                <a:sym typeface="Arial"/>
              </a:rPr>
              <a:t>Members of Properties</a:t>
            </a:r>
            <a:endParaRPr b="0" i="0" sz="4800" u="none" cap="none" strike="noStrike">
              <a:solidFill>
                <a:srgbClr val="ED7D31"/>
              </a:solidFill>
              <a:latin typeface="Arial"/>
              <a:ea typeface="Arial"/>
              <a:cs typeface="Arial"/>
              <a:sym typeface="Arial"/>
            </a:endParaRPr>
          </a:p>
        </p:txBody>
      </p:sp>
      <p:sp>
        <p:nvSpPr>
          <p:cNvPr id="304" name="Google Shape;304;p43"/>
          <p:cNvSpPr txBox="1"/>
          <p:nvPr/>
        </p:nvSpPr>
        <p:spPr>
          <a:xfrm>
            <a:off x="950259" y="1731295"/>
            <a:ext cx="11008659" cy="3801041"/>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ED7D31"/>
              </a:buClr>
              <a:buSzPts val="2400"/>
              <a:buFont typeface="Arial"/>
              <a:buChar char="•"/>
            </a:pPr>
            <a:r>
              <a:rPr b="0" i="0" lang="en-US" sz="2400" u="none" cap="none" strike="noStrike">
                <a:solidFill>
                  <a:srgbClr val="000000"/>
                </a:solidFill>
                <a:latin typeface="Consolas"/>
                <a:ea typeface="Consolas"/>
                <a:cs typeface="Consolas"/>
                <a:sym typeface="Consolas"/>
              </a:rPr>
              <a:t>setProperty()</a:t>
            </a:r>
            <a:r>
              <a:rPr b="0" i="0" lang="en-US" sz="2400" u="none" cap="none" strike="noStrike">
                <a:solidFill>
                  <a:srgbClr val="000000"/>
                </a:solidFill>
                <a:latin typeface="Libre Baskerville"/>
                <a:ea typeface="Libre Baskerville"/>
                <a:cs typeface="Libre Baskerville"/>
                <a:sym typeface="Libre Baskerville"/>
              </a:rPr>
              <a:t> calls sets the key-value pair in the </a:t>
            </a:r>
            <a:endParaRPr/>
          </a:p>
          <a:p>
            <a:pPr indent="-457200" lvl="0" marL="457200" marR="0" rtl="0" algn="l">
              <a:spcBef>
                <a:spcPts val="600"/>
              </a:spcBef>
              <a:spcAft>
                <a:spcPts val="0"/>
              </a:spcAft>
              <a:buClr>
                <a:srgbClr val="ED7D31"/>
              </a:buClr>
              <a:buSzPts val="2400"/>
              <a:buFont typeface="Arial"/>
              <a:buChar char="•"/>
            </a:pPr>
            <a:r>
              <a:rPr b="0" i="0" lang="en-US" sz="2400" u="none" cap="none" strike="noStrike">
                <a:solidFill>
                  <a:srgbClr val="000000"/>
                </a:solidFill>
                <a:latin typeface="Consolas"/>
                <a:ea typeface="Consolas"/>
                <a:cs typeface="Consolas"/>
                <a:sym typeface="Consolas"/>
              </a:rPr>
              <a:t>getProperty()</a:t>
            </a:r>
            <a:r>
              <a:rPr b="0" i="0" lang="en-US" sz="2400" u="none" cap="none" strike="noStrike">
                <a:solidFill>
                  <a:srgbClr val="000000"/>
                </a:solidFill>
                <a:latin typeface="Libre Baskerville"/>
                <a:ea typeface="Libre Baskerville"/>
                <a:cs typeface="Libre Baskerville"/>
                <a:sym typeface="Libre Baskerville"/>
              </a:rPr>
              <a:t> looks for the property with the specified key in this property list. If the key is not found in this file, the default property list, and its defaults, recursively, are then checked. The method returns null in case of the 1st </a:t>
            </a:r>
            <a:r>
              <a:rPr b="0" i="0" lang="en-US" sz="2400" u="none" cap="none" strike="noStrike">
                <a:solidFill>
                  <a:srgbClr val="000000"/>
                </a:solidFill>
                <a:latin typeface="Consolas"/>
                <a:ea typeface="Consolas"/>
                <a:cs typeface="Consolas"/>
                <a:sym typeface="Consolas"/>
              </a:rPr>
              <a:t>getProperty()</a:t>
            </a:r>
            <a:r>
              <a:rPr b="0" i="0" lang="en-US" sz="2400" u="none" cap="none" strike="noStrike">
                <a:solidFill>
                  <a:srgbClr val="000000"/>
                </a:solidFill>
                <a:latin typeface="Libre Baskerville"/>
                <a:ea typeface="Libre Baskerville"/>
                <a:cs typeface="Libre Baskerville"/>
                <a:sym typeface="Libre Baskerville"/>
              </a:rPr>
              <a:t> method and </a:t>
            </a:r>
            <a:r>
              <a:rPr b="0" i="0" lang="en-US" sz="2400" u="none" cap="none" strike="noStrike">
                <a:solidFill>
                  <a:srgbClr val="000000"/>
                </a:solidFill>
                <a:latin typeface="Consolas"/>
                <a:ea typeface="Consolas"/>
                <a:cs typeface="Consolas"/>
                <a:sym typeface="Consolas"/>
              </a:rPr>
              <a:t>defaultValue</a:t>
            </a:r>
            <a:r>
              <a:rPr b="0" i="0" lang="en-US" sz="2400" u="none" cap="none" strike="noStrike">
                <a:solidFill>
                  <a:srgbClr val="000000"/>
                </a:solidFill>
                <a:latin typeface="Libre Baskerville"/>
                <a:ea typeface="Libre Baskerville"/>
                <a:cs typeface="Libre Baskerville"/>
                <a:sym typeface="Libre Baskerville"/>
              </a:rPr>
              <a:t> in case of 2nd if the property is not found.</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void store(OutputStream out, String comments) throws IOException</a:t>
            </a:r>
            <a:endParaRPr b="0" i="0" sz="2400" u="none" cap="none" strike="noStrike">
              <a:solidFill>
                <a:srgbClr val="000000"/>
              </a:solidFill>
              <a:latin typeface="Consolas"/>
              <a:ea typeface="Consolas"/>
              <a:cs typeface="Consolas"/>
              <a:sym typeface="Consolas"/>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void store(Writer writer, String comments) throws IOException</a:t>
            </a:r>
            <a:endParaRPr b="0" i="0" sz="2400" u="none" cap="none" strike="noStrike">
              <a:solidFill>
                <a:srgbClr val="000000"/>
              </a:solidFill>
              <a:latin typeface="Consolas"/>
              <a:ea typeface="Consolas"/>
              <a:cs typeface="Consolas"/>
              <a:sym typeface="Consolas"/>
            </a:endParaRPr>
          </a:p>
          <a:p>
            <a:pPr indent="0" lvl="0" marL="0" marR="0" rtl="0" algn="l">
              <a:spcBef>
                <a:spcPts val="600"/>
              </a:spcBef>
              <a:spcAft>
                <a:spcPts val="0"/>
              </a:spcAft>
              <a:buNone/>
            </a:pPr>
            <a:r>
              <a:t/>
            </a:r>
            <a:endParaRPr b="0" i="0" sz="2400" u="none" cap="none" strike="noStrike">
              <a:solidFill>
                <a:srgbClr val="000000"/>
              </a:solidFill>
              <a:latin typeface="Libre Baskerville"/>
              <a:ea typeface="Libre Baskerville"/>
              <a:cs typeface="Libre Baskerville"/>
              <a:sym typeface="Libre Baskerville"/>
            </a:endParaRPr>
          </a:p>
          <a:p>
            <a:pPr indent="0" lvl="0" marL="0" marR="0" rtl="0" algn="l">
              <a:spcBef>
                <a:spcPts val="600"/>
              </a:spcBef>
              <a:spcAft>
                <a:spcPts val="0"/>
              </a:spcAft>
              <a:buNone/>
            </a:pPr>
            <a:r>
              <a:rPr b="0" i="0" lang="en-US" sz="2400" u="none" cap="none" strike="noStrike">
                <a:solidFill>
                  <a:srgbClr val="000000"/>
                </a:solidFill>
                <a:latin typeface="Libre Baskerville"/>
                <a:ea typeface="Libre Baskerville"/>
                <a:cs typeface="Libre Baskerville"/>
                <a:sym typeface="Libre Baskerville"/>
              </a:rPr>
              <a:t>Write the key-values pairs in the property list to the byte/character stream.</a:t>
            </a:r>
            <a:endParaRPr b="0" i="0" sz="2400" u="none" cap="none" strike="noStrike">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308" name="Shape 308"/>
        <p:cNvGrpSpPr/>
        <p:nvPr/>
      </p:nvGrpSpPr>
      <p:grpSpPr>
        <a:xfrm>
          <a:off x="0" y="0"/>
          <a:ext cx="0" cy="0"/>
          <a:chOff x="0" y="0"/>
          <a:chExt cx="0" cy="0"/>
        </a:xfrm>
      </p:grpSpPr>
      <p:sp>
        <p:nvSpPr>
          <p:cNvPr id="309" name="Google Shape;309;p44"/>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310" name="Google Shape;310;p44"/>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11" name="Google Shape;311;p44"/>
          <p:cNvSpPr/>
          <p:nvPr/>
        </p:nvSpPr>
        <p:spPr>
          <a:xfrm>
            <a:off x="1708732" y="243729"/>
            <a:ext cx="86868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rgbClr val="ED7D31"/>
                </a:solidFill>
                <a:latin typeface="Arial"/>
                <a:ea typeface="Arial"/>
                <a:cs typeface="Arial"/>
                <a:sym typeface="Arial"/>
              </a:rPr>
              <a:t>Structure of a Property File</a:t>
            </a:r>
            <a:endParaRPr b="0" i="0" sz="4800" u="none" cap="none" strike="noStrike">
              <a:solidFill>
                <a:srgbClr val="ED7D31"/>
              </a:solidFill>
              <a:latin typeface="Arial"/>
              <a:ea typeface="Arial"/>
              <a:cs typeface="Arial"/>
              <a:sym typeface="Arial"/>
            </a:endParaRPr>
          </a:p>
        </p:txBody>
      </p:sp>
      <p:sp>
        <p:nvSpPr>
          <p:cNvPr id="312" name="Google Shape;312;p44"/>
          <p:cNvSpPr txBox="1"/>
          <p:nvPr/>
        </p:nvSpPr>
        <p:spPr>
          <a:xfrm>
            <a:off x="950259" y="1731295"/>
            <a:ext cx="11008659" cy="44012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0000"/>
                </a:solidFill>
                <a:latin typeface="Libre Baskerville"/>
                <a:ea typeface="Libre Baskerville"/>
                <a:cs typeface="Libre Baskerville"/>
                <a:sym typeface="Libre Baskerville"/>
              </a:rPr>
              <a:t>Properties are processed in terms of lines. There are 2 types of line (as specified by the API)</a:t>
            </a:r>
            <a:endParaRPr/>
          </a:p>
          <a:p>
            <a:pPr indent="0" lvl="0" marL="0" marR="0" rtl="0" algn="l">
              <a:spcBef>
                <a:spcPts val="600"/>
              </a:spcBef>
              <a:spcAft>
                <a:spcPts val="0"/>
              </a:spcAft>
              <a:buNone/>
            </a:pPr>
            <a:r>
              <a:rPr b="1" i="0" lang="en-US" sz="2400" u="none" cap="none" strike="noStrike">
                <a:solidFill>
                  <a:srgbClr val="000000"/>
                </a:solidFill>
                <a:latin typeface="Libre Baskerville"/>
                <a:ea typeface="Libre Baskerville"/>
                <a:cs typeface="Libre Baskerville"/>
                <a:sym typeface="Libre Baskerville"/>
              </a:rPr>
              <a:t>Natural line:</a:t>
            </a:r>
            <a:endParaRPr/>
          </a:p>
          <a:p>
            <a:pPr indent="-457200" lvl="0" marL="457200" marR="0" rtl="0" algn="l">
              <a:spcBef>
                <a:spcPts val="600"/>
              </a:spcBef>
              <a:spcAft>
                <a:spcPts val="0"/>
              </a:spcAft>
              <a:buClr>
                <a:srgbClr val="ED7D31"/>
              </a:buClr>
              <a:buSzPts val="2400"/>
              <a:buFont typeface="Arial"/>
              <a:buChar char="•"/>
            </a:pPr>
            <a:r>
              <a:rPr b="0" i="0" lang="en-US" sz="2400" u="none" cap="none" strike="noStrike">
                <a:solidFill>
                  <a:srgbClr val="000000"/>
                </a:solidFill>
                <a:latin typeface="Libre Baskerville"/>
                <a:ea typeface="Libre Baskerville"/>
                <a:cs typeface="Libre Baskerville"/>
                <a:sym typeface="Libre Baskerville"/>
              </a:rPr>
              <a:t>Line of characters terminated by \n or \r or \r\n </a:t>
            </a:r>
            <a:endParaRPr/>
          </a:p>
          <a:p>
            <a:pPr indent="-457200" lvl="0" marL="457200" marR="0" rtl="0" algn="l">
              <a:spcBef>
                <a:spcPts val="600"/>
              </a:spcBef>
              <a:spcAft>
                <a:spcPts val="0"/>
              </a:spcAft>
              <a:buClr>
                <a:srgbClr val="ED7D31"/>
              </a:buClr>
              <a:buSzPts val="2400"/>
              <a:buFont typeface="Arial"/>
              <a:buChar char="•"/>
            </a:pPr>
            <a:r>
              <a:rPr b="0" i="0" lang="en-US" sz="2400" u="none" cap="none" strike="noStrike">
                <a:solidFill>
                  <a:srgbClr val="000000"/>
                </a:solidFill>
                <a:latin typeface="Libre Baskerville"/>
                <a:ea typeface="Libre Baskerville"/>
                <a:cs typeface="Libre Baskerville"/>
                <a:sym typeface="Libre Baskerville"/>
              </a:rPr>
              <a:t>Example: blank line, comment line</a:t>
            </a:r>
            <a:endParaRPr/>
          </a:p>
          <a:p>
            <a:pPr indent="-457200" lvl="1" marL="1200150" marR="0" rtl="0" algn="l">
              <a:spcBef>
                <a:spcPts val="600"/>
              </a:spcBef>
              <a:spcAft>
                <a:spcPts val="0"/>
              </a:spcAft>
              <a:buClr>
                <a:srgbClr val="ED7D31"/>
              </a:buClr>
              <a:buSzPts val="2400"/>
              <a:buFont typeface="Arial"/>
              <a:buChar char="•"/>
            </a:pPr>
            <a:r>
              <a:rPr b="0" i="0" lang="en-US" sz="2400" u="none" cap="none" strike="noStrike">
                <a:solidFill>
                  <a:srgbClr val="000000"/>
                </a:solidFill>
                <a:latin typeface="Libre Baskerville"/>
                <a:ea typeface="Libre Baskerville"/>
                <a:cs typeface="Libre Baskerville"/>
                <a:sym typeface="Libre Baskerville"/>
              </a:rPr>
              <a:t>Comment line begins within # or !</a:t>
            </a:r>
            <a:endParaRPr/>
          </a:p>
          <a:p>
            <a:pPr indent="-457200" lvl="1" marL="1200150" marR="0" rtl="0" algn="l">
              <a:spcBef>
                <a:spcPts val="600"/>
              </a:spcBef>
              <a:spcAft>
                <a:spcPts val="0"/>
              </a:spcAft>
              <a:buClr>
                <a:srgbClr val="ED7D31"/>
              </a:buClr>
              <a:buSzPts val="2400"/>
              <a:buFont typeface="Arial"/>
              <a:buChar char="•"/>
            </a:pPr>
            <a:r>
              <a:rPr b="0" i="0" lang="en-US" sz="2400" u="none" cap="none" strike="noStrike">
                <a:solidFill>
                  <a:srgbClr val="000000"/>
                </a:solidFill>
                <a:latin typeface="Libre Baskerville"/>
                <a:ea typeface="Libre Baskerville"/>
                <a:cs typeface="Libre Baskerville"/>
                <a:sym typeface="Libre Baskerville"/>
              </a:rPr>
              <a:t># This is a property file</a:t>
            </a:r>
            <a:endParaRPr/>
          </a:p>
          <a:p>
            <a:pPr indent="0" lvl="0" marL="0" marR="0" rtl="0" algn="l">
              <a:spcBef>
                <a:spcPts val="600"/>
              </a:spcBef>
              <a:spcAft>
                <a:spcPts val="0"/>
              </a:spcAft>
              <a:buNone/>
            </a:pPr>
            <a:r>
              <a:rPr b="1" i="0" lang="en-US" sz="2400" u="none" cap="none" strike="noStrike">
                <a:solidFill>
                  <a:srgbClr val="000000"/>
                </a:solidFill>
                <a:latin typeface="Libre Baskerville"/>
                <a:ea typeface="Libre Baskerville"/>
                <a:cs typeface="Libre Baskerville"/>
                <a:sym typeface="Libre Baskerville"/>
              </a:rPr>
              <a:t>Logical line:</a:t>
            </a:r>
            <a:endParaRPr/>
          </a:p>
          <a:p>
            <a:pPr indent="-457200" lvl="0" marL="457200" marR="0" rtl="0" algn="l">
              <a:spcBef>
                <a:spcPts val="600"/>
              </a:spcBef>
              <a:spcAft>
                <a:spcPts val="0"/>
              </a:spcAft>
              <a:buClr>
                <a:srgbClr val="ED7D31"/>
              </a:buClr>
              <a:buSzPts val="2400"/>
              <a:buFont typeface="Arial"/>
              <a:buChar char="•"/>
            </a:pPr>
            <a:r>
              <a:rPr b="0" i="0" lang="en-US" sz="2400" u="none" cap="none" strike="noStrike">
                <a:solidFill>
                  <a:srgbClr val="000000"/>
                </a:solidFill>
                <a:latin typeface="Libre Baskerville"/>
                <a:ea typeface="Libre Baskerville"/>
                <a:cs typeface="Libre Baskerville"/>
                <a:sym typeface="Libre Baskerville"/>
              </a:rPr>
              <a:t>Line that holds all the data of a key-element pair or </a:t>
            </a:r>
            <a:endParaRPr/>
          </a:p>
          <a:p>
            <a:pPr indent="-457200" lvl="0" marL="457200" marR="0" rtl="0" algn="l">
              <a:spcBef>
                <a:spcPts val="600"/>
              </a:spcBef>
              <a:spcAft>
                <a:spcPts val="0"/>
              </a:spcAft>
              <a:buClr>
                <a:srgbClr val="ED7D31"/>
              </a:buClr>
              <a:buSzPts val="2400"/>
              <a:buFont typeface="Arial"/>
              <a:buChar char="•"/>
            </a:pPr>
            <a:r>
              <a:rPr b="0" i="0" lang="en-US" sz="2400" u="none" cap="none" strike="noStrike">
                <a:solidFill>
                  <a:srgbClr val="000000"/>
                </a:solidFill>
                <a:latin typeface="Libre Baskerville"/>
                <a:ea typeface="Libre Baskerville"/>
                <a:cs typeface="Libre Baskerville"/>
                <a:sym typeface="Libre Baskerville"/>
              </a:rPr>
              <a:t>Multiple (natural) lines by escaping the line terminator sequence with a backslash character \. Any white space at the start of subsequent line is ignored. (example in next slide)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316" name="Shape 316"/>
        <p:cNvGrpSpPr/>
        <p:nvPr/>
      </p:nvGrpSpPr>
      <p:grpSpPr>
        <a:xfrm>
          <a:off x="0" y="0"/>
          <a:ext cx="0" cy="0"/>
          <a:chOff x="0" y="0"/>
          <a:chExt cx="0" cy="0"/>
        </a:xfrm>
      </p:grpSpPr>
      <p:sp>
        <p:nvSpPr>
          <p:cNvPr id="317" name="Google Shape;317;p45"/>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318" name="Google Shape;318;p45"/>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19" name="Google Shape;319;p45"/>
          <p:cNvSpPr/>
          <p:nvPr/>
        </p:nvSpPr>
        <p:spPr>
          <a:xfrm>
            <a:off x="1708732" y="243729"/>
            <a:ext cx="86868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rgbClr val="ED7D31"/>
                </a:solidFill>
                <a:latin typeface="Arial"/>
                <a:ea typeface="Arial"/>
                <a:cs typeface="Arial"/>
                <a:sym typeface="Arial"/>
              </a:rPr>
              <a:t>Key-Value Pair in Logical Line</a:t>
            </a:r>
            <a:endParaRPr b="0" i="0" sz="4800" u="none" cap="none" strike="noStrike">
              <a:solidFill>
                <a:srgbClr val="ED7D31"/>
              </a:solidFill>
              <a:latin typeface="Arial"/>
              <a:ea typeface="Arial"/>
              <a:cs typeface="Arial"/>
              <a:sym typeface="Arial"/>
            </a:endParaRPr>
          </a:p>
        </p:txBody>
      </p:sp>
      <p:sp>
        <p:nvSpPr>
          <p:cNvPr id="320" name="Google Shape;320;p45"/>
          <p:cNvSpPr txBox="1"/>
          <p:nvPr/>
        </p:nvSpPr>
        <p:spPr>
          <a:xfrm>
            <a:off x="950259" y="1731295"/>
            <a:ext cx="11008659" cy="484748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0000"/>
                </a:solidFill>
                <a:latin typeface="Libre Baskerville"/>
                <a:ea typeface="Libre Baskerville"/>
                <a:cs typeface="Libre Baskerville"/>
                <a:sym typeface="Libre Baskerville"/>
              </a:rPr>
              <a:t>The key contains all of the characters in the line starting with the first non-white space character and up to, but not including, the first = or : or blank spaces.</a:t>
            </a:r>
            <a:endParaRPr/>
          </a:p>
          <a:p>
            <a:pPr indent="0" lvl="0" marL="0" marR="0" rtl="0" algn="l">
              <a:spcBef>
                <a:spcPts val="600"/>
              </a:spcBef>
              <a:spcAft>
                <a:spcPts val="0"/>
              </a:spcAft>
              <a:buNone/>
            </a:pPr>
            <a:r>
              <a:rPr b="1" i="0" lang="en-US" sz="2400" u="none" cap="none" strike="noStrike">
                <a:solidFill>
                  <a:srgbClr val="000000"/>
                </a:solidFill>
                <a:latin typeface="Libre Baskerville"/>
                <a:ea typeface="Libre Baskerville"/>
                <a:cs typeface="Libre Baskerville"/>
                <a:sym typeface="Libre Baskerville"/>
              </a:rPr>
              <a:t>Examples of acceptable key-value pairs:</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flowers	rose</a:t>
            </a:r>
            <a:endParaRPr b="0" i="0" sz="2400" u="none" cap="none" strike="noStrike">
              <a:solidFill>
                <a:srgbClr val="000000"/>
              </a:solidFill>
              <a:latin typeface="Consolas"/>
              <a:ea typeface="Consolas"/>
              <a:cs typeface="Consolas"/>
              <a:sym typeface="Consolas"/>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flowers:rose, lily</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    flowers:rose,lily</a:t>
            </a:r>
            <a:endParaRPr b="0" i="0" sz="2400" u="none" cap="none" strike="noStrike">
              <a:solidFill>
                <a:srgbClr val="000000"/>
              </a:solidFill>
              <a:latin typeface="Consolas"/>
              <a:ea typeface="Consolas"/>
              <a:cs typeface="Consolas"/>
              <a:sym typeface="Consolas"/>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flowers  : rose</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flowers=rose </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flowers = rose</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flowers		rose, lily, \</a:t>
            </a:r>
            <a:endParaRPr/>
          </a:p>
          <a:p>
            <a:pPr indent="0" lvl="0" marL="0" marR="0" rtl="0" algn="l">
              <a:spcBef>
                <a:spcPts val="600"/>
              </a:spcBef>
              <a:spcAft>
                <a:spcPts val="0"/>
              </a:spcAft>
              <a:buNone/>
            </a:pPr>
            <a:r>
              <a:rPr b="0" i="0" lang="en-US" sz="2400" u="none" cap="none" strike="noStrike">
                <a:solidFill>
                  <a:srgbClr val="000000"/>
                </a:solidFill>
                <a:latin typeface="Consolas"/>
                <a:ea typeface="Consolas"/>
                <a:cs typeface="Consolas"/>
                <a:sym typeface="Consolas"/>
              </a:rPr>
              <a:t>			lotus, orchid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4" name="Shape 324"/>
        <p:cNvGrpSpPr/>
        <p:nvPr/>
      </p:nvGrpSpPr>
      <p:grpSpPr>
        <a:xfrm>
          <a:off x="0" y="0"/>
          <a:ext cx="0" cy="0"/>
          <a:chOff x="0" y="0"/>
          <a:chExt cx="0" cy="0"/>
        </a:xfrm>
      </p:grpSpPr>
      <p:sp>
        <p:nvSpPr>
          <p:cNvPr id="325" name="Google Shape;325;p46"/>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26" name="Google Shape;326;p46"/>
          <p:cNvSpPr txBox="1"/>
          <p:nvPr/>
        </p:nvSpPr>
        <p:spPr>
          <a:xfrm>
            <a:off x="816909" y="234434"/>
            <a:ext cx="11008659" cy="62478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import java.io.*;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import java.util.Properties;   </a:t>
            </a:r>
            <a:endParaRPr/>
          </a:p>
          <a:p>
            <a:pPr indent="0" lvl="0" marL="0" marR="0" rtl="0" algn="l">
              <a:spcBef>
                <a:spcPts val="300"/>
              </a:spcBef>
              <a:spcAft>
                <a:spcPts val="0"/>
              </a:spcAft>
              <a:buNone/>
            </a:pPr>
            <a:r>
              <a:t/>
            </a:r>
            <a:endParaRPr b="0" i="0" sz="2000" u="none" cap="none" strike="noStrike">
              <a:solidFill>
                <a:srgbClr val="000000"/>
              </a:solidFill>
              <a:latin typeface="Consolas"/>
              <a:ea typeface="Consolas"/>
              <a:cs typeface="Consolas"/>
              <a:sym typeface="Consolas"/>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public class PtyFile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 public static void writeProperties() {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        FileWriter fileWriter = null;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        try{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            Properties props = new Properties();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            fileWriter = new FileWriter("D:"+ File.separator+"db.properties");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            props.setProperty("uname", "scott");</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            props.setProperty("pwd", "tiger");</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            props.store(fileWriter,"Database credentials");</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}catch(IOException ioe){ ioe.printStackTrace();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finally{  try{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            fileWriter.close();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            }catch(IOException ioe1){}   }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0" name="Shape 330"/>
        <p:cNvGrpSpPr/>
        <p:nvPr/>
      </p:nvGrpSpPr>
      <p:grpSpPr>
        <a:xfrm>
          <a:off x="0" y="0"/>
          <a:ext cx="0" cy="0"/>
          <a:chOff x="0" y="0"/>
          <a:chExt cx="0" cy="0"/>
        </a:xfrm>
      </p:grpSpPr>
      <p:sp>
        <p:nvSpPr>
          <p:cNvPr id="331" name="Google Shape;331;p47"/>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32" name="Google Shape;332;p47"/>
          <p:cNvSpPr txBox="1"/>
          <p:nvPr/>
        </p:nvSpPr>
        <p:spPr>
          <a:xfrm>
            <a:off x="816909" y="234434"/>
            <a:ext cx="11008659" cy="58631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public static void main(String[] args) {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    //writeProperties();</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       readProperties();       }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public static  void readProperties() {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        FileReader fileReader = null;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        try{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            Properties props = new Properties();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            fileReader = new FileReader("D:"+ File.separator+"db.properties");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            props.load(fileReader);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           System.out.println(props.getProperty("uname"));          System.out.println(props.getProperty("pwd"));</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}catch(IOException ioe){ ioe.printStackTrace();}   finally{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try{    fileReader.close();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   }catch(IOException ioe1){       }   </a:t>
            </a:r>
            <a:endParaRPr/>
          </a:p>
          <a:p>
            <a:pPr indent="0" lvl="0" marL="0" marR="0" rtl="0" algn="l">
              <a:spcBef>
                <a:spcPts val="300"/>
              </a:spcBef>
              <a:spcAft>
                <a:spcPts val="0"/>
              </a:spcAft>
              <a:buNone/>
            </a:pPr>
            <a:r>
              <a:rPr b="0" i="0" lang="en-US" sz="2000" u="none" cap="none" strike="noStrike">
                <a:solidFill>
                  <a:srgbClr val="000000"/>
                </a:solidFill>
                <a:latin typeface="Consolas"/>
                <a:ea typeface="Consolas"/>
                <a:cs typeface="Consolas"/>
                <a:sym typeface="Consolas"/>
              </a:rPr>
              <a:t>        }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35000">
              <a:srgbClr val="FFFFFF"/>
            </a:gs>
            <a:gs pos="100000">
              <a:srgbClr val="F7CAAC"/>
            </a:gs>
          </a:gsLst>
          <a:path path="circle">
            <a:fillToRect b="50%" l="50%" r="50%" t="50%"/>
          </a:path>
          <a:tileRect/>
        </a:gradFill>
      </p:bgPr>
    </p:bg>
    <p:spTree>
      <p:nvGrpSpPr>
        <p:cNvPr id="336" name="Shape 336"/>
        <p:cNvGrpSpPr/>
        <p:nvPr/>
      </p:nvGrpSpPr>
      <p:grpSpPr>
        <a:xfrm>
          <a:off x="0" y="0"/>
          <a:ext cx="0" cy="0"/>
          <a:chOff x="0" y="0"/>
          <a:chExt cx="0" cy="0"/>
        </a:xfrm>
      </p:grpSpPr>
      <p:pic>
        <p:nvPicPr>
          <p:cNvPr id="337" name="Google Shape;337;p48"/>
          <p:cNvPicPr preferRelativeResize="0"/>
          <p:nvPr/>
        </p:nvPicPr>
        <p:blipFill rotWithShape="1">
          <a:blip r:embed="rId3">
            <a:alphaModFix/>
          </a:blip>
          <a:srcRect b="0" l="0" r="0" t="0"/>
          <a:stretch/>
        </p:blipFill>
        <p:spPr>
          <a:xfrm>
            <a:off x="1562574" y="392341"/>
            <a:ext cx="8699773" cy="4804647"/>
          </a:xfrm>
          <a:prstGeom prst="rect">
            <a:avLst/>
          </a:prstGeom>
          <a:noFill/>
          <a:ln>
            <a:noFill/>
          </a:ln>
        </p:spPr>
      </p:pic>
      <p:sp>
        <p:nvSpPr>
          <p:cNvPr id="338" name="Google Shape;338;p48"/>
          <p:cNvSpPr/>
          <p:nvPr/>
        </p:nvSpPr>
        <p:spPr>
          <a:xfrm>
            <a:off x="7690039" y="5443210"/>
            <a:ext cx="2153208" cy="1077218"/>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chemeClr val="dk1"/>
                </a:solidFill>
                <a:latin typeface="Consolas"/>
                <a:ea typeface="Consolas"/>
                <a:cs typeface="Consolas"/>
                <a:sym typeface="Consolas"/>
              </a:rPr>
              <a:t>scott</a:t>
            </a:r>
            <a:endParaRPr b="0" i="0" sz="32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0" i="0" lang="en-US" sz="3200" u="none" cap="none" strike="noStrike">
                <a:solidFill>
                  <a:schemeClr val="dk1"/>
                </a:solidFill>
                <a:latin typeface="Consolas"/>
                <a:ea typeface="Consolas"/>
                <a:cs typeface="Consolas"/>
                <a:sym typeface="Consolas"/>
              </a:rPr>
              <a:t>tiger</a:t>
            </a:r>
            <a:endParaRPr b="0" i="0" sz="3200" u="none" cap="none" strike="noStrike">
              <a:solidFill>
                <a:schemeClr val="dk1"/>
              </a:solidFill>
              <a:latin typeface="Consolas"/>
              <a:ea typeface="Consolas"/>
              <a:cs typeface="Consolas"/>
              <a:sym typeface="Consolas"/>
            </a:endParaRPr>
          </a:p>
        </p:txBody>
      </p:sp>
      <p:sp>
        <p:nvSpPr>
          <p:cNvPr id="339" name="Google Shape;339;p48"/>
          <p:cNvSpPr txBox="1"/>
          <p:nvPr/>
        </p:nvSpPr>
        <p:spPr>
          <a:xfrm>
            <a:off x="2480705" y="5689431"/>
            <a:ext cx="6285938"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chemeClr val="dk1"/>
                </a:solidFill>
                <a:latin typeface="Libre Baskerville"/>
                <a:ea typeface="Libre Baskerville"/>
                <a:cs typeface="Libre Baskerville"/>
                <a:sym typeface="Libre Baskerville"/>
              </a:rPr>
              <a:t>Result of execution of the code</a:t>
            </a:r>
            <a:endParaRPr b="0" i="0" sz="32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16"/>
          <p:cNvSpPr txBox="1"/>
          <p:nvPr/>
        </p:nvSpPr>
        <p:spPr>
          <a:xfrm>
            <a:off x="648929" y="3315782"/>
            <a:ext cx="11182648"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rgbClr val="000000"/>
                </a:solidFill>
                <a:latin typeface="Libre Baskerville"/>
                <a:ea typeface="Libre Baskerville"/>
                <a:cs typeface="Libre Baskerville"/>
                <a:sym typeface="Libre Baskerville"/>
              </a:rPr>
              <a:t>So to create a file:</a:t>
            </a:r>
            <a:endParaRPr/>
          </a:p>
          <a:p>
            <a:pPr indent="-457200" lvl="0" marL="457200" marR="0" rtl="0" algn="l">
              <a:spcBef>
                <a:spcPts val="0"/>
              </a:spcBef>
              <a:spcAft>
                <a:spcPts val="0"/>
              </a:spcAft>
              <a:buClr>
                <a:srgbClr val="ED7D31"/>
              </a:buClr>
              <a:buSzPts val="3200"/>
              <a:buFont typeface="Arial"/>
              <a:buChar char="•"/>
            </a:pPr>
            <a:r>
              <a:rPr b="0" i="0" lang="en-US" sz="3200" u="none" cap="none" strike="noStrike">
                <a:solidFill>
                  <a:srgbClr val="000000"/>
                </a:solidFill>
                <a:latin typeface="Libre Baskerville"/>
                <a:ea typeface="Libre Baskerville"/>
                <a:cs typeface="Libre Baskerville"/>
                <a:sym typeface="Libre Baskerville"/>
              </a:rPr>
              <a:t>Create instance of </a:t>
            </a:r>
            <a:r>
              <a:rPr b="0" i="0" lang="en-US" sz="3200" u="none" cap="none" strike="noStrike">
                <a:solidFill>
                  <a:srgbClr val="000000"/>
                </a:solidFill>
                <a:latin typeface="Consolas"/>
                <a:ea typeface="Consolas"/>
                <a:cs typeface="Consolas"/>
                <a:sym typeface="Consolas"/>
              </a:rPr>
              <a:t>File</a:t>
            </a:r>
            <a:r>
              <a:rPr b="0" i="0" lang="en-US" sz="3200" u="none" cap="none" strike="noStrike">
                <a:solidFill>
                  <a:srgbClr val="000000"/>
                </a:solidFill>
                <a:latin typeface="Libre Baskerville"/>
                <a:ea typeface="Libre Baskerville"/>
                <a:cs typeface="Libre Baskerville"/>
                <a:sym typeface="Libre Baskerville"/>
              </a:rPr>
              <a:t> object</a:t>
            </a:r>
            <a:endParaRPr/>
          </a:p>
          <a:p>
            <a:pPr indent="-457200" lvl="0" marL="457200" marR="0" rtl="0" algn="l">
              <a:spcBef>
                <a:spcPts val="0"/>
              </a:spcBef>
              <a:spcAft>
                <a:spcPts val="0"/>
              </a:spcAft>
              <a:buClr>
                <a:srgbClr val="ED7D31"/>
              </a:buClr>
              <a:buSzPts val="3200"/>
              <a:buFont typeface="Arial"/>
              <a:buChar char="•"/>
            </a:pPr>
            <a:r>
              <a:rPr b="0" i="0" lang="en-US" sz="3200" u="none" cap="none" strike="noStrike">
                <a:solidFill>
                  <a:srgbClr val="000000"/>
                </a:solidFill>
                <a:latin typeface="Libre Baskerville"/>
                <a:ea typeface="Libre Baskerville"/>
                <a:cs typeface="Libre Baskerville"/>
                <a:sym typeface="Libre Baskerville"/>
              </a:rPr>
              <a:t>Call </a:t>
            </a:r>
            <a:r>
              <a:rPr b="0" i="0" lang="en-US" sz="3200" u="none" cap="none" strike="noStrike">
                <a:solidFill>
                  <a:srgbClr val="000000"/>
                </a:solidFill>
                <a:latin typeface="Consolas"/>
                <a:ea typeface="Consolas"/>
                <a:cs typeface="Consolas"/>
                <a:sym typeface="Consolas"/>
              </a:rPr>
              <a:t>createNewFile</a:t>
            </a:r>
            <a:r>
              <a:rPr b="0" i="0" lang="en-US" sz="3200" u="none" cap="none" strike="noStrike">
                <a:solidFill>
                  <a:srgbClr val="000000"/>
                </a:solidFill>
                <a:latin typeface="Libre Baskerville"/>
                <a:ea typeface="Libre Baskerville"/>
                <a:cs typeface="Libre Baskerville"/>
                <a:sym typeface="Libre Baskerville"/>
              </a:rPr>
              <a:t> method</a:t>
            </a:r>
            <a:endParaRPr/>
          </a:p>
        </p:txBody>
      </p:sp>
      <p:sp>
        <p:nvSpPr>
          <p:cNvPr id="108" name="Google Shape;108;p16"/>
          <p:cNvSpPr/>
          <p:nvPr/>
        </p:nvSpPr>
        <p:spPr>
          <a:xfrm>
            <a:off x="648929" y="2113428"/>
            <a:ext cx="8229600" cy="838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4400" u="none" cap="none" strike="noStrike">
                <a:solidFill>
                  <a:srgbClr val="ED7D31"/>
                </a:solidFill>
                <a:latin typeface="Arial"/>
                <a:ea typeface="Arial"/>
                <a:cs typeface="Arial"/>
                <a:sym typeface="Arial"/>
              </a:rPr>
              <a:t>Creating a File</a:t>
            </a:r>
            <a:endParaRPr b="0" i="0" sz="4400" u="none" cap="none" strike="noStrike">
              <a:solidFill>
                <a:srgbClr val="ED7D3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2" name="Shape 112"/>
        <p:cNvGrpSpPr/>
        <p:nvPr/>
      </p:nvGrpSpPr>
      <p:grpSpPr>
        <a:xfrm>
          <a:off x="0" y="0"/>
          <a:ext cx="0" cy="0"/>
          <a:chOff x="0" y="0"/>
          <a:chExt cx="0" cy="0"/>
        </a:xfrm>
      </p:grpSpPr>
      <p:sp>
        <p:nvSpPr>
          <p:cNvPr id="113" name="Google Shape;113;p17"/>
          <p:cNvSpPr txBox="1"/>
          <p:nvPr/>
        </p:nvSpPr>
        <p:spPr>
          <a:xfrm>
            <a:off x="648929" y="1361477"/>
            <a:ext cx="11182648" cy="5262979"/>
          </a:xfrm>
          <a:prstGeom prst="rect">
            <a:avLst/>
          </a:prstGeom>
          <a:noFill/>
          <a:ln>
            <a:noFill/>
          </a:ln>
        </p:spPr>
        <p:txBody>
          <a:bodyPr anchorCtr="0" anchor="t" bIns="45700" lIns="91425" spcFirstLastPara="1" rIns="91425" wrap="square" tIns="45700">
            <a:noAutofit/>
          </a:bodyPr>
          <a:lstStyle/>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static final String separator</a:t>
            </a:r>
            <a:endParaRPr/>
          </a:p>
          <a:p>
            <a:pPr indent="-287338" lvl="0" marL="287338" marR="0" rtl="0" algn="l">
              <a:spcBef>
                <a:spcPts val="0"/>
              </a:spcBef>
              <a:spcAft>
                <a:spcPts val="0"/>
              </a:spcAft>
              <a:buNone/>
            </a:pPr>
            <a:r>
              <a:rPr b="0" i="1" lang="en-US" sz="2800" u="none" cap="none" strike="noStrike">
                <a:solidFill>
                  <a:srgbClr val="000000"/>
                </a:solidFill>
                <a:latin typeface="Libre Baskerville"/>
                <a:ea typeface="Libre Baskerville"/>
                <a:cs typeface="Libre Baskerville"/>
                <a:sym typeface="Libre Baskerville"/>
              </a:rPr>
              <a:t>	system-dependent separator character</a:t>
            </a:r>
            <a:endParaRPr/>
          </a:p>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boolean delete() </a:t>
            </a:r>
            <a:endParaRPr/>
          </a:p>
          <a:p>
            <a:pPr indent="-287338" lvl="0" marL="287338" marR="0" rtl="0" algn="l">
              <a:spcBef>
                <a:spcPts val="0"/>
              </a:spcBef>
              <a:spcAft>
                <a:spcPts val="0"/>
              </a:spcAft>
              <a:buNone/>
            </a:pPr>
            <a:r>
              <a:rPr b="0" i="1" lang="en-US" sz="2800" u="none" cap="none" strike="noStrike">
                <a:solidFill>
                  <a:srgbClr val="000000"/>
                </a:solidFill>
                <a:latin typeface="Libre Baskerville"/>
                <a:ea typeface="Libre Baskerville"/>
                <a:cs typeface="Libre Baskerville"/>
                <a:sym typeface="Libre Baskerville"/>
              </a:rPr>
              <a:t>	deletes the file or directory. Directory must be empty in order to be deleted. Returns true if the delete operation is successful.</a:t>
            </a:r>
            <a:endParaRPr/>
          </a:p>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void deleteOnExit()</a:t>
            </a:r>
            <a:endParaRPr/>
          </a:p>
          <a:p>
            <a:pPr indent="-287338" lvl="0" marL="287338" marR="0" rtl="0" algn="l">
              <a:spcBef>
                <a:spcPts val="0"/>
              </a:spcBef>
              <a:spcAft>
                <a:spcPts val="0"/>
              </a:spcAft>
              <a:buNone/>
            </a:pPr>
            <a:r>
              <a:rPr b="0" i="1" lang="en-US" sz="2800" u="none" cap="none" strike="noStrike">
                <a:solidFill>
                  <a:srgbClr val="000000"/>
                </a:solidFill>
                <a:latin typeface="Libre Baskerville"/>
                <a:ea typeface="Libre Baskerville"/>
                <a:cs typeface="Libre Baskerville"/>
                <a:sym typeface="Libre Baskerville"/>
              </a:rPr>
              <a:t>	deletes the file or directory when the virtual machine terminates. Deletion happen only for normal termination of the virtual machine. Once deletion has been requested, it is not possible to cancel the request</a:t>
            </a:r>
            <a:endParaRPr/>
          </a:p>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boolean renameTo(File dest )</a:t>
            </a:r>
            <a:endParaRPr/>
          </a:p>
          <a:p>
            <a:pPr indent="-287338" lvl="0" marL="287338" marR="0" rtl="0" algn="l">
              <a:spcBef>
                <a:spcPts val="0"/>
              </a:spcBef>
              <a:spcAft>
                <a:spcPts val="0"/>
              </a:spcAft>
              <a:buNone/>
            </a:pPr>
            <a:r>
              <a:rPr b="0" i="1" lang="en-US" sz="2800" u="none" cap="none" strike="noStrike">
                <a:solidFill>
                  <a:srgbClr val="000000"/>
                </a:solidFill>
                <a:latin typeface="Libre Baskerville"/>
                <a:ea typeface="Libre Baskerville"/>
                <a:cs typeface="Libre Baskerville"/>
                <a:sym typeface="Libre Baskerville"/>
              </a:rPr>
              <a:t>	renames the file . This is system dependent so return value should always be checked to make sure that the rename operation was successful</a:t>
            </a:r>
            <a:endParaRPr/>
          </a:p>
        </p:txBody>
      </p:sp>
      <p:sp>
        <p:nvSpPr>
          <p:cNvPr id="114" name="Google Shape;114;p17"/>
          <p:cNvSpPr/>
          <p:nvPr/>
        </p:nvSpPr>
        <p:spPr>
          <a:xfrm>
            <a:off x="648929" y="302558"/>
            <a:ext cx="8229600" cy="838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4400" u="none" cap="none" strike="noStrike">
                <a:solidFill>
                  <a:srgbClr val="ED7D31"/>
                </a:solidFill>
                <a:latin typeface="Arial"/>
                <a:ea typeface="Arial"/>
                <a:cs typeface="Arial"/>
                <a:sym typeface="Arial"/>
              </a:rPr>
              <a:t>Other members in </a:t>
            </a:r>
            <a:r>
              <a:rPr b="0" i="0" lang="en-US" sz="4400" u="none" cap="none" strike="noStrike">
                <a:solidFill>
                  <a:srgbClr val="ED7D31"/>
                </a:solidFill>
                <a:latin typeface="Consolas"/>
                <a:ea typeface="Consolas"/>
                <a:cs typeface="Consolas"/>
                <a:sym typeface="Consolas"/>
              </a:rPr>
              <a:t>File</a:t>
            </a:r>
            <a:endParaRPr b="0" i="0" sz="4400" u="none" cap="none" strike="noStrike">
              <a:solidFill>
                <a:srgbClr val="ED7D31"/>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8" name="Shape 118"/>
        <p:cNvGrpSpPr/>
        <p:nvPr/>
      </p:nvGrpSpPr>
      <p:grpSpPr>
        <a:xfrm>
          <a:off x="0" y="0"/>
          <a:ext cx="0" cy="0"/>
          <a:chOff x="0" y="0"/>
          <a:chExt cx="0" cy="0"/>
        </a:xfrm>
      </p:grpSpPr>
      <p:sp>
        <p:nvSpPr>
          <p:cNvPr id="119" name="Google Shape;119;p18"/>
          <p:cNvSpPr txBox="1"/>
          <p:nvPr/>
        </p:nvSpPr>
        <p:spPr>
          <a:xfrm>
            <a:off x="648929" y="1074606"/>
            <a:ext cx="11182648" cy="4832092"/>
          </a:xfrm>
          <a:prstGeom prst="rect">
            <a:avLst/>
          </a:prstGeom>
          <a:noFill/>
          <a:ln>
            <a:noFill/>
          </a:ln>
        </p:spPr>
        <p:txBody>
          <a:bodyPr anchorCtr="0" anchor="t" bIns="45700" lIns="91425" spcFirstLastPara="1" rIns="91425" wrap="square" tIns="45700">
            <a:noAutofit/>
          </a:bodyPr>
          <a:lstStyle/>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boolean mkdir() </a:t>
            </a:r>
            <a:endParaRPr/>
          </a:p>
          <a:p>
            <a:pPr indent="-287338" lvl="0" marL="287338" marR="0" rtl="0" algn="l">
              <a:spcBef>
                <a:spcPts val="0"/>
              </a:spcBef>
              <a:spcAft>
                <a:spcPts val="0"/>
              </a:spcAft>
              <a:buNone/>
            </a:pPr>
            <a:r>
              <a:rPr b="0" i="1" lang="en-US" sz="2800" u="none" cap="none" strike="noStrike">
                <a:solidFill>
                  <a:srgbClr val="000000"/>
                </a:solidFill>
                <a:latin typeface="Libre Baskerville"/>
                <a:ea typeface="Libre Baskerville"/>
                <a:cs typeface="Libre Baskerville"/>
                <a:sym typeface="Libre Baskerville"/>
              </a:rPr>
              <a:t>	Creates the directory named by the pathname. Returns true if the directory was created; false otherwise </a:t>
            </a:r>
            <a:endParaRPr/>
          </a:p>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boolean mkdirs() </a:t>
            </a:r>
            <a:endParaRPr/>
          </a:p>
          <a:p>
            <a:pPr indent="-287338" lvl="0" marL="287338" marR="0" rtl="0" algn="l">
              <a:spcBef>
                <a:spcPts val="0"/>
              </a:spcBef>
              <a:spcAft>
                <a:spcPts val="0"/>
              </a:spcAft>
              <a:buNone/>
            </a:pPr>
            <a:r>
              <a:rPr b="0" i="1" lang="en-US" sz="2800" u="none" cap="none" strike="noStrike">
                <a:solidFill>
                  <a:srgbClr val="000000"/>
                </a:solidFill>
                <a:latin typeface="Libre Baskerville"/>
                <a:ea typeface="Libre Baskerville"/>
                <a:cs typeface="Libre Baskerville"/>
                <a:sym typeface="Libre Baskerville"/>
              </a:rPr>
              <a:t>	Creates the directory named by this pathname, including any necessary but nonexistent parent directories. Note that if this operation fails it may have succeeded in creating some of the necessary parent directories.</a:t>
            </a:r>
            <a:endParaRPr/>
          </a:p>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boolean isDirectory()</a:t>
            </a:r>
            <a:endParaRPr/>
          </a:p>
          <a:p>
            <a:pPr indent="-287338" lvl="0" marL="287338" marR="0" rtl="0" algn="l">
              <a:spcBef>
                <a:spcPts val="0"/>
              </a:spcBef>
              <a:spcAft>
                <a:spcPts val="0"/>
              </a:spcAft>
              <a:buNone/>
            </a:pPr>
            <a:r>
              <a:rPr b="0" i="1" lang="en-US" sz="2800" u="none" cap="none" strike="noStrike">
                <a:solidFill>
                  <a:srgbClr val="000000"/>
                </a:solidFill>
                <a:latin typeface="Libre Baskerville"/>
                <a:ea typeface="Libre Baskerville"/>
                <a:cs typeface="Libre Baskerville"/>
                <a:sym typeface="Libre Baskerville"/>
              </a:rPr>
              <a:t>	Returns true if the File object denotes a directory; false otherwise.</a:t>
            </a:r>
            <a:endParaRPr/>
          </a:p>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String getName() </a:t>
            </a:r>
            <a:endParaRPr/>
          </a:p>
          <a:p>
            <a:pPr indent="-287338" lvl="0" marL="287338" marR="0" rtl="0" algn="l">
              <a:spcBef>
                <a:spcPts val="0"/>
              </a:spcBef>
              <a:spcAft>
                <a:spcPts val="0"/>
              </a:spcAft>
              <a:buNone/>
            </a:pPr>
            <a:r>
              <a:rPr b="0" i="1" lang="en-US" sz="2800" u="none" cap="none" strike="noStrike">
                <a:solidFill>
                  <a:srgbClr val="000000"/>
                </a:solidFill>
                <a:latin typeface="Libre Baskerville"/>
                <a:ea typeface="Libre Baskerville"/>
                <a:cs typeface="Libre Baskerville"/>
                <a:sym typeface="Libre Baskerville"/>
              </a:rPr>
              <a:t>	Returns the name of the file or directory . just the last name in the pathname's name sequence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3" name="Shape 123"/>
        <p:cNvGrpSpPr/>
        <p:nvPr/>
      </p:nvGrpSpPr>
      <p:grpSpPr>
        <a:xfrm>
          <a:off x="0" y="0"/>
          <a:ext cx="0" cy="0"/>
          <a:chOff x="0" y="0"/>
          <a:chExt cx="0" cy="0"/>
        </a:xfrm>
      </p:grpSpPr>
      <p:sp>
        <p:nvSpPr>
          <p:cNvPr id="124" name="Google Shape;124;p19"/>
          <p:cNvSpPr txBox="1"/>
          <p:nvPr/>
        </p:nvSpPr>
        <p:spPr>
          <a:xfrm>
            <a:off x="648929" y="411218"/>
            <a:ext cx="11182648" cy="6124754"/>
          </a:xfrm>
          <a:prstGeom prst="rect">
            <a:avLst/>
          </a:prstGeom>
          <a:noFill/>
          <a:ln>
            <a:noFill/>
          </a:ln>
        </p:spPr>
        <p:txBody>
          <a:bodyPr anchorCtr="0" anchor="t" bIns="45700" lIns="91425" spcFirstLastPara="1" rIns="91425" wrap="square" tIns="45700">
            <a:noAutofit/>
          </a:bodyPr>
          <a:lstStyle/>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String[] list()</a:t>
            </a:r>
            <a:endParaRPr/>
          </a:p>
          <a:p>
            <a:pPr indent="-287338" lvl="0" marL="287338" marR="0" rtl="0" algn="l">
              <a:spcBef>
                <a:spcPts val="0"/>
              </a:spcBef>
              <a:spcAft>
                <a:spcPts val="0"/>
              </a:spcAft>
              <a:buNone/>
            </a:pPr>
            <a:r>
              <a:rPr b="0" i="0" lang="en-US" sz="2800" u="none" cap="none" strike="noStrike">
                <a:solidFill>
                  <a:srgbClr val="000000"/>
                </a:solidFill>
                <a:latin typeface="Libre Baskerville"/>
                <a:ea typeface="Libre Baskerville"/>
                <a:cs typeface="Libre Baskerville"/>
                <a:sym typeface="Libre Baskerville"/>
              </a:rPr>
              <a:t>	</a:t>
            </a:r>
            <a:r>
              <a:rPr b="0" i="1" lang="en-US" sz="2800" u="none" cap="none" strike="noStrike">
                <a:solidFill>
                  <a:srgbClr val="000000"/>
                </a:solidFill>
                <a:latin typeface="Libre Baskerville"/>
                <a:ea typeface="Libre Baskerville"/>
                <a:cs typeface="Libre Baskerville"/>
                <a:sym typeface="Libre Baskerville"/>
              </a:rPr>
              <a:t>Returns list names files and directories in the directory </a:t>
            </a:r>
            <a:endParaRPr/>
          </a:p>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boolean isFile()</a:t>
            </a:r>
            <a:endParaRPr/>
          </a:p>
          <a:p>
            <a:pPr indent="-287338" lvl="0" marL="287338" marR="0" rtl="0" algn="l">
              <a:spcBef>
                <a:spcPts val="0"/>
              </a:spcBef>
              <a:spcAft>
                <a:spcPts val="0"/>
              </a:spcAft>
              <a:buNone/>
            </a:pPr>
            <a:r>
              <a:rPr b="0" i="0" lang="en-US" sz="2800" u="none" cap="none" strike="noStrike">
                <a:solidFill>
                  <a:srgbClr val="000000"/>
                </a:solidFill>
                <a:latin typeface="Libre Baskerville"/>
                <a:ea typeface="Libre Baskerville"/>
                <a:cs typeface="Libre Baskerville"/>
                <a:sym typeface="Libre Baskerville"/>
              </a:rPr>
              <a:t>	</a:t>
            </a:r>
            <a:r>
              <a:rPr b="0" i="1" lang="en-US" sz="2800" u="none" cap="none" strike="noStrike">
                <a:solidFill>
                  <a:srgbClr val="000000"/>
                </a:solidFill>
                <a:latin typeface="Libre Baskerville"/>
                <a:ea typeface="Libre Baskerville"/>
                <a:cs typeface="Libre Baskerville"/>
                <a:sym typeface="Libre Baskerville"/>
              </a:rPr>
              <a:t>Returns true if the File object denotes a file; false otherwise.</a:t>
            </a:r>
            <a:endParaRPr/>
          </a:p>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boolean isHidden() </a:t>
            </a:r>
            <a:endParaRPr/>
          </a:p>
          <a:p>
            <a:pPr indent="-287338" lvl="0" marL="287338" marR="0" rtl="0" algn="l">
              <a:spcBef>
                <a:spcPts val="0"/>
              </a:spcBef>
              <a:spcAft>
                <a:spcPts val="0"/>
              </a:spcAft>
              <a:buNone/>
            </a:pPr>
            <a:r>
              <a:rPr b="0" i="0" lang="en-US" sz="2800" u="none" cap="none" strike="noStrike">
                <a:solidFill>
                  <a:srgbClr val="000000"/>
                </a:solidFill>
                <a:latin typeface="Libre Baskerville"/>
                <a:ea typeface="Libre Baskerville"/>
                <a:cs typeface="Libre Baskerville"/>
                <a:sym typeface="Libre Baskerville"/>
              </a:rPr>
              <a:t>	</a:t>
            </a:r>
            <a:r>
              <a:rPr b="0" i="1" lang="en-US" sz="2800" u="none" cap="none" strike="noStrike">
                <a:solidFill>
                  <a:srgbClr val="000000"/>
                </a:solidFill>
                <a:latin typeface="Libre Baskerville"/>
                <a:ea typeface="Libre Baskerville"/>
                <a:cs typeface="Libre Baskerville"/>
                <a:sym typeface="Libre Baskerville"/>
              </a:rPr>
              <a:t>Returns true if the File object is a hidden file; false otherwise.</a:t>
            </a:r>
            <a:endParaRPr/>
          </a:p>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boolean exists()</a:t>
            </a:r>
            <a:endParaRPr/>
          </a:p>
          <a:p>
            <a:pPr indent="-287338" lvl="0" marL="287338" marR="0" rtl="0" algn="l">
              <a:spcBef>
                <a:spcPts val="0"/>
              </a:spcBef>
              <a:spcAft>
                <a:spcPts val="0"/>
              </a:spcAft>
              <a:buNone/>
            </a:pPr>
            <a:r>
              <a:rPr b="0" i="0" lang="en-US" sz="2800" u="none" cap="none" strike="noStrike">
                <a:solidFill>
                  <a:srgbClr val="000000"/>
                </a:solidFill>
                <a:latin typeface="Libre Baskerville"/>
                <a:ea typeface="Libre Baskerville"/>
                <a:cs typeface="Libre Baskerville"/>
                <a:sym typeface="Libre Baskerville"/>
              </a:rPr>
              <a:t>	</a:t>
            </a:r>
            <a:r>
              <a:rPr b="0" i="1" lang="en-US" sz="2800" u="none" cap="none" strike="noStrike">
                <a:solidFill>
                  <a:srgbClr val="000000"/>
                </a:solidFill>
                <a:latin typeface="Libre Baskerville"/>
                <a:ea typeface="Libre Baskerville"/>
                <a:cs typeface="Libre Baskerville"/>
                <a:sym typeface="Libre Baskerville"/>
              </a:rPr>
              <a:t>Returns true if the file or directory exists; false otherwise</a:t>
            </a:r>
            <a:endParaRPr/>
          </a:p>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String getAbsolutePath() </a:t>
            </a:r>
            <a:endParaRPr/>
          </a:p>
          <a:p>
            <a:pPr indent="-287338" lvl="0" marL="287338" marR="0" rtl="0" algn="l">
              <a:spcBef>
                <a:spcPts val="0"/>
              </a:spcBef>
              <a:spcAft>
                <a:spcPts val="0"/>
              </a:spcAft>
              <a:buNone/>
            </a:pPr>
            <a:r>
              <a:rPr b="0" i="0" lang="en-US" sz="2800" u="none" cap="none" strike="noStrike">
                <a:solidFill>
                  <a:srgbClr val="000000"/>
                </a:solidFill>
                <a:latin typeface="Libre Baskerville"/>
                <a:ea typeface="Libre Baskerville"/>
                <a:cs typeface="Libre Baskerville"/>
                <a:sym typeface="Libre Baskerville"/>
              </a:rPr>
              <a:t>	</a:t>
            </a:r>
            <a:r>
              <a:rPr b="0" i="1" lang="en-US" sz="2800" u="none" cap="none" strike="noStrike">
                <a:solidFill>
                  <a:srgbClr val="000000"/>
                </a:solidFill>
                <a:latin typeface="Libre Baskerville"/>
                <a:ea typeface="Libre Baskerville"/>
                <a:cs typeface="Libre Baskerville"/>
                <a:sym typeface="Libre Baskerville"/>
              </a:rPr>
              <a:t>Returns the absolute pathname string of this abstract pathname</a:t>
            </a:r>
            <a:endParaRPr/>
          </a:p>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long lastModified() </a:t>
            </a:r>
            <a:endParaRPr/>
          </a:p>
          <a:p>
            <a:pPr indent="-287338" lvl="0" marL="287338" marR="0" rtl="0" algn="l">
              <a:spcBef>
                <a:spcPts val="0"/>
              </a:spcBef>
              <a:spcAft>
                <a:spcPts val="0"/>
              </a:spcAft>
              <a:buNone/>
            </a:pPr>
            <a:r>
              <a:rPr b="0" i="0" lang="en-US" sz="2800" u="none" cap="none" strike="noStrike">
                <a:solidFill>
                  <a:srgbClr val="000000"/>
                </a:solidFill>
                <a:latin typeface="Libre Baskerville"/>
                <a:ea typeface="Libre Baskerville"/>
                <a:cs typeface="Libre Baskerville"/>
                <a:sym typeface="Libre Baskerville"/>
              </a:rPr>
              <a:t>	</a:t>
            </a:r>
            <a:r>
              <a:rPr b="0" i="1" lang="en-US" sz="2800" u="none" cap="none" strike="noStrike">
                <a:solidFill>
                  <a:srgbClr val="000000"/>
                </a:solidFill>
                <a:latin typeface="Libre Baskerville"/>
                <a:ea typeface="Libre Baskerville"/>
                <a:cs typeface="Libre Baskerville"/>
                <a:sym typeface="Libre Baskerville"/>
              </a:rPr>
              <a:t>Returns the time that the file object was last modified. </a:t>
            </a:r>
            <a:endParaRPr/>
          </a:p>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long length() </a:t>
            </a:r>
            <a:endParaRPr/>
          </a:p>
          <a:p>
            <a:pPr indent="-287338" lvl="0" marL="287338" marR="0" rtl="0" algn="l">
              <a:spcBef>
                <a:spcPts val="0"/>
              </a:spcBef>
              <a:spcAft>
                <a:spcPts val="0"/>
              </a:spcAft>
              <a:buNone/>
            </a:pPr>
            <a:r>
              <a:rPr b="0" i="0" lang="en-US" sz="2800" u="none" cap="none" strike="noStrike">
                <a:solidFill>
                  <a:srgbClr val="000000"/>
                </a:solidFill>
                <a:latin typeface="Libre Baskerville"/>
                <a:ea typeface="Libre Baskerville"/>
                <a:cs typeface="Libre Baskerville"/>
                <a:sym typeface="Libre Baskerville"/>
              </a:rPr>
              <a:t>	</a:t>
            </a:r>
            <a:r>
              <a:rPr b="0" i="1" lang="en-US" sz="2800" u="none" cap="none" strike="noStrike">
                <a:solidFill>
                  <a:srgbClr val="000000"/>
                </a:solidFill>
                <a:latin typeface="Libre Baskerville"/>
                <a:ea typeface="Libre Baskerville"/>
                <a:cs typeface="Libre Baskerville"/>
                <a:sym typeface="Libre Baskerville"/>
              </a:rPr>
              <a:t>Returns the length of the file, unspecified it is a directory.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8" name="Shape 128"/>
        <p:cNvGrpSpPr/>
        <p:nvPr/>
      </p:nvGrpSpPr>
      <p:grpSpPr>
        <a:xfrm>
          <a:off x="0" y="0"/>
          <a:ext cx="0" cy="0"/>
          <a:chOff x="0" y="0"/>
          <a:chExt cx="0" cy="0"/>
        </a:xfrm>
      </p:grpSpPr>
      <p:sp>
        <p:nvSpPr>
          <p:cNvPr id="129" name="Google Shape;129;p20"/>
          <p:cNvSpPr txBox="1"/>
          <p:nvPr/>
        </p:nvSpPr>
        <p:spPr>
          <a:xfrm>
            <a:off x="648929" y="411218"/>
            <a:ext cx="11182648" cy="4832092"/>
          </a:xfrm>
          <a:prstGeom prst="rect">
            <a:avLst/>
          </a:prstGeom>
          <a:noFill/>
          <a:ln>
            <a:noFill/>
          </a:ln>
        </p:spPr>
        <p:txBody>
          <a:bodyPr anchorCtr="0" anchor="t" bIns="45700" lIns="91425" spcFirstLastPara="1" rIns="91425" wrap="square" tIns="45700">
            <a:noAutofit/>
          </a:bodyPr>
          <a:lstStyle/>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boolean canExecute() </a:t>
            </a:r>
            <a:endParaRPr/>
          </a:p>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boolean canRead()</a:t>
            </a:r>
            <a:endParaRPr/>
          </a:p>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boolean canWrite()</a:t>
            </a:r>
            <a:endParaRPr/>
          </a:p>
          <a:p>
            <a:pPr indent="-287338" lvl="0" marL="287338" marR="0" rtl="0" algn="l">
              <a:spcBef>
                <a:spcPts val="0"/>
              </a:spcBef>
              <a:spcAft>
                <a:spcPts val="0"/>
              </a:spcAft>
              <a:buNone/>
            </a:pPr>
            <a:r>
              <a:rPr b="0" i="1" lang="en-US" sz="2800" u="none" cap="none" strike="noStrike">
                <a:solidFill>
                  <a:srgbClr val="000000"/>
                </a:solidFill>
                <a:latin typeface="Libre Baskerville"/>
                <a:ea typeface="Libre Baskerville"/>
                <a:cs typeface="Libre Baskerville"/>
                <a:sym typeface="Libre Baskerville"/>
              </a:rPr>
              <a:t>	Returns true if the application can execute/read/write the file denoted; false otherwise</a:t>
            </a:r>
            <a:endParaRPr/>
          </a:p>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boolean setXxx(boolean permission)</a:t>
            </a:r>
            <a:endParaRPr/>
          </a:p>
          <a:p>
            <a:pPr indent="-287338" lvl="0" marL="287338" marR="0" rtl="0" algn="l">
              <a:spcBef>
                <a:spcPts val="0"/>
              </a:spcBef>
              <a:spcAft>
                <a:spcPts val="0"/>
              </a:spcAft>
              <a:buNone/>
            </a:pPr>
            <a:r>
              <a:rPr b="0" i="0" lang="en-US" sz="2800" u="none" cap="none" strike="noStrike">
                <a:solidFill>
                  <a:srgbClr val="000000"/>
                </a:solidFill>
                <a:latin typeface="Consolas"/>
                <a:ea typeface="Consolas"/>
                <a:cs typeface="Consolas"/>
                <a:sym typeface="Consolas"/>
              </a:rPr>
              <a:t>setXxx(boolean  permission, boolean ownerOnly)</a:t>
            </a:r>
            <a:endParaRPr/>
          </a:p>
          <a:p>
            <a:pPr indent="-457200" lvl="0" marL="457200" marR="0" rtl="0" algn="l">
              <a:spcBef>
                <a:spcPts val="0"/>
              </a:spcBef>
              <a:spcAft>
                <a:spcPts val="0"/>
              </a:spcAft>
              <a:buClr>
                <a:srgbClr val="ED7D31"/>
              </a:buClr>
              <a:buSzPts val="2800"/>
              <a:buFont typeface="Arial"/>
              <a:buChar char="•"/>
            </a:pPr>
            <a:r>
              <a:rPr b="0" i="1" lang="en-US" sz="2800" u="none" cap="none" strike="noStrike">
                <a:solidFill>
                  <a:srgbClr val="000000"/>
                </a:solidFill>
                <a:latin typeface="Libre Baskerville"/>
                <a:ea typeface="Libre Baskerville"/>
                <a:cs typeface="Libre Baskerville"/>
                <a:sym typeface="Libre Baskerville"/>
              </a:rPr>
              <a:t>Xxx could be </a:t>
            </a:r>
            <a:r>
              <a:rPr b="0" i="0" lang="en-US" sz="2400" u="none" cap="none" strike="noStrike">
                <a:solidFill>
                  <a:srgbClr val="000000"/>
                </a:solidFill>
                <a:latin typeface="Consolas"/>
                <a:ea typeface="Consolas"/>
                <a:cs typeface="Consolas"/>
                <a:sym typeface="Consolas"/>
              </a:rPr>
              <a:t>Readable</a:t>
            </a:r>
            <a:r>
              <a:rPr b="0" i="1" lang="en-US" sz="2800" u="none" cap="none" strike="noStrike">
                <a:solidFill>
                  <a:srgbClr val="000000"/>
                </a:solidFill>
                <a:latin typeface="Libre Baskerville"/>
                <a:ea typeface="Libre Baskerville"/>
                <a:cs typeface="Libre Baskerville"/>
                <a:sym typeface="Libre Baskerville"/>
              </a:rPr>
              <a:t>, </a:t>
            </a:r>
            <a:r>
              <a:rPr b="0" i="0" lang="en-US" sz="2400" u="none" cap="none" strike="noStrike">
                <a:solidFill>
                  <a:srgbClr val="000000"/>
                </a:solidFill>
                <a:latin typeface="Consolas"/>
                <a:ea typeface="Consolas"/>
                <a:cs typeface="Consolas"/>
                <a:sym typeface="Consolas"/>
              </a:rPr>
              <a:t>Executable</a:t>
            </a:r>
            <a:r>
              <a:rPr b="0" i="1" lang="en-US" sz="2800" u="none" cap="none" strike="noStrike">
                <a:solidFill>
                  <a:srgbClr val="000000"/>
                </a:solidFill>
                <a:latin typeface="Libre Baskerville"/>
                <a:ea typeface="Libre Baskerville"/>
                <a:cs typeface="Libre Baskerville"/>
                <a:sym typeface="Libre Baskerville"/>
              </a:rPr>
              <a:t> or </a:t>
            </a:r>
            <a:r>
              <a:rPr b="0" i="0" lang="en-US" sz="2400" u="none" cap="none" strike="noStrike">
                <a:solidFill>
                  <a:srgbClr val="000000"/>
                </a:solidFill>
                <a:latin typeface="Consolas"/>
                <a:ea typeface="Consolas"/>
                <a:cs typeface="Consolas"/>
                <a:sym typeface="Consolas"/>
              </a:rPr>
              <a:t>Writable</a:t>
            </a:r>
            <a:endParaRPr/>
          </a:p>
          <a:p>
            <a:pPr indent="-457200" lvl="0" marL="457200" marR="0" rtl="0" algn="l">
              <a:spcBef>
                <a:spcPts val="0"/>
              </a:spcBef>
              <a:spcAft>
                <a:spcPts val="0"/>
              </a:spcAft>
              <a:buClr>
                <a:srgbClr val="ED7D31"/>
              </a:buClr>
              <a:buSzPts val="2800"/>
              <a:buFont typeface="Arial"/>
              <a:buChar char="•"/>
            </a:pPr>
            <a:r>
              <a:rPr b="0" i="1" lang="en-US" sz="2800" u="none" cap="none" strike="noStrike">
                <a:solidFill>
                  <a:srgbClr val="000000"/>
                </a:solidFill>
                <a:latin typeface="Libre Baskerville"/>
                <a:ea typeface="Libre Baskerville"/>
                <a:cs typeface="Libre Baskerville"/>
                <a:sym typeface="Libre Baskerville"/>
              </a:rPr>
              <a:t>Sets the read/execute/write permission if </a:t>
            </a:r>
            <a:r>
              <a:rPr b="0" i="0" lang="en-US" sz="2400" u="none" cap="none" strike="noStrike">
                <a:solidFill>
                  <a:srgbClr val="000000"/>
                </a:solidFill>
                <a:latin typeface="Consolas"/>
                <a:ea typeface="Consolas"/>
                <a:cs typeface="Consolas"/>
                <a:sym typeface="Consolas"/>
              </a:rPr>
              <a:t>permission</a:t>
            </a:r>
            <a:r>
              <a:rPr b="0" i="1" lang="en-US" sz="2800" u="none" cap="none" strike="noStrike">
                <a:solidFill>
                  <a:srgbClr val="000000"/>
                </a:solidFill>
                <a:latin typeface="Libre Baskerville"/>
                <a:ea typeface="Libre Baskerville"/>
                <a:cs typeface="Libre Baskerville"/>
                <a:sym typeface="Libre Baskerville"/>
              </a:rPr>
              <a:t> is true </a:t>
            </a:r>
            <a:endParaRPr/>
          </a:p>
          <a:p>
            <a:pPr indent="-457200" lvl="0" marL="457200" marR="0" rtl="0" algn="l">
              <a:spcBef>
                <a:spcPts val="0"/>
              </a:spcBef>
              <a:spcAft>
                <a:spcPts val="0"/>
              </a:spcAft>
              <a:buClr>
                <a:srgbClr val="ED7D31"/>
              </a:buClr>
              <a:buSzPts val="2400"/>
              <a:buFont typeface="Arial"/>
              <a:buChar char="•"/>
            </a:pPr>
            <a:r>
              <a:rPr b="0" i="0" lang="en-US" sz="2400" u="none" cap="none" strike="noStrike">
                <a:solidFill>
                  <a:srgbClr val="000000"/>
                </a:solidFill>
                <a:latin typeface="Consolas"/>
                <a:ea typeface="Consolas"/>
                <a:cs typeface="Consolas"/>
                <a:sym typeface="Consolas"/>
              </a:rPr>
              <a:t>ownerOnly</a:t>
            </a:r>
            <a:r>
              <a:rPr b="0" i="1" lang="en-US" sz="2800" u="none" cap="none" strike="noStrike">
                <a:solidFill>
                  <a:srgbClr val="000000"/>
                </a:solidFill>
                <a:latin typeface="Libre Baskerville"/>
                <a:ea typeface="Libre Baskerville"/>
                <a:cs typeface="Libre Baskerville"/>
                <a:sym typeface="Libre Baskerville"/>
              </a:rPr>
              <a:t> is true then the read/execute/write permission applies only to the owner's execute permission provided underlying file system can distinguish between owner and others; otherwise, it applies to everybody. </a:t>
            </a:r>
            <a:endParaRPr/>
          </a:p>
        </p:txBody>
      </p:sp>
      <p:sp>
        <p:nvSpPr>
          <p:cNvPr id="130" name="Google Shape;130;p20"/>
          <p:cNvSpPr/>
          <p:nvPr/>
        </p:nvSpPr>
        <p:spPr>
          <a:xfrm>
            <a:off x="5569735" y="411218"/>
            <a:ext cx="6391493"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accent2"/>
                </a:solidFill>
                <a:latin typeface="Arial"/>
                <a:ea typeface="Arial"/>
                <a:cs typeface="Arial"/>
                <a:sym typeface="Arial"/>
              </a:rPr>
              <a:t>New methods added in Java 6</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134" name="Shape 134"/>
        <p:cNvGrpSpPr/>
        <p:nvPr/>
      </p:nvGrpSpPr>
      <p:grpSpPr>
        <a:xfrm>
          <a:off x="0" y="0"/>
          <a:ext cx="0" cy="0"/>
          <a:chOff x="0" y="0"/>
          <a:chExt cx="0" cy="0"/>
        </a:xfrm>
      </p:grpSpPr>
      <p:sp>
        <p:nvSpPr>
          <p:cNvPr id="135" name="Google Shape;135;p21"/>
          <p:cNvSpPr/>
          <p:nvPr/>
        </p:nvSpPr>
        <p:spPr>
          <a:xfrm>
            <a:off x="0" y="1390517"/>
            <a:ext cx="12192000" cy="54674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136" name="Google Shape;136;p21"/>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37" name="Google Shape;137;p21"/>
          <p:cNvSpPr/>
          <p:nvPr/>
        </p:nvSpPr>
        <p:spPr>
          <a:xfrm>
            <a:off x="1708732" y="243729"/>
            <a:ext cx="868680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rgbClr val="ED7D31"/>
                </a:solidFill>
                <a:latin typeface="Arial"/>
                <a:ea typeface="Arial"/>
                <a:cs typeface="Arial"/>
                <a:sym typeface="Arial"/>
              </a:rPr>
              <a:t>What are Streams</a:t>
            </a:r>
            <a:endParaRPr b="0" i="0" sz="5400" u="none" cap="none" strike="noStrike">
              <a:solidFill>
                <a:srgbClr val="ED7D31"/>
              </a:solidFill>
              <a:latin typeface="Arial"/>
              <a:ea typeface="Arial"/>
              <a:cs typeface="Arial"/>
              <a:sym typeface="Arial"/>
            </a:endParaRPr>
          </a:p>
        </p:txBody>
      </p:sp>
      <p:sp>
        <p:nvSpPr>
          <p:cNvPr id="138" name="Google Shape;138;p21"/>
          <p:cNvSpPr txBox="1"/>
          <p:nvPr/>
        </p:nvSpPr>
        <p:spPr>
          <a:xfrm>
            <a:off x="1039907" y="1692823"/>
            <a:ext cx="10040470" cy="486287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An IO stream is an abstract term for any type of input or output device.</a:t>
            </a:r>
            <a:endParaRPr/>
          </a:p>
          <a:p>
            <a:pPr indent="-457200" lvl="0" marL="457200" marR="0" rtl="0" algn="l">
              <a:spcBef>
                <a:spcPts val="12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There are 2 types of stream</a:t>
            </a:r>
            <a:br>
              <a:rPr b="0" i="0" lang="en-US" sz="2800" u="none" cap="none" strike="noStrike">
                <a:solidFill>
                  <a:srgbClr val="000000"/>
                </a:solidFill>
                <a:latin typeface="Libre Baskerville"/>
                <a:ea typeface="Libre Baskerville"/>
                <a:cs typeface="Libre Baskerville"/>
                <a:sym typeface="Libre Baskerville"/>
              </a:rPr>
            </a:br>
            <a:r>
              <a:rPr b="1" i="0" lang="en-US" sz="2800" u="none" cap="none" strike="noStrike">
                <a:solidFill>
                  <a:srgbClr val="000000"/>
                </a:solidFill>
                <a:latin typeface="Libre Baskerville"/>
                <a:ea typeface="Libre Baskerville"/>
                <a:cs typeface="Libre Baskerville"/>
                <a:sym typeface="Libre Baskerville"/>
              </a:rPr>
              <a:t>Input stream </a:t>
            </a:r>
            <a:r>
              <a:rPr b="0" i="0" lang="en-US" sz="2800" u="none" cap="none" strike="noStrike">
                <a:solidFill>
                  <a:srgbClr val="000000"/>
                </a:solidFill>
                <a:latin typeface="Libre Baskerville"/>
                <a:ea typeface="Libre Baskerville"/>
                <a:cs typeface="Libre Baskerville"/>
                <a:sym typeface="Libre Baskerville"/>
              </a:rPr>
              <a:t>to read data from a source. An input stream may be files, keyboard, console, other programs, a network, or  an array!</a:t>
            </a:r>
            <a:br>
              <a:rPr b="0" i="0" lang="en-US" sz="2800" u="none" cap="none" strike="noStrike">
                <a:solidFill>
                  <a:srgbClr val="000000"/>
                </a:solidFill>
                <a:latin typeface="Libre Baskerville"/>
                <a:ea typeface="Libre Baskerville"/>
                <a:cs typeface="Libre Baskerville"/>
                <a:sym typeface="Libre Baskerville"/>
              </a:rPr>
            </a:br>
            <a:r>
              <a:rPr b="1" i="0" lang="en-US" sz="2800" u="none" cap="none" strike="noStrike">
                <a:solidFill>
                  <a:srgbClr val="000000"/>
                </a:solidFill>
                <a:latin typeface="Libre Baskerville"/>
                <a:ea typeface="Libre Baskerville"/>
                <a:cs typeface="Libre Baskerville"/>
                <a:sym typeface="Libre Baskerville"/>
              </a:rPr>
              <a:t>Output stream </a:t>
            </a:r>
            <a:r>
              <a:rPr b="0" i="0" lang="en-US" sz="2800" u="none" cap="none" strike="noStrike">
                <a:solidFill>
                  <a:srgbClr val="000000"/>
                </a:solidFill>
                <a:latin typeface="Libre Baskerville"/>
                <a:ea typeface="Libre Baskerville"/>
                <a:cs typeface="Libre Baskerville"/>
                <a:sym typeface="Libre Baskerville"/>
              </a:rPr>
              <a:t>to read data into a destination. An output stream may be disk files, monitor, a network, other programs, or  an array</a:t>
            </a:r>
            <a:endParaRPr/>
          </a:p>
          <a:p>
            <a:pPr indent="-457200" lvl="0" marL="457200" marR="0" rtl="0" algn="l">
              <a:spcBef>
                <a:spcPts val="12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Fundamentally stream may be </a:t>
            </a:r>
            <a:br>
              <a:rPr b="0" i="0" lang="en-US" sz="2800" u="none" cap="none" strike="noStrike">
                <a:solidFill>
                  <a:srgbClr val="000000"/>
                </a:solidFill>
                <a:latin typeface="Libre Baskerville"/>
                <a:ea typeface="Libre Baskerville"/>
                <a:cs typeface="Libre Baskerville"/>
                <a:sym typeface="Libre Baskerville"/>
              </a:rPr>
            </a:br>
            <a:r>
              <a:rPr b="1" i="0" lang="en-US" sz="2800" u="none" cap="none" strike="noStrike">
                <a:solidFill>
                  <a:srgbClr val="000000"/>
                </a:solidFill>
                <a:latin typeface="Libre Baskerville"/>
                <a:ea typeface="Libre Baskerville"/>
                <a:cs typeface="Libre Baskerville"/>
                <a:sym typeface="Libre Baskerville"/>
              </a:rPr>
              <a:t>Byte stream:</a:t>
            </a:r>
            <a:r>
              <a:rPr b="0" i="0" lang="en-US" sz="2800" u="none" cap="none" strike="noStrike">
                <a:solidFill>
                  <a:srgbClr val="000000"/>
                </a:solidFill>
                <a:latin typeface="Libre Baskerville"/>
                <a:ea typeface="Libre Baskerville"/>
                <a:cs typeface="Libre Baskerville"/>
                <a:sym typeface="Libre Baskerville"/>
              </a:rPr>
              <a:t> data read or written is in the form of byte, or</a:t>
            </a:r>
            <a:br>
              <a:rPr b="0" i="0" lang="en-US" sz="2800" u="none" cap="none" strike="noStrike">
                <a:solidFill>
                  <a:srgbClr val="000000"/>
                </a:solidFill>
                <a:latin typeface="Libre Baskerville"/>
                <a:ea typeface="Libre Baskerville"/>
                <a:cs typeface="Libre Baskerville"/>
                <a:sym typeface="Libre Baskerville"/>
              </a:rPr>
            </a:br>
            <a:r>
              <a:rPr b="1" i="0" lang="en-US" sz="2800" u="none" cap="none" strike="noStrike">
                <a:solidFill>
                  <a:srgbClr val="000000"/>
                </a:solidFill>
                <a:latin typeface="Libre Baskerville"/>
                <a:ea typeface="Libre Baskerville"/>
                <a:cs typeface="Libre Baskerville"/>
                <a:sym typeface="Libre Baskerville"/>
              </a:rPr>
              <a:t>Character stream:</a:t>
            </a:r>
            <a:r>
              <a:rPr b="0" i="0" lang="en-US" sz="2800" u="none" cap="none" strike="noStrike">
                <a:solidFill>
                  <a:srgbClr val="000000"/>
                </a:solidFill>
                <a:latin typeface="Libre Baskerville"/>
                <a:ea typeface="Libre Baskerville"/>
                <a:cs typeface="Libre Baskerville"/>
                <a:sym typeface="Libre Baskerville"/>
              </a:rPr>
              <a:t> data read or written is in the form of character</a:t>
            </a:r>
            <a:endParaRPr/>
          </a:p>
          <a:p>
            <a:pPr indent="-457200" lvl="0" marL="457200" marR="0" rtl="0" algn="l">
              <a:spcBef>
                <a:spcPts val="1200"/>
              </a:spcBef>
              <a:spcAft>
                <a:spcPts val="0"/>
              </a:spcAft>
              <a:buClr>
                <a:srgbClr val="ED7D31"/>
              </a:buClr>
              <a:buSzPts val="2800"/>
              <a:buFont typeface="Arial"/>
              <a:buChar char="•"/>
            </a:pPr>
            <a:r>
              <a:rPr b="0" i="0" lang="en-US" sz="2800" u="none" cap="none" strike="noStrike">
                <a:solidFill>
                  <a:srgbClr val="000000"/>
                </a:solidFill>
                <a:latin typeface="Libre Baskerville"/>
                <a:ea typeface="Libre Baskerville"/>
                <a:cs typeface="Libre Baskerville"/>
                <a:sym typeface="Libre Baskerville"/>
              </a:rPr>
              <a:t>Stream is a sequence of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