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embeddedFontLst>
    <p:embeddedFont>
      <p:font typeface="Maven Pro"/>
      <p:regular r:id="rId34"/>
      <p:bold r:id="rId35"/>
    </p:embeddedFont>
    <p:embeddedFont>
      <p:font typeface="Libre Baskerville"/>
      <p:regular r:id="rId36"/>
      <p:bold r:id="rId37"/>
      <p: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avenPro-bold.fntdata"/><Relationship Id="rId12" Type="http://schemas.openxmlformats.org/officeDocument/2006/relationships/slide" Target="slides/slide8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1.xml"/><Relationship Id="rId37" Type="http://schemas.openxmlformats.org/officeDocument/2006/relationships/font" Target="fonts/LibreBaskerville-bold.fntdata"/><Relationship Id="rId14" Type="http://schemas.openxmlformats.org/officeDocument/2006/relationships/slide" Target="slides/slide10.xml"/><Relationship Id="rId36" Type="http://schemas.openxmlformats.org/officeDocument/2006/relationships/font" Target="fonts/LibreBaskerville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LibreBaskerville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ven Pro"/>
              <a:buNone/>
              <a:defRPr b="0" i="0" sz="44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2425147" y="5257800"/>
            <a:ext cx="9144000" cy="96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Arial"/>
              <a:buNone/>
            </a:pPr>
            <a:r>
              <a:rPr b="1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Exceptions</a:t>
            </a:r>
            <a:endParaRPr b="1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2425147" y="4890289"/>
            <a:ext cx="9144000" cy="473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SDET Fundamental Training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531" y="461604"/>
            <a:ext cx="6349206" cy="2717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/>
          <p:nvPr/>
        </p:nvSpPr>
        <p:spPr>
          <a:xfrm>
            <a:off x="0" y="1390518"/>
            <a:ext cx="12192000" cy="54674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1752600" y="243729"/>
            <a:ext cx="8686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Multiple Catches</a:t>
            </a:r>
            <a:endParaRPr sz="4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361950" y="1730829"/>
            <a:ext cx="1139189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NoArgument{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try{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int j=10/args.length;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System.out.println(j);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System.out.println(args[1]);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catch(ArithmeticException 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System.out.println("command line arguments not entered");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catch(ArrayIndexOutOfBoundsException a){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System.out.println("command line 2nd arguments not entered");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/>
          <p:nvPr/>
        </p:nvSpPr>
        <p:spPr>
          <a:xfrm>
            <a:off x="0" y="1390518"/>
            <a:ext cx="12192000" cy="54674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752600" y="243729"/>
            <a:ext cx="8686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Execution Paths</a:t>
            </a:r>
            <a:endParaRPr sz="4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361950" y="1730829"/>
            <a:ext cx="1139189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Path 1: java NoArgument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command line arguments not entered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Path 2: java NoArgument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command line 2nd arguments not entered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Path 3: java NoArgument X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Result:	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Y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5753531" y="5066480"/>
            <a:ext cx="5714137" cy="1370540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Path 1, why </a:t>
            </a: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args.length</a:t>
            </a:r>
            <a:r>
              <a:rPr i="1" lang="en-US" sz="3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not throwing </a:t>
            </a: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NullPointerException</a:t>
            </a:r>
            <a:r>
              <a:rPr i="1" lang="en-US" sz="3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>
            <a:off x="0" y="1390518"/>
            <a:ext cx="12192000" cy="54674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3" name="Google Shape;20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1752600" y="243729"/>
            <a:ext cx="8686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Sequencing Catches</a:t>
            </a:r>
            <a:endParaRPr sz="4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361950" y="1730829"/>
            <a:ext cx="11391899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DivideByZero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try{ int i=10/0;}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catch(Exception e){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System.out.println(“general error");}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catch(ArithmeticException e1){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System.out.println(“div by zero ");}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pe01931_" id="207" name="Google Shape;2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7300" y="3314407"/>
            <a:ext cx="3124200" cy="262096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/>
          <p:nvPr/>
        </p:nvSpPr>
        <p:spPr>
          <a:xfrm>
            <a:off x="5753531" y="5295900"/>
            <a:ext cx="5714137" cy="1141120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Why should I waste my time for something that is never going to be executed ? </a:t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8458200" y="2385595"/>
            <a:ext cx="2133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Maven Pro"/>
                <a:ea typeface="Maven Pro"/>
                <a:cs typeface="Maven Pro"/>
                <a:sym typeface="Maven Pro"/>
              </a:rPr>
              <a:t>Should be moved to correct compiler error.</a:t>
            </a:r>
            <a:endParaRPr/>
          </a:p>
        </p:txBody>
      </p:sp>
      <p:cxnSp>
        <p:nvCxnSpPr>
          <p:cNvPr id="210" name="Google Shape;210;p24"/>
          <p:cNvCxnSpPr/>
          <p:nvPr/>
        </p:nvCxnSpPr>
        <p:spPr>
          <a:xfrm rot="10800000">
            <a:off x="4515000" y="2998501"/>
            <a:ext cx="1581000" cy="811500"/>
          </a:xfrm>
          <a:prstGeom prst="bentConnector3">
            <a:avLst>
              <a:gd fmla="val -13435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>
            <a:off x="0" y="1390518"/>
            <a:ext cx="12192000" cy="54674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1752600" y="243729"/>
            <a:ext cx="8686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Nesting</a:t>
            </a:r>
            <a:r>
              <a:rPr lang="en-US" sz="4800">
                <a:solidFill>
                  <a:srgbClr val="ED7D3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4000">
                <a:solidFill>
                  <a:srgbClr val="ED7D31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4800">
                <a:solidFill>
                  <a:srgbClr val="ED7D3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4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Blocks</a:t>
            </a:r>
            <a:endParaRPr sz="4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361950" y="1730829"/>
            <a:ext cx="1139189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MulTry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try{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try{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n[]= new String[s.length-1];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System.out.println(n[0]);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catch(ArrayIndexOutOfBoundsException ae){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System.out.println("Out of bounds");}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catch(NegativeArraySizeException ne){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System.out.println("Array size cannot be negative");}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8820366" y="2993801"/>
            <a:ext cx="3238068" cy="1998370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you guess what will happen when we execute this code with no arguments?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F7CAA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/>
        </p:nvSpPr>
        <p:spPr>
          <a:xfrm>
            <a:off x="381000" y="2419350"/>
            <a:ext cx="1165860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All the exceptions we have caught so far </a:t>
            </a:r>
            <a:r>
              <a:rPr lang="en-US" sz="4400">
                <a:solidFill>
                  <a:srgbClr val="C00000"/>
                </a:solidFill>
                <a:latin typeface="Maven Pro"/>
                <a:ea typeface="Maven Pro"/>
                <a:cs typeface="Maven Pro"/>
                <a:sym typeface="Maven Pro"/>
              </a:rPr>
              <a:t>are unchecked exceptions</a:t>
            </a:r>
            <a:r>
              <a:rPr lang="en-US" sz="44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. Hence it is not compulsory that we handle them explicitly in our code. Compiler does not complain because if you don’t handle... JVM will handle it.</a:t>
            </a:r>
            <a:endParaRPr sz="44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5429250" y="552450"/>
            <a:ext cx="1562100" cy="1562100"/>
          </a:xfrm>
          <a:prstGeom prst="ellipse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1" sz="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/>
          <p:nvPr/>
        </p:nvSpPr>
        <p:spPr>
          <a:xfrm>
            <a:off x="0" y="1390518"/>
            <a:ext cx="12192000" cy="54674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1752600" y="243729"/>
            <a:ext cx="868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D7D31"/>
                </a:solidFill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en-US" sz="5400">
                <a:solidFill>
                  <a:srgbClr val="ED7D3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4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sz="4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981076" y="2302329"/>
            <a:ext cx="10229848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Constructors: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Exception()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Exception(String message)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Important methods: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String getMessage()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printStackTrace()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5018049" y="914661"/>
            <a:ext cx="657908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Stack Trace</a:t>
            </a:r>
            <a:endParaRPr sz="40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5018049" y="2472653"/>
            <a:ext cx="681352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an exception is not caught in a method it is passed on and on to the calling methods until some method handles it. If no method handles it, the  JVM handles it.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printStackTrace()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prints the trace of this exception propagation.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/>
          <p:nvPr/>
        </p:nvSpPr>
        <p:spPr>
          <a:xfrm>
            <a:off x="0" y="1390518"/>
            <a:ext cx="12192000" cy="54674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1752600" y="243729"/>
            <a:ext cx="8686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Stack Trace</a:t>
            </a:r>
            <a:endParaRPr sz="4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981076" y="2139100"/>
            <a:ext cx="1022984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Stacktrace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try{	y();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catch(Exception 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e.printStackTrace();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static void y()  {	z(); }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static void z()  { int p=45/0;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F7CAA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/>
          <p:nvPr/>
        </p:nvSpPr>
        <p:spPr>
          <a:xfrm>
            <a:off x="0" y="4333606"/>
            <a:ext cx="12192000" cy="25243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514350" y="417432"/>
            <a:ext cx="3314700" cy="28956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printStackTrace();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54" name="Google Shape;254;p30"/>
          <p:cNvSpPr txBox="1"/>
          <p:nvPr/>
        </p:nvSpPr>
        <p:spPr>
          <a:xfrm>
            <a:off x="2419350" y="4489429"/>
            <a:ext cx="796290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Result of execution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java.lang.ArithmeticException: / by zero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at Stacktrace.z(Stacktrace.java:17)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at Stacktrace.y(Stacktrace.java:13)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at Stacktrace.main(Stacktrace.java:4)</a:t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4619625" y="417432"/>
            <a:ext cx="3314700" cy="28956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z();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8724900" y="417432"/>
            <a:ext cx="3314700" cy="28956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z(){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57" name="Google Shape;257;p30"/>
          <p:cNvSpPr txBox="1"/>
          <p:nvPr/>
        </p:nvSpPr>
        <p:spPr>
          <a:xfrm>
            <a:off x="2346237" y="3442363"/>
            <a:ext cx="34660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Exception Passed</a:t>
            </a:r>
            <a:endParaRPr sz="3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6803998" y="3442363"/>
            <a:ext cx="33746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Exception Raised</a:t>
            </a:r>
            <a:endParaRPr sz="3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30"/>
          <p:cNvCxnSpPr/>
          <p:nvPr/>
        </p:nvCxnSpPr>
        <p:spPr>
          <a:xfrm flipH="1">
            <a:off x="5695198" y="1350882"/>
            <a:ext cx="3029702" cy="381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0" name="Google Shape;260;p30"/>
          <p:cNvCxnSpPr/>
          <p:nvPr/>
        </p:nvCxnSpPr>
        <p:spPr>
          <a:xfrm flipH="1">
            <a:off x="1304925" y="1350882"/>
            <a:ext cx="3286125" cy="190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1" name="Google Shape;261;p30"/>
          <p:cNvSpPr/>
          <p:nvPr/>
        </p:nvSpPr>
        <p:spPr>
          <a:xfrm>
            <a:off x="1981200" y="5448300"/>
            <a:ext cx="482088" cy="1103232"/>
          </a:xfrm>
          <a:prstGeom prst="leftBrace">
            <a:avLst>
              <a:gd fmla="val 40000" name="adj1"/>
              <a:gd fmla="val 50000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275815" y="5346913"/>
            <a:ext cx="170538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Stack Trace</a:t>
            </a:r>
            <a:endParaRPr sz="3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>
            <a:off x="0" y="1390518"/>
            <a:ext cx="12192000" cy="54674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8" name="Google Shape;268;p31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1752600" y="243729"/>
            <a:ext cx="8686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Throwing an Exception</a:t>
            </a:r>
            <a:endParaRPr sz="4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981076" y="2923930"/>
            <a:ext cx="1022984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a method needs to throw an </a:t>
            </a:r>
            <a:r>
              <a:rPr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en-US" sz="3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explicitly, it can do so by using </a:t>
            </a:r>
            <a:r>
              <a:rPr lang="en-US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3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keyword.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0" y="4588330"/>
            <a:ext cx="12192000" cy="2269670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0" y="1390518"/>
            <a:ext cx="12192000" cy="31978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752600" y="243729"/>
            <a:ext cx="8686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What is an Exception?</a:t>
            </a:r>
            <a:endParaRPr b="0" i="0" sz="4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48443" y="1959429"/>
            <a:ext cx="10205357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DivideByZero {</a:t>
            </a:r>
            <a:endParaRPr sz="3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 str[]) {</a:t>
            </a:r>
            <a:endParaRPr sz="3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z= 10/0;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1943100" y="5343026"/>
            <a:ext cx="80282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Exception in thread "main" java.lang.ArithmeticException: / by zero at DivideByZero.main(DivideByZero.java:5)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5094514" y="4737078"/>
            <a:ext cx="2012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u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Runtime error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/>
          <p:nvPr/>
        </p:nvSpPr>
        <p:spPr>
          <a:xfrm>
            <a:off x="0" y="1390518"/>
            <a:ext cx="12192000" cy="54674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1752600" y="243729"/>
            <a:ext cx="8686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Throwing an Exception</a:t>
            </a:r>
            <a:endParaRPr sz="4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981076" y="1778991"/>
            <a:ext cx="10229848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abstract class Person{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setName(String name){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if(name==null)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throw new RuntimeException("Invalid name");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else	this.name=name;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…}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Test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 args[]){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 student.Student(“X”).setName(null);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2095500" y="5811560"/>
            <a:ext cx="70104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Exception in thread "main" </a:t>
            </a:r>
            <a:r>
              <a:rPr b="1" lang="en-US"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java.lang.RuntimeException</a:t>
            </a:r>
            <a:r>
              <a:rPr b="1"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Invalid name</a:t>
            </a:r>
            <a:endParaRPr/>
          </a:p>
        </p:txBody>
      </p:sp>
      <p:sp>
        <p:nvSpPr>
          <p:cNvPr id="280" name="Google Shape;280;p32"/>
          <p:cNvSpPr txBox="1"/>
          <p:nvPr/>
        </p:nvSpPr>
        <p:spPr>
          <a:xfrm>
            <a:off x="571500" y="5879822"/>
            <a:ext cx="15240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On execution</a:t>
            </a:r>
            <a:endParaRPr/>
          </a:p>
        </p:txBody>
      </p:sp>
      <p:cxnSp>
        <p:nvCxnSpPr>
          <p:cNvPr id="281" name="Google Shape;281;p32"/>
          <p:cNvCxnSpPr/>
          <p:nvPr/>
        </p:nvCxnSpPr>
        <p:spPr>
          <a:xfrm>
            <a:off x="323850" y="5699303"/>
            <a:ext cx="114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7" name="Google Shape;287;p33"/>
          <p:cNvSpPr/>
          <p:nvPr/>
        </p:nvSpPr>
        <p:spPr>
          <a:xfrm>
            <a:off x="1524001" y="629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981076" y="256111"/>
            <a:ext cx="1022984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setName(String name){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if(name==null)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throw new Exception("Invalid name");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else	this.name=name;		}</a:t>
            </a:r>
            <a:endParaRPr/>
          </a:p>
        </p:txBody>
      </p:sp>
      <p:cxnSp>
        <p:nvCxnSpPr>
          <p:cNvPr id="289" name="Google Shape;289;p33"/>
          <p:cNvCxnSpPr/>
          <p:nvPr/>
        </p:nvCxnSpPr>
        <p:spPr>
          <a:xfrm>
            <a:off x="323850" y="2246961"/>
            <a:ext cx="114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0" name="Google Shape;290;p33"/>
          <p:cNvSpPr txBox="1"/>
          <p:nvPr/>
        </p:nvSpPr>
        <p:spPr>
          <a:xfrm>
            <a:off x="323850" y="2314397"/>
            <a:ext cx="1143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Unreported exception </a:t>
            </a:r>
            <a:r>
              <a:rPr lang="en-US"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java.lang.Exception</a:t>
            </a:r>
            <a:r>
              <a:rPr lang="en-US" sz="2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</a:t>
            </a: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must be caught or declared to be thrown</a:t>
            </a:r>
            <a:endParaRPr/>
          </a:p>
        </p:txBody>
      </p:sp>
      <p:cxnSp>
        <p:nvCxnSpPr>
          <p:cNvPr id="291" name="Google Shape;291;p33"/>
          <p:cNvCxnSpPr/>
          <p:nvPr/>
        </p:nvCxnSpPr>
        <p:spPr>
          <a:xfrm>
            <a:off x="323850" y="2951811"/>
            <a:ext cx="114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2" name="Google Shape;292;p33"/>
          <p:cNvSpPr txBox="1"/>
          <p:nvPr/>
        </p:nvSpPr>
        <p:spPr>
          <a:xfrm>
            <a:off x="981076" y="3267604"/>
            <a:ext cx="1022984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setName(String name){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try{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if(name==null)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throw new Exception("Invalid name");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else 	this.name=name;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catch(Exception e){ System.out.println(e.getMessage());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93" name="Google Shape;293;p33"/>
          <p:cNvSpPr/>
          <p:nvPr/>
        </p:nvSpPr>
        <p:spPr>
          <a:xfrm>
            <a:off x="8674161" y="4513801"/>
            <a:ext cx="30796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Error Corrected!</a:t>
            </a:r>
            <a:endParaRPr b="1" sz="28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>
            <a:off x="5018049" y="914661"/>
            <a:ext cx="657908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Why Should We</a:t>
            </a:r>
            <a:br>
              <a:rPr lang="en-US" sz="40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Handle Exceptions?</a:t>
            </a:r>
            <a:endParaRPr sz="40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4"/>
          <p:cNvSpPr txBox="1"/>
          <p:nvPr/>
        </p:nvSpPr>
        <p:spPr>
          <a:xfrm>
            <a:off x="5018049" y="2472653"/>
            <a:ext cx="681352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separate normal business logic code and error handling code 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take advantages of common error handlers.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delegate.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/>
          <p:nvPr/>
        </p:nvSpPr>
        <p:spPr>
          <a:xfrm>
            <a:off x="0" y="1390518"/>
            <a:ext cx="12192000" cy="54674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5" name="Google Shape;305;p35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5"/>
          <p:cNvSpPr/>
          <p:nvPr/>
        </p:nvSpPr>
        <p:spPr>
          <a:xfrm>
            <a:off x="1752600" y="243729"/>
            <a:ext cx="8686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Delegate: </a:t>
            </a:r>
            <a:r>
              <a:rPr lang="en-US" sz="4400">
                <a:solidFill>
                  <a:srgbClr val="ED7D31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endParaRPr sz="4400">
              <a:solidFill>
                <a:srgbClr val="ED7D3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35"/>
          <p:cNvSpPr txBox="1"/>
          <p:nvPr/>
        </p:nvSpPr>
        <p:spPr>
          <a:xfrm>
            <a:off x="981076" y="1778991"/>
            <a:ext cx="10229848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method that does not want to handle exceptions can delegate this to the calling method by using 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keyword with the method declaration.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abstract class Person{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setName(String name)		                throws Exception{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if(name==null)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throw new Exception("Invalid name");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else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this.name=name;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  <p:sp>
        <p:nvSpPr>
          <p:cNvPr id="308" name="Google Shape;308;p35"/>
          <p:cNvSpPr/>
          <p:nvPr/>
        </p:nvSpPr>
        <p:spPr>
          <a:xfrm>
            <a:off x="323850" y="6091615"/>
            <a:ext cx="1143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Any method that call 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setName()</a:t>
            </a:r>
            <a:r>
              <a:rPr lang="en-US" sz="2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methods must handle this exception.</a:t>
            </a:r>
            <a:endParaRPr/>
          </a:p>
        </p:txBody>
      </p:sp>
      <p:cxnSp>
        <p:nvCxnSpPr>
          <p:cNvPr id="309" name="Google Shape;309;p35"/>
          <p:cNvCxnSpPr/>
          <p:nvPr/>
        </p:nvCxnSpPr>
        <p:spPr>
          <a:xfrm>
            <a:off x="323850" y="5979358"/>
            <a:ext cx="1143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/>
          <p:nvPr/>
        </p:nvSpPr>
        <p:spPr>
          <a:xfrm>
            <a:off x="138113" y="-209550"/>
            <a:ext cx="12192000" cy="7067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5" name="Google Shape;315;p36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6"/>
          <p:cNvSpPr txBox="1"/>
          <p:nvPr/>
        </p:nvSpPr>
        <p:spPr>
          <a:xfrm>
            <a:off x="981076" y="1169052"/>
            <a:ext cx="10229848" cy="132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main() throws Exception{ 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 student.Student(“X”).setName(“XX”);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17" name="Google Shape;317;p36"/>
          <p:cNvSpPr/>
          <p:nvPr/>
        </p:nvSpPr>
        <p:spPr>
          <a:xfrm>
            <a:off x="981076" y="140262"/>
            <a:ext cx="105060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… let JVM handle it… not a good idea, however...!</a:t>
            </a:r>
            <a:endParaRPr/>
          </a:p>
        </p:txBody>
      </p:sp>
      <p:cxnSp>
        <p:nvCxnSpPr>
          <p:cNvPr id="318" name="Google Shape;318;p36"/>
          <p:cNvCxnSpPr/>
          <p:nvPr/>
        </p:nvCxnSpPr>
        <p:spPr>
          <a:xfrm>
            <a:off x="981076" y="762634"/>
            <a:ext cx="1050607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9" name="Google Shape;319;p36"/>
          <p:cNvSpPr/>
          <p:nvPr/>
        </p:nvSpPr>
        <p:spPr>
          <a:xfrm>
            <a:off x="642938" y="3025487"/>
            <a:ext cx="111823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 this case, calling method delegates the exception handling to the JVM. It prints: </a:t>
            </a:r>
            <a:endParaRPr/>
          </a:p>
        </p:txBody>
      </p:sp>
      <p:cxnSp>
        <p:nvCxnSpPr>
          <p:cNvPr id="320" name="Google Shape;320;p36"/>
          <p:cNvCxnSpPr/>
          <p:nvPr/>
        </p:nvCxnSpPr>
        <p:spPr>
          <a:xfrm>
            <a:off x="981076" y="3647859"/>
            <a:ext cx="1050607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1" name="Google Shape;321;p36"/>
          <p:cNvCxnSpPr/>
          <p:nvPr/>
        </p:nvCxnSpPr>
        <p:spPr>
          <a:xfrm>
            <a:off x="981076" y="2847759"/>
            <a:ext cx="1050607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2" name="Google Shape;322;p36"/>
          <p:cNvSpPr txBox="1"/>
          <p:nvPr/>
        </p:nvSpPr>
        <p:spPr>
          <a:xfrm>
            <a:off x="981076" y="4019520"/>
            <a:ext cx="10229848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java.lang.Exception: Invalid name</a:t>
            </a:r>
            <a:endParaRPr/>
          </a:p>
        </p:txBody>
      </p:sp>
      <p:sp>
        <p:nvSpPr>
          <p:cNvPr id="323" name="Google Shape;323;p36"/>
          <p:cNvSpPr txBox="1"/>
          <p:nvPr/>
        </p:nvSpPr>
        <p:spPr>
          <a:xfrm>
            <a:off x="957264" y="4982641"/>
            <a:ext cx="10529886" cy="1425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Syntax: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&lt;method declaration statement&gt; throws &lt;list of Exceptions&gt; { ...}</a:t>
            </a:r>
            <a:endParaRPr/>
          </a:p>
        </p:txBody>
      </p:sp>
      <p:cxnSp>
        <p:nvCxnSpPr>
          <p:cNvPr id="324" name="Google Shape;324;p36"/>
          <p:cNvCxnSpPr/>
          <p:nvPr/>
        </p:nvCxnSpPr>
        <p:spPr>
          <a:xfrm>
            <a:off x="981076" y="4819620"/>
            <a:ext cx="1050607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/>
          <p:nvPr/>
        </p:nvSpPr>
        <p:spPr>
          <a:xfrm>
            <a:off x="0" y="1390518"/>
            <a:ext cx="12192000" cy="54674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7"/>
          <p:cNvSpPr/>
          <p:nvPr/>
        </p:nvSpPr>
        <p:spPr>
          <a:xfrm>
            <a:off x="1752600" y="243729"/>
            <a:ext cx="8686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Partial Delegation: </a:t>
            </a:r>
            <a:r>
              <a:rPr lang="en-US" sz="4400">
                <a:solidFill>
                  <a:srgbClr val="ED7D31"/>
                </a:solidFill>
                <a:latin typeface="Consolas"/>
                <a:ea typeface="Consolas"/>
                <a:cs typeface="Consolas"/>
                <a:sym typeface="Consolas"/>
              </a:rPr>
              <a:t>rethrow</a:t>
            </a:r>
            <a:endParaRPr sz="4400">
              <a:solidFill>
                <a:srgbClr val="ED7D3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37"/>
          <p:cNvSpPr txBox="1"/>
          <p:nvPr/>
        </p:nvSpPr>
        <p:spPr>
          <a:xfrm>
            <a:off x="981076" y="1778991"/>
            <a:ext cx="10229848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Rethrow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method1(String s) throws Exception{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if(s.equals("Hello"))System.out.println(s);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try{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throw new Exception(“expecting hello");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}catch(Exception ee){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System.out.println(“caught ”+ee);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throw ee;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 s[]){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try{method1(s[0]);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}catch(Exception 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System.out.println(“Exception Raised:”+e.getMessage());}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7258050" y="3981451"/>
            <a:ext cx="39528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 exception handler can re-throw the exception object.</a:t>
            </a:r>
            <a:endParaRPr/>
          </a:p>
        </p:txBody>
      </p:sp>
      <p:cxnSp>
        <p:nvCxnSpPr>
          <p:cNvPr id="334" name="Google Shape;334;p37"/>
          <p:cNvCxnSpPr/>
          <p:nvPr/>
        </p:nvCxnSpPr>
        <p:spPr>
          <a:xfrm>
            <a:off x="2419350" y="4438650"/>
            <a:ext cx="459105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5018049" y="609861"/>
            <a:ext cx="657908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Java’s Solution: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D7D31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endParaRPr sz="4000">
              <a:solidFill>
                <a:srgbClr val="ED7D3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38"/>
          <p:cNvSpPr txBox="1"/>
          <p:nvPr/>
        </p:nvSpPr>
        <p:spPr>
          <a:xfrm>
            <a:off x="5018049" y="2167853"/>
            <a:ext cx="6813528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Code enclose within a 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block will always be executed (whether or not an exception occurs).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a part of try-catch syntax</a:t>
            </a:r>
            <a:b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try{…}</a:t>
            </a:r>
            <a:b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catch(ExceptionType1 e){ …}</a:t>
            </a:r>
            <a:b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[catch(ExceptionType2 e){ …}]</a:t>
            </a:r>
            <a:b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finally { ... }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executes even if there is a return statement in the try block.</a:t>
            </a:r>
            <a:endParaRPr sz="2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/>
          <p:nvPr/>
        </p:nvSpPr>
        <p:spPr>
          <a:xfrm>
            <a:off x="0" y="1390518"/>
            <a:ext cx="12192000" cy="54674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6" name="Google Shape;346;p39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9"/>
          <p:cNvSpPr/>
          <p:nvPr/>
        </p:nvSpPr>
        <p:spPr>
          <a:xfrm>
            <a:off x="1752600" y="243729"/>
            <a:ext cx="8686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D7D31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endParaRPr sz="4400">
              <a:solidFill>
                <a:srgbClr val="ED7D3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981076" y="1778991"/>
            <a:ext cx="10229848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read(){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try{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//open a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//read from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 true;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catch(IOException e){}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catch(Exception e1){}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finally{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//close files etc</a:t>
            </a:r>
            <a:endParaRPr sz="24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 false;</a:t>
            </a: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7324725" y="4741217"/>
            <a:ext cx="39528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Maven Pro"/>
                <a:ea typeface="Maven Pro"/>
                <a:cs typeface="Maven Pro"/>
                <a:sym typeface="Maven Pro"/>
              </a:rPr>
              <a:t>Will always execute</a:t>
            </a:r>
            <a:endParaRPr sz="2400">
              <a:solidFill>
                <a:srgbClr val="C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350" name="Google Shape;350;p39"/>
          <p:cNvCxnSpPr/>
          <p:nvPr/>
        </p:nvCxnSpPr>
        <p:spPr>
          <a:xfrm>
            <a:off x="2667000" y="4972050"/>
            <a:ext cx="459105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/>
          <p:nvPr/>
        </p:nvSpPr>
        <p:spPr>
          <a:xfrm>
            <a:off x="5018049" y="609861"/>
            <a:ext cx="65790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A Few Points on Syntax</a:t>
            </a:r>
            <a:endParaRPr/>
          </a:p>
        </p:txBody>
      </p:sp>
      <p:sp>
        <p:nvSpPr>
          <p:cNvPr id="356" name="Google Shape;356;p40"/>
          <p:cNvSpPr txBox="1"/>
          <p:nvPr/>
        </p:nvSpPr>
        <p:spPr>
          <a:xfrm>
            <a:off x="5018049" y="2167853"/>
            <a:ext cx="6813528" cy="4216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try 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block must have either a catch block or a finally block.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an unchecked exception the code given below compiles.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Test{</a:t>
            </a:r>
            <a:b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 s[]){</a:t>
            </a:r>
            <a:b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try{</a:t>
            </a:r>
            <a:br>
              <a:rPr lang="en-US"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throw new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RuntimeException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System.out.println("ok"); }}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/>
          <p:nvPr/>
        </p:nvSpPr>
        <p:spPr>
          <a:xfrm>
            <a:off x="0" y="1390518"/>
            <a:ext cx="12192000" cy="54674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2" name="Google Shape;362;p41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1"/>
          <p:cNvSpPr/>
          <p:nvPr/>
        </p:nvSpPr>
        <p:spPr>
          <a:xfrm>
            <a:off x="1752600" y="243729"/>
            <a:ext cx="8686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D7D31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endParaRPr sz="4400">
              <a:solidFill>
                <a:srgbClr val="ED7D3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41"/>
          <p:cNvSpPr txBox="1"/>
          <p:nvPr/>
        </p:nvSpPr>
        <p:spPr>
          <a:xfrm>
            <a:off x="981076" y="2407641"/>
            <a:ext cx="1056322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Test{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 s[])throws Exception{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try{throw new Exception();   }       finally{System.out.println("ok");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5018049" y="533661"/>
            <a:ext cx="657908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An exception is an abnormal condition that arises while running a program.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5018049" y="2472653"/>
            <a:ext cx="681352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Examples: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Attempt to divide an integer by zero causes an exception to be thrown at run time.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Attempt to call a method using a reference that is null.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Attempting to open a nonexistent a file for reading.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JVM running out of memory.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5018049" y="533661"/>
            <a:ext cx="657908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Why is Exception</a:t>
            </a:r>
            <a:br>
              <a:rPr lang="en-US" sz="40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Handling Required?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5018049" y="2472653"/>
            <a:ext cx="6813528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recover from the error condition.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give users friendly, relevant messages when something goes wrong.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conduct certain critical tasks such as “save work” or “close open files/sockets” in case some occurrence forces abnormal termination.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allow programs to terminate gracefully or operate in degraded mode.</a:t>
            </a:r>
            <a:endParaRPr sz="28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F7CAA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342899" y="3102428"/>
            <a:ext cx="6689271" cy="2711019"/>
          </a:xfrm>
          <a:prstGeom prst="trapezoid">
            <a:avLst>
              <a:gd fmla="val 25000" name="adj"/>
            </a:avLst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1752600" y="243729"/>
            <a:ext cx="8686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Exception Hierarchy</a:t>
            </a:r>
            <a:endParaRPr sz="4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619500" y="1885950"/>
            <a:ext cx="5105400" cy="108585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java.lang.Throwable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1066800" y="3306774"/>
            <a:ext cx="5105400" cy="108585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java.lang.Exception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6762750" y="3306774"/>
            <a:ext cx="5105400" cy="108585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java.lang.Error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6762750" y="4727598"/>
            <a:ext cx="5105400" cy="108585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java.lang.VirtualMachineError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933450" y="5008913"/>
            <a:ext cx="2438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checked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3371850" y="5008913"/>
            <a:ext cx="2438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unchecked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 flipH="1">
            <a:off x="2419350" y="4392624"/>
            <a:ext cx="323850" cy="61628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" name="Google Shape;128;p17"/>
          <p:cNvCxnSpPr>
            <a:endCxn id="126" idx="0"/>
          </p:cNvCxnSpPr>
          <p:nvPr/>
        </p:nvCxnSpPr>
        <p:spPr>
          <a:xfrm>
            <a:off x="4324350" y="4392713"/>
            <a:ext cx="266700" cy="61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9" name="Google Shape;129;p17"/>
          <p:cNvSpPr txBox="1"/>
          <p:nvPr/>
        </p:nvSpPr>
        <p:spPr>
          <a:xfrm>
            <a:off x="342899" y="2297893"/>
            <a:ext cx="2438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Our Focus</a:t>
            </a:r>
            <a:endParaRPr sz="3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1513113" y="2797629"/>
            <a:ext cx="446315" cy="304799"/>
          </a:xfrm>
          <a:prstGeom prst="trapezoid">
            <a:avLst>
              <a:gd fmla="val 25000" name="adj"/>
            </a:avLst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5018049" y="914661"/>
            <a:ext cx="657908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 sz="40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5018049" y="2472653"/>
            <a:ext cx="681352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When an exception occurs in a method, an object of Throwable type is thrown.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Checked exceptions or compiler-enforced exception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Unchecked exceptions or runtime exception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F7CAA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419099" y="1490624"/>
            <a:ext cx="5905501" cy="5172915"/>
          </a:xfrm>
          <a:prstGeom prst="trapezoid">
            <a:avLst>
              <a:gd fmla="val 2795" name="adj"/>
            </a:avLst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</a:t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1066800" y="1725624"/>
            <a:ext cx="5105400" cy="108585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java.lang.RunTimeException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6762750" y="1725624"/>
            <a:ext cx="2209800" cy="1630372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java.lang.</a:t>
            </a:r>
            <a:b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IOException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1600200" y="3214722"/>
            <a:ext cx="4572000" cy="1052478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java.lang.ArithmeticException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1600200" y="4670448"/>
            <a:ext cx="4572000" cy="1052478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java.lang.NullPointerException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6" name="Google Shape;146;p19"/>
          <p:cNvCxnSpPr>
            <a:endCxn id="144" idx="1"/>
          </p:cNvCxnSpPr>
          <p:nvPr/>
        </p:nvCxnSpPr>
        <p:spPr>
          <a:xfrm flipH="1" rot="-5400000">
            <a:off x="973500" y="3114261"/>
            <a:ext cx="929400" cy="3240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Google Shape;147;p19"/>
          <p:cNvCxnSpPr>
            <a:endCxn id="145" idx="1"/>
          </p:cNvCxnSpPr>
          <p:nvPr/>
        </p:nvCxnSpPr>
        <p:spPr>
          <a:xfrm flipH="1" rot="-5400000">
            <a:off x="517950" y="4114437"/>
            <a:ext cx="1840800" cy="323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19"/>
          <p:cNvCxnSpPr/>
          <p:nvPr/>
        </p:nvCxnSpPr>
        <p:spPr>
          <a:xfrm flipH="1" rot="-5400000">
            <a:off x="517801" y="5167025"/>
            <a:ext cx="1840800" cy="323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19"/>
          <p:cNvSpPr/>
          <p:nvPr/>
        </p:nvSpPr>
        <p:spPr>
          <a:xfrm>
            <a:off x="6762750" y="4145354"/>
            <a:ext cx="4572000" cy="52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Many more classes</a:t>
            </a:r>
            <a:endParaRPr sz="20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9334500" y="1725624"/>
            <a:ext cx="2209800" cy="1630372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java.lang.</a:t>
            </a:r>
            <a:b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SQLException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3867150" y="263500"/>
            <a:ext cx="5105400" cy="108585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java.lang.Exception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2" name="Google Shape;152;p19"/>
          <p:cNvCxnSpPr>
            <a:stCxn id="151" idx="2"/>
          </p:cNvCxnSpPr>
          <p:nvPr/>
        </p:nvCxnSpPr>
        <p:spPr>
          <a:xfrm>
            <a:off x="6419850" y="1349350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19"/>
          <p:cNvCxnSpPr/>
          <p:nvPr/>
        </p:nvCxnSpPr>
        <p:spPr>
          <a:xfrm>
            <a:off x="3619500" y="1581362"/>
            <a:ext cx="6819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19"/>
          <p:cNvCxnSpPr>
            <a:endCxn id="142" idx="0"/>
          </p:cNvCxnSpPr>
          <p:nvPr/>
        </p:nvCxnSpPr>
        <p:spPr>
          <a:xfrm>
            <a:off x="3619500" y="1581024"/>
            <a:ext cx="0" cy="14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19"/>
          <p:cNvCxnSpPr/>
          <p:nvPr/>
        </p:nvCxnSpPr>
        <p:spPr>
          <a:xfrm>
            <a:off x="7867650" y="1581150"/>
            <a:ext cx="0" cy="1444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p19"/>
          <p:cNvCxnSpPr/>
          <p:nvPr/>
        </p:nvCxnSpPr>
        <p:spPr>
          <a:xfrm>
            <a:off x="10439400" y="1581150"/>
            <a:ext cx="0" cy="1444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19"/>
          <p:cNvSpPr/>
          <p:nvPr/>
        </p:nvSpPr>
        <p:spPr>
          <a:xfrm>
            <a:off x="1752600" y="6137300"/>
            <a:ext cx="4572000" cy="52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Many more classes</a:t>
            </a:r>
            <a:endParaRPr sz="20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533400" y="445263"/>
            <a:ext cx="24384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Unchecked Exception</a:t>
            </a:r>
            <a:endParaRPr sz="28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6476999" y="1486665"/>
            <a:ext cx="5648324" cy="5172915"/>
          </a:xfrm>
          <a:prstGeom prst="trapezoid">
            <a:avLst>
              <a:gd fmla="val 954" name="adj"/>
            </a:avLst>
          </a:prstGeom>
          <a:solidFill>
            <a:schemeClr val="accent5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</a:t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9486900" y="445263"/>
            <a:ext cx="24384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Checked Exception</a:t>
            </a:r>
            <a:endParaRPr sz="28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0" y="1390518"/>
            <a:ext cx="12192000" cy="45530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1752600" y="243729"/>
            <a:ext cx="8686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Exception Handling Syntax</a:t>
            </a:r>
            <a:endParaRPr sz="4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1148443" y="1959429"/>
            <a:ext cx="10205357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handling block: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try{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3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catch(ExceptionType1 e){ …}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[catch(ExceptionType2 e){ …}]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finally { ... 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>
            <a:off x="0" y="1390518"/>
            <a:ext cx="12192000" cy="54674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1752600" y="243729"/>
            <a:ext cx="8686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Handling Exceptions in Code</a:t>
            </a:r>
            <a:endParaRPr sz="4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1148443" y="1959429"/>
            <a:ext cx="10205357" cy="3674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NullException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static String s;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a){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try { System.out.println(s.length());}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catch(NullPointerException n)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System.out.print("String not initialized");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}}}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