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Maven Pro"/>
      <p:regular r:id="rId26"/>
      <p:bold r:id="rId27"/>
    </p:embeddedFont>
    <p:embeddedFont>
      <p:font typeface="Libre Baskerville"/>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slide" Target="slides/slide20.xml"/><Relationship Id="rId28" Type="http://schemas.openxmlformats.org/officeDocument/2006/relationships/font" Target="fonts/LibreBaskerville-regular.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Baskerville-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ibreBaskervill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Libre Baskerville"/>
                <a:ea typeface="Libre Baskerville"/>
                <a:cs typeface="Libre Baskerville"/>
                <a:sym typeface="Libre Baskerville"/>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Libre Baskerville"/>
                <a:ea typeface="Libre Baskerville"/>
                <a:cs typeface="Libre Baskerville"/>
                <a:sym typeface="Libre Baskerville"/>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Baskerville"/>
                <a:ea typeface="Libre Baskerville"/>
                <a:cs typeface="Libre Baskerville"/>
                <a:sym typeface="Libre Baskerville"/>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Maven Pro"/>
              <a:buNone/>
              <a:defRPr b="0" i="0" sz="4400" u="none" cap="none" strike="noStrike">
                <a:solidFill>
                  <a:schemeClr val="dk1"/>
                </a:solidFill>
                <a:latin typeface="Maven Pro"/>
                <a:ea typeface="Maven Pro"/>
                <a:cs typeface="Maven Pro"/>
                <a:sym typeface="Maven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1pPr>
            <a:lvl2pPr indent="0" lvl="1"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2pPr>
            <a:lvl3pPr indent="0" lvl="2"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3pPr>
            <a:lvl4pPr indent="0" lvl="3"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4pPr>
            <a:lvl5pPr indent="0" lvl="4"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5pPr>
            <a:lvl6pPr indent="0" lvl="5"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6pPr>
            <a:lvl7pPr indent="0" lvl="6"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7pPr>
            <a:lvl8pPr indent="0" lvl="7"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8pPr>
            <a:lvl9pPr indent="0" lvl="8"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maven.apache.org/download.cgi" TargetMode="External"/><Relationship Id="rId5" Type="http://schemas.openxmlformats.org/officeDocument/2006/relationships/hyperlink" Target="http://search.maven.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2425147" y="5257800"/>
            <a:ext cx="9144000" cy="965546"/>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2E75B5"/>
              </a:buClr>
              <a:buSzPts val="6000"/>
              <a:buFont typeface="Arial"/>
              <a:buNone/>
            </a:pPr>
            <a:r>
              <a:rPr b="1" lang="en-US">
                <a:solidFill>
                  <a:srgbClr val="2E75B5"/>
                </a:solidFill>
                <a:latin typeface="Arial"/>
                <a:ea typeface="Arial"/>
                <a:cs typeface="Arial"/>
                <a:sym typeface="Arial"/>
              </a:rPr>
              <a:t>Maven</a:t>
            </a:r>
            <a:endParaRPr b="1">
              <a:solidFill>
                <a:srgbClr val="2E75B5"/>
              </a:solidFill>
              <a:latin typeface="Arial"/>
              <a:ea typeface="Arial"/>
              <a:cs typeface="Arial"/>
              <a:sym typeface="Arial"/>
            </a:endParaRPr>
          </a:p>
        </p:txBody>
      </p:sp>
      <p:sp>
        <p:nvSpPr>
          <p:cNvPr id="85" name="Google Shape;85;p13"/>
          <p:cNvSpPr txBox="1"/>
          <p:nvPr>
            <p:ph idx="1" type="subTitle"/>
          </p:nvPr>
        </p:nvSpPr>
        <p:spPr>
          <a:xfrm>
            <a:off x="2425147" y="4890289"/>
            <a:ext cx="9144000" cy="47376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2800"/>
              <a:buNone/>
            </a:pPr>
            <a:r>
              <a:rPr lang="en-US" sz="2800">
                <a:solidFill>
                  <a:schemeClr val="accent2"/>
                </a:solidFill>
                <a:latin typeface="Arial"/>
                <a:ea typeface="Arial"/>
                <a:cs typeface="Arial"/>
                <a:sym typeface="Arial"/>
              </a:rPr>
              <a:t>SDET Fundamental Training</a:t>
            </a:r>
            <a:endParaRPr/>
          </a:p>
        </p:txBody>
      </p:sp>
      <p:pic>
        <p:nvPicPr>
          <p:cNvPr id="86" name="Google Shape;86;p13"/>
          <p:cNvPicPr preferRelativeResize="0"/>
          <p:nvPr/>
        </p:nvPicPr>
        <p:blipFill rotWithShape="1">
          <a:blip r:embed="rId4">
            <a:alphaModFix/>
          </a:blip>
          <a:srcRect b="0" l="0" r="0" t="0"/>
          <a:stretch/>
        </p:blipFill>
        <p:spPr>
          <a:xfrm>
            <a:off x="855531" y="461604"/>
            <a:ext cx="6349206" cy="27174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2"/>
          <p:cNvSpPr txBox="1"/>
          <p:nvPr>
            <p:ph type="title"/>
          </p:nvPr>
        </p:nvSpPr>
        <p:spPr>
          <a:xfrm>
            <a:off x="838200" y="1828454"/>
            <a:ext cx="904875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To Execute</a:t>
            </a:r>
            <a:endParaRPr>
              <a:solidFill>
                <a:schemeClr val="accent2"/>
              </a:solidFill>
              <a:latin typeface="Arial"/>
              <a:ea typeface="Arial"/>
              <a:cs typeface="Arial"/>
              <a:sym typeface="Arial"/>
            </a:endParaRPr>
          </a:p>
        </p:txBody>
      </p:sp>
      <p:sp>
        <p:nvSpPr>
          <p:cNvPr id="167" name="Google Shape;167;p22"/>
          <p:cNvSpPr txBox="1"/>
          <p:nvPr>
            <p:ph idx="1" type="body"/>
          </p:nvPr>
        </p:nvSpPr>
        <p:spPr>
          <a:xfrm>
            <a:off x="838200" y="3390899"/>
            <a:ext cx="10902244" cy="31340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5"/>
              </a:buClr>
              <a:buSzPts val="3200"/>
              <a:buNone/>
            </a:pPr>
            <a:r>
              <a:rPr lang="en-US" sz="3200">
                <a:latin typeface="Consolas"/>
                <a:ea typeface="Consolas"/>
                <a:cs typeface="Consolas"/>
                <a:sym typeface="Consolas"/>
              </a:rPr>
              <a:t>java -cp target/my-app-1.0-SNAPSHOT.jar com.mycompany.app.App</a:t>
            </a:r>
            <a:endParaRPr sz="32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p23"/>
          <p:cNvSpPr/>
          <p:nvPr/>
        </p:nvSpPr>
        <p:spPr>
          <a:xfrm>
            <a:off x="0" y="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73" name="Google Shape;173;p23"/>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descr="Screen Shot 2015-03-21 at 2.08.10 pm.png" id="174" name="Google Shape;174;p23"/>
          <p:cNvPicPr preferRelativeResize="0"/>
          <p:nvPr/>
        </p:nvPicPr>
        <p:blipFill rotWithShape="1">
          <a:blip r:embed="rId3">
            <a:alphaModFix/>
          </a:blip>
          <a:srcRect b="0" l="0" r="0" t="0"/>
          <a:stretch/>
        </p:blipFill>
        <p:spPr>
          <a:xfrm>
            <a:off x="1148443" y="613061"/>
            <a:ext cx="8638794" cy="6156701"/>
          </a:xfrm>
          <a:prstGeom prst="rect">
            <a:avLst/>
          </a:prstGeom>
          <a:noFill/>
          <a:ln>
            <a:noFill/>
          </a:ln>
        </p:spPr>
      </p:pic>
      <p:sp>
        <p:nvSpPr>
          <p:cNvPr id="175" name="Google Shape;175;p23"/>
          <p:cNvSpPr/>
          <p:nvPr/>
        </p:nvSpPr>
        <p:spPr>
          <a:xfrm>
            <a:off x="2824843" y="243729"/>
            <a:ext cx="8686800" cy="132343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3600" u="none" cap="none" strike="noStrike">
                <a:solidFill>
                  <a:schemeClr val="accent5"/>
                </a:solidFill>
                <a:latin typeface="Arial"/>
                <a:ea typeface="Arial"/>
                <a:cs typeface="Arial"/>
                <a:sym typeface="Arial"/>
              </a:rPr>
              <a:t>EXAMPLE</a:t>
            </a:r>
            <a:br>
              <a:rPr b="0" i="0" lang="en-US" sz="3600" u="none" cap="none" strike="noStrike">
                <a:solidFill>
                  <a:schemeClr val="accent5"/>
                </a:solidFill>
                <a:latin typeface="Arial"/>
                <a:ea typeface="Arial"/>
                <a:cs typeface="Arial"/>
                <a:sym typeface="Arial"/>
              </a:rPr>
            </a:br>
            <a:r>
              <a:rPr b="0" i="0" lang="en-US" sz="4400" u="none" cap="none" strike="noStrike">
                <a:solidFill>
                  <a:schemeClr val="accent5"/>
                </a:solidFill>
                <a:latin typeface="Arial"/>
                <a:ea typeface="Arial"/>
                <a:cs typeface="Arial"/>
                <a:sym typeface="Arial"/>
              </a:rPr>
              <a:t>Logging with Slf4j</a:t>
            </a:r>
            <a:endParaRPr b="0" i="0" sz="4400" u="none" cap="none" strike="noStrike">
              <a:solidFill>
                <a:schemeClr val="accent5"/>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CDCD"/>
            </a:gs>
            <a:gs pos="35000">
              <a:srgbClr val="FF5353"/>
            </a:gs>
            <a:gs pos="100000">
              <a:srgbClr val="C00000"/>
            </a:gs>
          </a:gsLst>
          <a:path path="circle">
            <a:fillToRect b="50%" l="50%" r="50%" t="50%"/>
          </a:path>
          <a:tileRect/>
        </a:gradFill>
      </p:bgPr>
    </p:bg>
    <p:spTree>
      <p:nvGrpSpPr>
        <p:cNvPr id="179" name="Shape 179"/>
        <p:cNvGrpSpPr/>
        <p:nvPr/>
      </p:nvGrpSpPr>
      <p:grpSpPr>
        <a:xfrm>
          <a:off x="0" y="0"/>
          <a:ext cx="0" cy="0"/>
          <a:chOff x="0" y="0"/>
          <a:chExt cx="0" cy="0"/>
        </a:xfrm>
      </p:grpSpPr>
      <p:sp>
        <p:nvSpPr>
          <p:cNvPr id="180" name="Google Shape;180;p24"/>
          <p:cNvSpPr/>
          <p:nvPr/>
        </p:nvSpPr>
        <p:spPr>
          <a:xfrm>
            <a:off x="0" y="2362200"/>
            <a:ext cx="12192000" cy="320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81" name="Google Shape;181;p24"/>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82" name="Google Shape;182;p24"/>
          <p:cNvSpPr/>
          <p:nvPr/>
        </p:nvSpPr>
        <p:spPr>
          <a:xfrm>
            <a:off x="1752600"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lt1"/>
                </a:solidFill>
                <a:latin typeface="Arial"/>
                <a:ea typeface="Arial"/>
                <a:cs typeface="Arial"/>
                <a:sym typeface="Arial"/>
              </a:rPr>
              <a:t>Compiling after Loggers</a:t>
            </a:r>
            <a:endParaRPr/>
          </a:p>
        </p:txBody>
      </p:sp>
      <p:pic>
        <p:nvPicPr>
          <p:cNvPr descr="Screen Shot 2015-03-21 at 2.16.46 pm.png" id="183" name="Google Shape;183;p24"/>
          <p:cNvPicPr preferRelativeResize="0"/>
          <p:nvPr/>
        </p:nvPicPr>
        <p:blipFill rotWithShape="1">
          <a:blip r:embed="rId3">
            <a:alphaModFix/>
          </a:blip>
          <a:srcRect b="0" l="0" r="0" t="0"/>
          <a:stretch/>
        </p:blipFill>
        <p:spPr>
          <a:xfrm>
            <a:off x="191073" y="3486149"/>
            <a:ext cx="11772327" cy="1537535"/>
          </a:xfrm>
          <a:prstGeom prst="rect">
            <a:avLst/>
          </a:prstGeom>
          <a:noFill/>
          <a:ln>
            <a:noFill/>
          </a:ln>
        </p:spPr>
      </p:pic>
      <p:sp>
        <p:nvSpPr>
          <p:cNvPr id="184" name="Google Shape;184;p24"/>
          <p:cNvSpPr/>
          <p:nvPr/>
        </p:nvSpPr>
        <p:spPr>
          <a:xfrm>
            <a:off x="5324475" y="1641820"/>
            <a:ext cx="1543050" cy="154305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9600" u="none" cap="none" strike="noStrike">
                <a:solidFill>
                  <a:schemeClr val="lt1"/>
                </a:solidFill>
                <a:latin typeface="Arial"/>
                <a:ea typeface="Arial"/>
                <a:cs typeface="Arial"/>
                <a:sym typeface="Arial"/>
              </a:rPr>
              <a:t>!</a:t>
            </a:r>
            <a:endParaRPr b="1" i="0" sz="96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35000">
              <a:srgbClr val="A8D08C"/>
            </a:gs>
            <a:gs pos="100000">
              <a:srgbClr val="385623"/>
            </a:gs>
          </a:gsLst>
          <a:path path="circle">
            <a:fillToRect b="50%" l="50%" r="50%" t="50%"/>
          </a:path>
          <a:tileRect/>
        </a:gradFill>
      </p:bgPr>
    </p:bg>
    <p:spTree>
      <p:nvGrpSpPr>
        <p:cNvPr id="188" name="Shape 188"/>
        <p:cNvGrpSpPr/>
        <p:nvPr/>
      </p:nvGrpSpPr>
      <p:grpSpPr>
        <a:xfrm>
          <a:off x="0" y="0"/>
          <a:ext cx="0" cy="0"/>
          <a:chOff x="0" y="0"/>
          <a:chExt cx="0" cy="0"/>
        </a:xfrm>
      </p:grpSpPr>
      <p:sp>
        <p:nvSpPr>
          <p:cNvPr id="189" name="Google Shape;189;p25"/>
          <p:cNvSpPr/>
          <p:nvPr/>
        </p:nvSpPr>
        <p:spPr>
          <a:xfrm>
            <a:off x="0" y="2381250"/>
            <a:ext cx="12192000" cy="4476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90" name="Google Shape;190;p25"/>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91" name="Google Shape;191;p25"/>
          <p:cNvSpPr/>
          <p:nvPr/>
        </p:nvSpPr>
        <p:spPr>
          <a:xfrm>
            <a:off x="1752600" y="243729"/>
            <a:ext cx="868680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FF"/>
                </a:solidFill>
                <a:latin typeface="Arial"/>
                <a:ea typeface="Arial"/>
                <a:cs typeface="Arial"/>
                <a:sym typeface="Arial"/>
              </a:rPr>
              <a:t>Change</a:t>
            </a:r>
            <a:r>
              <a:rPr b="1" i="0" lang="en-US" sz="4400" u="none" cap="none" strike="noStrike">
                <a:solidFill>
                  <a:srgbClr val="FFFFFF"/>
                </a:solidFill>
                <a:latin typeface="Maven Pro"/>
                <a:ea typeface="Maven Pro"/>
                <a:cs typeface="Maven Pro"/>
                <a:sym typeface="Maven Pro"/>
              </a:rPr>
              <a:t> </a:t>
            </a:r>
            <a:r>
              <a:rPr b="0" i="0" lang="en-US" sz="4400" u="none" cap="none" strike="noStrike">
                <a:solidFill>
                  <a:srgbClr val="FFFFFF"/>
                </a:solidFill>
                <a:latin typeface="Consolas"/>
                <a:ea typeface="Consolas"/>
                <a:cs typeface="Consolas"/>
                <a:sym typeface="Consolas"/>
              </a:rPr>
              <a:t>pom.xml</a:t>
            </a:r>
            <a:br>
              <a:rPr b="0" i="0" lang="en-US" sz="4400" u="none" cap="none" strike="noStrike">
                <a:solidFill>
                  <a:srgbClr val="FFFFFF"/>
                </a:solidFill>
                <a:latin typeface="Consolas"/>
                <a:ea typeface="Consolas"/>
                <a:cs typeface="Consolas"/>
                <a:sym typeface="Consolas"/>
              </a:rPr>
            </a:br>
            <a:r>
              <a:rPr b="0" i="0" lang="en-US" sz="4400" u="none" cap="none" strike="noStrike">
                <a:solidFill>
                  <a:srgbClr val="FFFFFF"/>
                </a:solidFill>
                <a:latin typeface="Libre Baskerville"/>
                <a:ea typeface="Libre Baskerville"/>
                <a:cs typeface="Libre Baskerville"/>
                <a:sym typeface="Libre Baskerville"/>
              </a:rPr>
              <a:t>One change to pom.xml will fix</a:t>
            </a:r>
            <a:endParaRPr b="0" i="0" sz="4400" u="none" cap="none" strike="noStrike">
              <a:solidFill>
                <a:srgbClr val="FFFFFF"/>
              </a:solidFill>
              <a:latin typeface="Libre Baskerville"/>
              <a:ea typeface="Libre Baskerville"/>
              <a:cs typeface="Libre Baskerville"/>
              <a:sym typeface="Libre Baskerville"/>
            </a:endParaRPr>
          </a:p>
        </p:txBody>
      </p:sp>
      <p:pic>
        <p:nvPicPr>
          <p:cNvPr descr="Screen Shot 2015-03-21 at 2.25.04 pm.png" id="192" name="Google Shape;192;p25"/>
          <p:cNvPicPr preferRelativeResize="0"/>
          <p:nvPr/>
        </p:nvPicPr>
        <p:blipFill rotWithShape="1">
          <a:blip r:embed="rId3">
            <a:alphaModFix/>
          </a:blip>
          <a:srcRect b="0" l="0" r="0" t="0"/>
          <a:stretch/>
        </p:blipFill>
        <p:spPr>
          <a:xfrm>
            <a:off x="1847851" y="1868645"/>
            <a:ext cx="8591549" cy="4494041"/>
          </a:xfrm>
          <a:prstGeom prst="rect">
            <a:avLst/>
          </a:prstGeom>
          <a:noFill/>
          <a:ln cap="flat" cmpd="sng" w="9525">
            <a:solidFill>
              <a:srgbClr val="BFBFBF"/>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35000">
              <a:srgbClr val="A8D08C"/>
            </a:gs>
            <a:gs pos="100000">
              <a:srgbClr val="385623"/>
            </a:gs>
          </a:gsLst>
          <a:path path="circle">
            <a:fillToRect b="50%" l="50%" r="50%" t="50%"/>
          </a:path>
          <a:tileRect/>
        </a:gradFill>
      </p:bgPr>
    </p:bg>
    <p:spTree>
      <p:nvGrpSpPr>
        <p:cNvPr id="196" name="Shape 196"/>
        <p:cNvGrpSpPr/>
        <p:nvPr/>
      </p:nvGrpSpPr>
      <p:grpSpPr>
        <a:xfrm>
          <a:off x="0" y="0"/>
          <a:ext cx="0" cy="0"/>
          <a:chOff x="0" y="0"/>
          <a:chExt cx="0" cy="0"/>
        </a:xfrm>
      </p:grpSpPr>
      <p:sp>
        <p:nvSpPr>
          <p:cNvPr id="197" name="Google Shape;197;p26"/>
          <p:cNvSpPr/>
          <p:nvPr/>
        </p:nvSpPr>
        <p:spPr>
          <a:xfrm>
            <a:off x="0" y="2381250"/>
            <a:ext cx="12192000" cy="4476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98" name="Google Shape;198;p26"/>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99" name="Google Shape;199;p26"/>
          <p:cNvSpPr/>
          <p:nvPr/>
        </p:nvSpPr>
        <p:spPr>
          <a:xfrm>
            <a:off x="1752600" y="243729"/>
            <a:ext cx="868680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FF"/>
                </a:solidFill>
                <a:latin typeface="Arial"/>
                <a:ea typeface="Arial"/>
                <a:cs typeface="Arial"/>
                <a:sym typeface="Arial"/>
              </a:rPr>
              <a:t>Change</a:t>
            </a:r>
            <a:r>
              <a:rPr b="1" i="0" lang="en-US" sz="4400" u="none" cap="none" strike="noStrike">
                <a:solidFill>
                  <a:srgbClr val="FFFFFF"/>
                </a:solidFill>
                <a:latin typeface="Maven Pro"/>
                <a:ea typeface="Maven Pro"/>
                <a:cs typeface="Maven Pro"/>
                <a:sym typeface="Maven Pro"/>
              </a:rPr>
              <a:t> </a:t>
            </a:r>
            <a:r>
              <a:rPr b="0" i="0" lang="en-US" sz="4400" u="none" cap="none" strike="noStrike">
                <a:solidFill>
                  <a:srgbClr val="FFFFFF"/>
                </a:solidFill>
                <a:latin typeface="Consolas"/>
                <a:ea typeface="Consolas"/>
                <a:cs typeface="Consolas"/>
                <a:sym typeface="Consolas"/>
              </a:rPr>
              <a:t>pom.xml</a:t>
            </a:r>
            <a:br>
              <a:rPr b="0" i="0" lang="en-US" sz="4400" u="none" cap="none" strike="noStrike">
                <a:solidFill>
                  <a:srgbClr val="FFFFFF"/>
                </a:solidFill>
                <a:latin typeface="Consolas"/>
                <a:ea typeface="Consolas"/>
                <a:cs typeface="Consolas"/>
                <a:sym typeface="Consolas"/>
              </a:rPr>
            </a:br>
            <a:r>
              <a:rPr b="0" i="0" lang="en-US" sz="4400" u="none" cap="none" strike="noStrike">
                <a:solidFill>
                  <a:srgbClr val="FFFFFF"/>
                </a:solidFill>
                <a:latin typeface="Libre Baskerville"/>
                <a:ea typeface="Libre Baskerville"/>
                <a:cs typeface="Libre Baskerville"/>
                <a:sym typeface="Libre Baskerville"/>
              </a:rPr>
              <a:t>One change to pom.xml will fix</a:t>
            </a:r>
            <a:endParaRPr b="0" i="0" sz="4400" u="none" cap="none" strike="noStrike">
              <a:solidFill>
                <a:srgbClr val="FFFFFF"/>
              </a:solidFill>
              <a:latin typeface="Libre Baskerville"/>
              <a:ea typeface="Libre Baskerville"/>
              <a:cs typeface="Libre Baskerville"/>
              <a:sym typeface="Libre Baskerville"/>
            </a:endParaRPr>
          </a:p>
        </p:txBody>
      </p:sp>
      <p:sp>
        <p:nvSpPr>
          <p:cNvPr id="200" name="Google Shape;200;p26"/>
          <p:cNvSpPr/>
          <p:nvPr/>
        </p:nvSpPr>
        <p:spPr>
          <a:xfrm>
            <a:off x="1162050" y="2650689"/>
            <a:ext cx="10077450" cy="350865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Maven Pro"/>
              <a:buAutoNum type="arabicPeriod"/>
            </a:pPr>
            <a:r>
              <a:rPr b="0" i="0" lang="en-US" sz="3200" u="none" cap="none" strike="noStrike">
                <a:solidFill>
                  <a:schemeClr val="dk1"/>
                </a:solidFill>
                <a:latin typeface="Libre Baskerville"/>
                <a:ea typeface="Libre Baskerville"/>
                <a:cs typeface="Libre Baskerville"/>
                <a:sym typeface="Libre Baskerville"/>
              </a:rPr>
              <a:t>Open pom.xml in editor</a:t>
            </a:r>
            <a:endParaRPr/>
          </a:p>
          <a:p>
            <a:pPr indent="-457200" lvl="0" marL="457200" marR="0" rtl="0" algn="l">
              <a:spcBef>
                <a:spcPts val="0"/>
              </a:spcBef>
              <a:spcAft>
                <a:spcPts val="0"/>
              </a:spcAft>
              <a:buClr>
                <a:schemeClr val="dk1"/>
              </a:buClr>
              <a:buSzPts val="3200"/>
              <a:buFont typeface="Maven Pro"/>
              <a:buAutoNum type="arabicPeriod"/>
            </a:pPr>
            <a:r>
              <a:rPr b="0" i="0" lang="en-US" sz="3200" u="none" cap="none" strike="noStrike">
                <a:solidFill>
                  <a:schemeClr val="dk1"/>
                </a:solidFill>
                <a:latin typeface="Libre Baskerville"/>
                <a:ea typeface="Libre Baskerville"/>
                <a:cs typeface="Libre Baskerville"/>
                <a:sym typeface="Libre Baskerville"/>
              </a:rPr>
              <a:t>Add below code (under dependencies)</a:t>
            </a:r>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a:p>
            <a:pPr indent="0" lvl="1" marL="457200" marR="0" rtl="0" algn="l">
              <a:spcBef>
                <a:spcPts val="0"/>
              </a:spcBef>
              <a:spcAft>
                <a:spcPts val="0"/>
              </a:spcAft>
              <a:buNone/>
            </a:pPr>
            <a:r>
              <a:rPr b="0" i="0" lang="en-US" sz="2800" u="none" cap="none" strike="noStrike">
                <a:solidFill>
                  <a:schemeClr val="dk1"/>
                </a:solidFill>
                <a:latin typeface="Consolas"/>
                <a:ea typeface="Consolas"/>
                <a:cs typeface="Consolas"/>
                <a:sym typeface="Consolas"/>
              </a:rPr>
              <a:t>&lt;dependency&gt;</a:t>
            </a:r>
            <a:endParaRPr/>
          </a:p>
          <a:p>
            <a:pPr indent="0" lvl="1" marL="457200" marR="0" rtl="0" algn="l">
              <a:spcBef>
                <a:spcPts val="0"/>
              </a:spcBef>
              <a:spcAft>
                <a:spcPts val="0"/>
              </a:spcAft>
              <a:buNone/>
            </a:pPr>
            <a:r>
              <a:rPr b="0" i="0" lang="en-US" sz="2800" u="none" cap="none" strike="noStrike">
                <a:solidFill>
                  <a:schemeClr val="dk1"/>
                </a:solidFill>
                <a:latin typeface="Consolas"/>
                <a:ea typeface="Consolas"/>
                <a:cs typeface="Consolas"/>
                <a:sym typeface="Consolas"/>
              </a:rPr>
              <a:t>	&lt;groupId&gt;</a:t>
            </a:r>
            <a:r>
              <a:rPr b="0" i="0" lang="en-US" sz="2800" u="none" cap="none" strike="noStrike">
                <a:solidFill>
                  <a:schemeClr val="accent5"/>
                </a:solidFill>
                <a:latin typeface="Consolas"/>
                <a:ea typeface="Consolas"/>
                <a:cs typeface="Consolas"/>
                <a:sym typeface="Consolas"/>
              </a:rPr>
              <a:t>org.slf4j</a:t>
            </a:r>
            <a:r>
              <a:rPr b="0" i="0" lang="en-US" sz="2800" u="none" cap="none" strike="noStrike">
                <a:solidFill>
                  <a:schemeClr val="dk1"/>
                </a:solidFill>
                <a:latin typeface="Consolas"/>
                <a:ea typeface="Consolas"/>
                <a:cs typeface="Consolas"/>
                <a:sym typeface="Consolas"/>
              </a:rPr>
              <a:t>&lt;/groupId&gt;</a:t>
            </a:r>
            <a:endParaRPr/>
          </a:p>
          <a:p>
            <a:pPr indent="0" lvl="1" marL="457200" marR="0" rtl="0" algn="l">
              <a:spcBef>
                <a:spcPts val="0"/>
              </a:spcBef>
              <a:spcAft>
                <a:spcPts val="0"/>
              </a:spcAft>
              <a:buNone/>
            </a:pPr>
            <a:r>
              <a:rPr b="0" i="0" lang="en-US" sz="2800" u="none" cap="none" strike="noStrike">
                <a:solidFill>
                  <a:schemeClr val="dk1"/>
                </a:solidFill>
                <a:latin typeface="Consolas"/>
                <a:ea typeface="Consolas"/>
                <a:cs typeface="Consolas"/>
                <a:sym typeface="Consolas"/>
              </a:rPr>
              <a:t>	&lt;artifactId&gt;</a:t>
            </a:r>
            <a:r>
              <a:rPr b="0" i="0" lang="en-US" sz="2800" u="none" cap="none" strike="noStrike">
                <a:solidFill>
                  <a:schemeClr val="accent5"/>
                </a:solidFill>
                <a:latin typeface="Consolas"/>
                <a:ea typeface="Consolas"/>
                <a:cs typeface="Consolas"/>
                <a:sym typeface="Consolas"/>
              </a:rPr>
              <a:t>slf4j-api</a:t>
            </a:r>
            <a:r>
              <a:rPr b="0" i="0" lang="en-US" sz="2800" u="none" cap="none" strike="noStrike">
                <a:solidFill>
                  <a:schemeClr val="dk1"/>
                </a:solidFill>
                <a:latin typeface="Consolas"/>
                <a:ea typeface="Consolas"/>
                <a:cs typeface="Consolas"/>
                <a:sym typeface="Consolas"/>
              </a:rPr>
              <a:t>&lt;/artifactId&gt;</a:t>
            </a:r>
            <a:endParaRPr/>
          </a:p>
          <a:p>
            <a:pPr indent="0" lvl="1" marL="457200" marR="0" rtl="0" algn="l">
              <a:spcBef>
                <a:spcPts val="0"/>
              </a:spcBef>
              <a:spcAft>
                <a:spcPts val="0"/>
              </a:spcAft>
              <a:buNone/>
            </a:pPr>
            <a:r>
              <a:rPr b="0" i="0" lang="en-US" sz="2800" u="none" cap="none" strike="noStrike">
                <a:solidFill>
                  <a:schemeClr val="dk1"/>
                </a:solidFill>
                <a:latin typeface="Consolas"/>
                <a:ea typeface="Consolas"/>
                <a:cs typeface="Consolas"/>
                <a:sym typeface="Consolas"/>
              </a:rPr>
              <a:t>	&lt;version&gt;</a:t>
            </a:r>
            <a:r>
              <a:rPr b="0" i="0" lang="en-US" sz="2800" u="none" cap="none" strike="noStrike">
                <a:solidFill>
                  <a:schemeClr val="accent5"/>
                </a:solidFill>
                <a:latin typeface="Consolas"/>
                <a:ea typeface="Consolas"/>
                <a:cs typeface="Consolas"/>
                <a:sym typeface="Consolas"/>
              </a:rPr>
              <a:t>1.7.7</a:t>
            </a:r>
            <a:r>
              <a:rPr b="0" i="0" lang="en-US" sz="2800" u="none" cap="none" strike="noStrike">
                <a:solidFill>
                  <a:schemeClr val="dk1"/>
                </a:solidFill>
                <a:latin typeface="Consolas"/>
                <a:ea typeface="Consolas"/>
                <a:cs typeface="Consolas"/>
                <a:sym typeface="Consolas"/>
              </a:rPr>
              <a:t>&lt;/version&gt;</a:t>
            </a:r>
            <a:endParaRPr/>
          </a:p>
          <a:p>
            <a:pPr indent="0" lvl="1" marL="457200" marR="0" rtl="0" algn="l">
              <a:spcBef>
                <a:spcPts val="0"/>
              </a:spcBef>
              <a:spcAft>
                <a:spcPts val="0"/>
              </a:spcAft>
              <a:buNone/>
            </a:pPr>
            <a:r>
              <a:rPr b="0" i="0" lang="en-US" sz="2800" u="none" cap="none" strike="noStrike">
                <a:solidFill>
                  <a:schemeClr val="dk1"/>
                </a:solidFill>
                <a:latin typeface="Consolas"/>
                <a:ea typeface="Consolas"/>
                <a:cs typeface="Consolas"/>
                <a:sym typeface="Consolas"/>
              </a:rPr>
              <a:t>&lt;/dependency&gt;</a:t>
            </a:r>
            <a:endParaRPr b="0" i="0" sz="2800" u="none" cap="none" strike="noStrike">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35000">
              <a:srgbClr val="A8D08C"/>
            </a:gs>
            <a:gs pos="100000">
              <a:srgbClr val="385623"/>
            </a:gs>
          </a:gsLst>
          <a:path path="circle">
            <a:fillToRect b="50%" l="50%" r="50%" t="50%"/>
          </a:path>
          <a:tileRect/>
        </a:gradFill>
      </p:bgPr>
    </p:bg>
    <p:spTree>
      <p:nvGrpSpPr>
        <p:cNvPr id="204" name="Shape 204"/>
        <p:cNvGrpSpPr/>
        <p:nvPr/>
      </p:nvGrpSpPr>
      <p:grpSpPr>
        <a:xfrm>
          <a:off x="0" y="0"/>
          <a:ext cx="0" cy="0"/>
          <a:chOff x="0" y="0"/>
          <a:chExt cx="0" cy="0"/>
        </a:xfrm>
      </p:grpSpPr>
      <p:sp>
        <p:nvSpPr>
          <p:cNvPr id="205" name="Google Shape;205;p27"/>
          <p:cNvSpPr/>
          <p:nvPr/>
        </p:nvSpPr>
        <p:spPr>
          <a:xfrm>
            <a:off x="0" y="2381250"/>
            <a:ext cx="12192000" cy="4476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206" name="Google Shape;206;p27"/>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07" name="Google Shape;207;p27"/>
          <p:cNvSpPr/>
          <p:nvPr/>
        </p:nvSpPr>
        <p:spPr>
          <a:xfrm>
            <a:off x="1752600" y="243729"/>
            <a:ext cx="868680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rgbClr val="FFFFFF"/>
                </a:solidFill>
                <a:latin typeface="Arial"/>
                <a:ea typeface="Arial"/>
                <a:cs typeface="Arial"/>
                <a:sym typeface="Arial"/>
              </a:rPr>
              <a:t>Change</a:t>
            </a:r>
            <a:r>
              <a:rPr b="1" lang="en-US" sz="4400">
                <a:solidFill>
                  <a:srgbClr val="FFFFFF"/>
                </a:solidFill>
                <a:latin typeface="Maven Pro"/>
                <a:ea typeface="Maven Pro"/>
                <a:cs typeface="Maven Pro"/>
                <a:sym typeface="Maven Pro"/>
              </a:rPr>
              <a:t> </a:t>
            </a:r>
            <a:r>
              <a:rPr lang="en-US" sz="4400">
                <a:solidFill>
                  <a:srgbClr val="FFFFFF"/>
                </a:solidFill>
                <a:latin typeface="Consolas"/>
                <a:ea typeface="Consolas"/>
                <a:cs typeface="Consolas"/>
                <a:sym typeface="Consolas"/>
              </a:rPr>
              <a:t>pom.xml</a:t>
            </a:r>
            <a:br>
              <a:rPr lang="en-US" sz="4400">
                <a:solidFill>
                  <a:srgbClr val="FFFFFF"/>
                </a:solidFill>
                <a:latin typeface="Consolas"/>
                <a:ea typeface="Consolas"/>
                <a:cs typeface="Consolas"/>
                <a:sym typeface="Consolas"/>
              </a:rPr>
            </a:br>
            <a:r>
              <a:rPr lang="en-US" sz="4400">
                <a:solidFill>
                  <a:srgbClr val="FFFFFF"/>
                </a:solidFill>
                <a:latin typeface="Libre Baskerville"/>
                <a:ea typeface="Libre Baskerville"/>
                <a:cs typeface="Libre Baskerville"/>
                <a:sym typeface="Libre Baskerville"/>
              </a:rPr>
              <a:t>One change to pom.xml will fix</a:t>
            </a:r>
            <a:endParaRPr sz="4400">
              <a:solidFill>
                <a:srgbClr val="FFFFFF"/>
              </a:solidFill>
              <a:latin typeface="Libre Baskerville"/>
              <a:ea typeface="Libre Baskerville"/>
              <a:cs typeface="Libre Baskerville"/>
              <a:sym typeface="Libre Baskerville"/>
            </a:endParaRPr>
          </a:p>
        </p:txBody>
      </p:sp>
      <p:pic>
        <p:nvPicPr>
          <p:cNvPr descr="Screen Shot 2015-03-21 at 2.35.57 pm.png" id="208" name="Google Shape;208;p27"/>
          <p:cNvPicPr preferRelativeResize="0"/>
          <p:nvPr/>
        </p:nvPicPr>
        <p:blipFill rotWithShape="1">
          <a:blip r:embed="rId3">
            <a:alphaModFix/>
          </a:blip>
          <a:srcRect b="0" l="0" r="0" t="0"/>
          <a:stretch/>
        </p:blipFill>
        <p:spPr>
          <a:xfrm>
            <a:off x="3308767" y="1870776"/>
            <a:ext cx="5574465" cy="4491924"/>
          </a:xfrm>
          <a:prstGeom prst="rect">
            <a:avLst/>
          </a:prstGeom>
          <a:noFill/>
          <a:ln cap="flat" cmpd="sng" w="9525">
            <a:solidFill>
              <a:srgbClr val="BFBFBF"/>
            </a:solidFill>
            <a:prstDash val="solid"/>
            <a:round/>
            <a:headEnd len="sm" w="sm" type="none"/>
            <a:tailEnd len="sm" w="sm" type="none"/>
          </a:ln>
          <a:effectLst>
            <a:outerShdw blurRad="50800" rotWithShape="0" algn="tl" dir="2700000" dist="38100">
              <a:srgbClr val="000000">
                <a:alpha val="40000"/>
              </a:srgbClr>
            </a:outerShdw>
          </a:effectLst>
        </p:spPr>
      </p:pic>
      <p:pic>
        <p:nvPicPr>
          <p:cNvPr descr="http://cliparts.co/cliparts/kcK/B8p/kcKB8pagi.jpg" id="209" name="Google Shape;209;p27"/>
          <p:cNvPicPr preferRelativeResize="0"/>
          <p:nvPr/>
        </p:nvPicPr>
        <p:blipFill rotWithShape="1">
          <a:blip r:embed="rId4">
            <a:alphaModFix/>
          </a:blip>
          <a:srcRect b="0" l="0" r="0" t="0"/>
          <a:stretch/>
        </p:blipFill>
        <p:spPr>
          <a:xfrm>
            <a:off x="9508752" y="3482229"/>
            <a:ext cx="1861296" cy="18612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213" name="Shape 213"/>
        <p:cNvGrpSpPr/>
        <p:nvPr/>
      </p:nvGrpSpPr>
      <p:grpSpPr>
        <a:xfrm>
          <a:off x="0" y="0"/>
          <a:ext cx="0" cy="0"/>
          <a:chOff x="0" y="0"/>
          <a:chExt cx="0" cy="0"/>
        </a:xfrm>
      </p:grpSpPr>
      <p:sp>
        <p:nvSpPr>
          <p:cNvPr id="214" name="Google Shape;214;p28"/>
          <p:cNvSpPr/>
          <p:nvPr/>
        </p:nvSpPr>
        <p:spPr>
          <a:xfrm>
            <a:off x="0" y="1924050"/>
            <a:ext cx="12192000" cy="49339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215" name="Google Shape;215;p28"/>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16" name="Google Shape;216;p28"/>
          <p:cNvSpPr/>
          <p:nvPr/>
        </p:nvSpPr>
        <p:spPr>
          <a:xfrm>
            <a:off x="1752600" y="582283"/>
            <a:ext cx="8686800" cy="7694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accent5"/>
                </a:solidFill>
                <a:latin typeface="Arial"/>
                <a:ea typeface="Arial"/>
                <a:cs typeface="Arial"/>
                <a:sym typeface="Arial"/>
              </a:rPr>
              <a:t>Building a Web Application</a:t>
            </a:r>
            <a:endParaRPr/>
          </a:p>
        </p:txBody>
      </p:sp>
      <p:sp>
        <p:nvSpPr>
          <p:cNvPr id="217" name="Google Shape;217;p28"/>
          <p:cNvSpPr/>
          <p:nvPr/>
        </p:nvSpPr>
        <p:spPr>
          <a:xfrm>
            <a:off x="1162050" y="2650689"/>
            <a:ext cx="1007745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olas"/>
                <a:ea typeface="Consolas"/>
                <a:cs typeface="Consolas"/>
                <a:sym typeface="Consolas"/>
              </a:rPr>
              <a:t>mvn archetype:generate</a:t>
            </a:r>
            <a:endParaRPr sz="32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3200">
              <a:solidFill>
                <a:schemeClr val="dk1"/>
              </a:solidFill>
              <a:latin typeface="Consolas"/>
              <a:ea typeface="Consolas"/>
              <a:cs typeface="Consolas"/>
              <a:sym typeface="Consolas"/>
            </a:endParaRPr>
          </a:p>
          <a:p>
            <a:pPr indent="0" lvl="0" marL="0" marR="0" rtl="0" algn="l">
              <a:spcBef>
                <a:spcPts val="0"/>
              </a:spcBef>
              <a:spcAft>
                <a:spcPts val="0"/>
              </a:spcAft>
              <a:buNone/>
            </a:pPr>
            <a:r>
              <a:rPr i="1" lang="en-US" sz="3200">
                <a:solidFill>
                  <a:schemeClr val="dk1"/>
                </a:solidFill>
                <a:latin typeface="Libre Baskerville"/>
                <a:ea typeface="Libre Baskerville"/>
                <a:cs typeface="Libre Baskerville"/>
                <a:sym typeface="Libre Baskerville"/>
              </a:rPr>
              <a:t>Look for webapp-j2ee</a:t>
            </a:r>
            <a:endParaRPr i="1" sz="32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221" name="Shape 221"/>
        <p:cNvGrpSpPr/>
        <p:nvPr/>
      </p:nvGrpSpPr>
      <p:grpSpPr>
        <a:xfrm>
          <a:off x="0" y="0"/>
          <a:ext cx="0" cy="0"/>
          <a:chOff x="0" y="0"/>
          <a:chExt cx="0" cy="0"/>
        </a:xfrm>
      </p:grpSpPr>
      <p:sp>
        <p:nvSpPr>
          <p:cNvPr id="222" name="Google Shape;222;p29"/>
          <p:cNvSpPr/>
          <p:nvPr/>
        </p:nvSpPr>
        <p:spPr>
          <a:xfrm>
            <a:off x="0" y="1924050"/>
            <a:ext cx="12192000" cy="49339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223" name="Google Shape;223;p29"/>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24" name="Google Shape;224;p29"/>
          <p:cNvSpPr/>
          <p:nvPr/>
        </p:nvSpPr>
        <p:spPr>
          <a:xfrm>
            <a:off x="1752600" y="274506"/>
            <a:ext cx="8686800" cy="1384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rgbClr val="4472C4"/>
                </a:solidFill>
                <a:latin typeface="Arial"/>
                <a:ea typeface="Arial"/>
                <a:cs typeface="Arial"/>
                <a:sym typeface="Arial"/>
              </a:rPr>
              <a:t>Building a Web Application</a:t>
            </a:r>
            <a:endParaRPr/>
          </a:p>
          <a:p>
            <a:pPr indent="0" lvl="0" marL="0" marR="0" rtl="0" algn="ctr">
              <a:spcBef>
                <a:spcPts val="0"/>
              </a:spcBef>
              <a:spcAft>
                <a:spcPts val="0"/>
              </a:spcAft>
              <a:buNone/>
            </a:pPr>
            <a:r>
              <a:rPr lang="en-US" sz="4400">
                <a:solidFill>
                  <a:srgbClr val="4472C4"/>
                </a:solidFill>
                <a:latin typeface="Arial"/>
                <a:ea typeface="Arial"/>
                <a:cs typeface="Arial"/>
                <a:sym typeface="Arial"/>
              </a:rPr>
              <a:t>Look for pom.xml</a:t>
            </a:r>
            <a:endParaRPr/>
          </a:p>
        </p:txBody>
      </p:sp>
      <p:sp>
        <p:nvSpPr>
          <p:cNvPr id="225" name="Google Shape;225;p29"/>
          <p:cNvSpPr/>
          <p:nvPr/>
        </p:nvSpPr>
        <p:spPr>
          <a:xfrm>
            <a:off x="1162050" y="2650689"/>
            <a:ext cx="10077450"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3200">
                <a:solidFill>
                  <a:schemeClr val="dk1"/>
                </a:solidFill>
                <a:latin typeface="Libre Baskerville"/>
                <a:ea typeface="Libre Baskerville"/>
                <a:cs typeface="Libre Baskerville"/>
                <a:sym typeface="Libre Baskerville"/>
              </a:rPr>
              <a:t>There are 3 scopes, by default is </a:t>
            </a:r>
            <a:r>
              <a:rPr b="1" lang="en-US" sz="3200">
                <a:solidFill>
                  <a:schemeClr val="dk1"/>
                </a:solidFill>
                <a:latin typeface="Libre Baskerville"/>
                <a:ea typeface="Libre Baskerville"/>
                <a:cs typeface="Libre Baskerville"/>
                <a:sym typeface="Libre Baskerville"/>
              </a:rPr>
              <a:t>compile</a:t>
            </a:r>
            <a:endParaRPr/>
          </a:p>
          <a:p>
            <a:pPr indent="0" lvl="0" marL="0" marR="0" rtl="0" algn="l">
              <a:spcBef>
                <a:spcPts val="0"/>
              </a:spcBef>
              <a:spcAft>
                <a:spcPts val="0"/>
              </a:spcAft>
              <a:buNone/>
            </a:pPr>
            <a:r>
              <a:t/>
            </a:r>
            <a:endParaRPr sz="32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&lt;scope&gt;scope&lt;/scope&gt;</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&lt;scope&gt;provided&lt;/scope&gt;</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&lt;scope&gt;compile&lt;/scope&gt;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229" name="Shape 229"/>
        <p:cNvGrpSpPr/>
        <p:nvPr/>
      </p:nvGrpSpPr>
      <p:grpSpPr>
        <a:xfrm>
          <a:off x="0" y="0"/>
          <a:ext cx="0" cy="0"/>
          <a:chOff x="0" y="0"/>
          <a:chExt cx="0" cy="0"/>
        </a:xfrm>
      </p:grpSpPr>
      <p:sp>
        <p:nvSpPr>
          <p:cNvPr id="230" name="Google Shape;230;p30"/>
          <p:cNvSpPr/>
          <p:nvPr/>
        </p:nvSpPr>
        <p:spPr>
          <a:xfrm>
            <a:off x="0" y="1924050"/>
            <a:ext cx="12192000" cy="49339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231" name="Google Shape;231;p30"/>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32" name="Google Shape;232;p30"/>
          <p:cNvSpPr/>
          <p:nvPr/>
        </p:nvSpPr>
        <p:spPr>
          <a:xfrm>
            <a:off x="1752600" y="274506"/>
            <a:ext cx="8686800" cy="1384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rgbClr val="4472C4"/>
                </a:solidFill>
                <a:latin typeface="Arial"/>
                <a:ea typeface="Arial"/>
                <a:cs typeface="Arial"/>
                <a:sym typeface="Arial"/>
              </a:rPr>
              <a:t>Building a Web Application</a:t>
            </a:r>
            <a:endParaRPr/>
          </a:p>
          <a:p>
            <a:pPr indent="0" lvl="0" marL="0" marR="0" rtl="0" algn="ctr">
              <a:spcBef>
                <a:spcPts val="0"/>
              </a:spcBef>
              <a:spcAft>
                <a:spcPts val="0"/>
              </a:spcAft>
              <a:buNone/>
            </a:pPr>
            <a:r>
              <a:rPr lang="en-US" sz="4400">
                <a:solidFill>
                  <a:srgbClr val="4472C4"/>
                </a:solidFill>
                <a:latin typeface="Arial"/>
                <a:ea typeface="Arial"/>
                <a:cs typeface="Arial"/>
                <a:sym typeface="Arial"/>
              </a:rPr>
              <a:t>Plugins</a:t>
            </a:r>
            <a:endParaRPr/>
          </a:p>
        </p:txBody>
      </p:sp>
      <p:sp>
        <p:nvSpPr>
          <p:cNvPr id="233" name="Google Shape;233;p30"/>
          <p:cNvSpPr/>
          <p:nvPr/>
        </p:nvSpPr>
        <p:spPr>
          <a:xfrm>
            <a:off x="1162050" y="2136339"/>
            <a:ext cx="10077450"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onsolas"/>
                <a:ea typeface="Consolas"/>
                <a:cs typeface="Consolas"/>
                <a:sym typeface="Consolas"/>
              </a:rPr>
              <a:t> &lt;plugins&gt;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&lt;plugin&gt;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&lt;groupId&gt;</a:t>
            </a:r>
            <a:r>
              <a:rPr lang="en-US" sz="2400">
                <a:solidFill>
                  <a:schemeClr val="accent5"/>
                </a:solidFill>
                <a:latin typeface="Consolas"/>
                <a:ea typeface="Consolas"/>
                <a:cs typeface="Consolas"/>
                <a:sym typeface="Consolas"/>
              </a:rPr>
              <a:t>org.apache.maven.plugins</a:t>
            </a:r>
            <a:r>
              <a:rPr lang="en-US" sz="2400">
                <a:solidFill>
                  <a:srgbClr val="000000"/>
                </a:solidFill>
                <a:latin typeface="Consolas"/>
                <a:ea typeface="Consolas"/>
                <a:cs typeface="Consolas"/>
                <a:sym typeface="Consolas"/>
              </a:rPr>
              <a:t>&lt;/groupId&gt;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&lt;artifactId&gt;</a:t>
            </a:r>
            <a:r>
              <a:rPr lang="en-US" sz="2400">
                <a:solidFill>
                  <a:schemeClr val="accent5"/>
                </a:solidFill>
                <a:latin typeface="Consolas"/>
                <a:ea typeface="Consolas"/>
                <a:cs typeface="Consolas"/>
                <a:sym typeface="Consolas"/>
              </a:rPr>
              <a:t>maven-compiler-plugin</a:t>
            </a:r>
            <a:r>
              <a:rPr lang="en-US" sz="2400">
                <a:solidFill>
                  <a:srgbClr val="000000"/>
                </a:solidFill>
                <a:latin typeface="Consolas"/>
                <a:ea typeface="Consolas"/>
                <a:cs typeface="Consolas"/>
                <a:sym typeface="Consolas"/>
              </a:rPr>
              <a:t>&lt;/artifactId&gt;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&lt;version&gt;</a:t>
            </a:r>
            <a:r>
              <a:rPr lang="en-US" sz="2400">
                <a:solidFill>
                  <a:schemeClr val="accent5"/>
                </a:solidFill>
                <a:latin typeface="Consolas"/>
                <a:ea typeface="Consolas"/>
                <a:cs typeface="Consolas"/>
                <a:sym typeface="Consolas"/>
              </a:rPr>
              <a:t>2.0.2</a:t>
            </a:r>
            <a:r>
              <a:rPr lang="en-US" sz="2400">
                <a:solidFill>
                  <a:srgbClr val="000000"/>
                </a:solidFill>
                <a:latin typeface="Consolas"/>
                <a:ea typeface="Consolas"/>
                <a:cs typeface="Consolas"/>
                <a:sym typeface="Consolas"/>
              </a:rPr>
              <a:t>&lt;/version&gt;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&lt;configuration&gt;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&lt;source&gt;</a:t>
            </a:r>
            <a:r>
              <a:rPr lang="en-US" sz="2400">
                <a:solidFill>
                  <a:schemeClr val="accent5"/>
                </a:solidFill>
                <a:latin typeface="Consolas"/>
                <a:ea typeface="Consolas"/>
                <a:cs typeface="Consolas"/>
                <a:sym typeface="Consolas"/>
              </a:rPr>
              <a:t>1.4</a:t>
            </a:r>
            <a:r>
              <a:rPr lang="en-US" sz="2400">
                <a:solidFill>
                  <a:srgbClr val="000000"/>
                </a:solidFill>
                <a:latin typeface="Consolas"/>
                <a:ea typeface="Consolas"/>
                <a:cs typeface="Consolas"/>
                <a:sym typeface="Consolas"/>
              </a:rPr>
              <a:t>&lt;/source&gt;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&lt;target&gt;</a:t>
            </a:r>
            <a:r>
              <a:rPr lang="en-US" sz="2400">
                <a:solidFill>
                  <a:schemeClr val="accent5"/>
                </a:solidFill>
                <a:latin typeface="Consolas"/>
                <a:ea typeface="Consolas"/>
                <a:cs typeface="Consolas"/>
                <a:sym typeface="Consolas"/>
              </a:rPr>
              <a:t>1.4</a:t>
            </a:r>
            <a:r>
              <a:rPr lang="en-US" sz="2400">
                <a:solidFill>
                  <a:srgbClr val="000000"/>
                </a:solidFill>
                <a:latin typeface="Consolas"/>
                <a:ea typeface="Consolas"/>
                <a:cs typeface="Consolas"/>
                <a:sym typeface="Consolas"/>
              </a:rPr>
              <a:t>&lt;/target&gt;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&lt;/configuration&gt;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&lt;/plugin&gt;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&lt;/plugins&gt;</a:t>
            </a:r>
            <a:endParaRPr/>
          </a:p>
        </p:txBody>
      </p:sp>
      <p:sp>
        <p:nvSpPr>
          <p:cNvPr id="234" name="Google Shape;234;p30"/>
          <p:cNvSpPr txBox="1"/>
          <p:nvPr/>
        </p:nvSpPr>
        <p:spPr>
          <a:xfrm>
            <a:off x="7639050" y="5372100"/>
            <a:ext cx="3867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7F7F7F"/>
                </a:solidFill>
                <a:latin typeface="Arial"/>
                <a:ea typeface="Arial"/>
                <a:cs typeface="Arial"/>
                <a:sym typeface="Arial"/>
              </a:rPr>
              <a:t>Note: Maven considers everything as plugin, including compiler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238" name="Shape 238"/>
        <p:cNvGrpSpPr/>
        <p:nvPr/>
      </p:nvGrpSpPr>
      <p:grpSpPr>
        <a:xfrm>
          <a:off x="0" y="0"/>
          <a:ext cx="0" cy="0"/>
          <a:chOff x="0" y="0"/>
          <a:chExt cx="0" cy="0"/>
        </a:xfrm>
      </p:grpSpPr>
      <p:sp>
        <p:nvSpPr>
          <p:cNvPr id="239" name="Google Shape;239;p31"/>
          <p:cNvSpPr/>
          <p:nvPr/>
        </p:nvSpPr>
        <p:spPr>
          <a:xfrm>
            <a:off x="0" y="1924050"/>
            <a:ext cx="12192000" cy="49339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240" name="Google Shape;240;p31"/>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41" name="Google Shape;241;p31"/>
          <p:cNvSpPr/>
          <p:nvPr/>
        </p:nvSpPr>
        <p:spPr>
          <a:xfrm>
            <a:off x="1162050" y="2959864"/>
            <a:ext cx="10077450" cy="2862322"/>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4472C4"/>
              </a:buClr>
              <a:buSzPts val="3200"/>
              <a:buFont typeface="Arial"/>
              <a:buChar char="•"/>
            </a:pPr>
            <a:r>
              <a:rPr lang="en-US" sz="3200">
                <a:solidFill>
                  <a:srgbClr val="000000"/>
                </a:solidFill>
                <a:latin typeface="Libre Baskerville"/>
                <a:ea typeface="Libre Baskerville"/>
                <a:cs typeface="Libre Baskerville"/>
                <a:sym typeface="Libre Baskerville"/>
              </a:rPr>
              <a:t>The previous pom.xml will not compile if you have generics used, since it was introduced in 1.5. </a:t>
            </a:r>
            <a:endParaRPr/>
          </a:p>
          <a:p>
            <a:pPr indent="-457200" lvl="0" marL="457200" marR="0" rtl="0" algn="l">
              <a:spcBef>
                <a:spcPts val="1200"/>
              </a:spcBef>
              <a:spcAft>
                <a:spcPts val="0"/>
              </a:spcAft>
              <a:buClr>
                <a:srgbClr val="4472C4"/>
              </a:buClr>
              <a:buSzPts val="3200"/>
              <a:buFont typeface="Arial"/>
              <a:buChar char="•"/>
            </a:pPr>
            <a:r>
              <a:rPr lang="en-US" sz="3200">
                <a:solidFill>
                  <a:srgbClr val="000000"/>
                </a:solidFill>
                <a:latin typeface="Libre Baskerville"/>
                <a:ea typeface="Libre Baskerville"/>
                <a:cs typeface="Libre Baskerville"/>
                <a:sym typeface="Libre Baskerville"/>
              </a:rPr>
              <a:t>We can make changes in pom.xml, from 1.4 to 1.5 </a:t>
            </a:r>
            <a:endParaRPr/>
          </a:p>
          <a:p>
            <a:pPr indent="-457200" lvl="0" marL="457200" marR="0" rtl="0" algn="l">
              <a:spcBef>
                <a:spcPts val="1200"/>
              </a:spcBef>
              <a:spcAft>
                <a:spcPts val="0"/>
              </a:spcAft>
              <a:buClr>
                <a:srgbClr val="4472C4"/>
              </a:buClr>
              <a:buSzPts val="3200"/>
              <a:buFont typeface="Arial"/>
              <a:buChar char="•"/>
            </a:pPr>
            <a:r>
              <a:rPr lang="en-US" sz="3200">
                <a:solidFill>
                  <a:srgbClr val="000000"/>
                </a:solidFill>
                <a:latin typeface="Libre Baskerville"/>
                <a:ea typeface="Libre Baskerville"/>
                <a:cs typeface="Libre Baskerville"/>
                <a:sym typeface="Libre Baskerville"/>
              </a:rPr>
              <a:t>Or you can delete the plugin and try it should work since by default it would have taken jdk1.5+</a:t>
            </a:r>
            <a:endParaRPr sz="3200">
              <a:solidFill>
                <a:srgbClr val="000000"/>
              </a:solidFill>
              <a:latin typeface="Libre Baskerville"/>
              <a:ea typeface="Libre Baskerville"/>
              <a:cs typeface="Libre Baskerville"/>
              <a:sym typeface="Libre Baskerville"/>
            </a:endParaRPr>
          </a:p>
        </p:txBody>
      </p:sp>
      <p:sp>
        <p:nvSpPr>
          <p:cNvPr id="242" name="Google Shape;242;p31"/>
          <p:cNvSpPr/>
          <p:nvPr/>
        </p:nvSpPr>
        <p:spPr>
          <a:xfrm>
            <a:off x="5235985" y="492234"/>
            <a:ext cx="1931731" cy="1931731"/>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600">
                <a:solidFill>
                  <a:schemeClr val="lt1"/>
                </a:solidFill>
                <a:latin typeface="Arial"/>
                <a:ea typeface="Arial"/>
                <a:cs typeface="Arial"/>
                <a:sym typeface="Arial"/>
              </a:rPr>
              <a:t>!</a:t>
            </a:r>
            <a:endParaRPr b="1" sz="96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838200" y="136587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Introduction</a:t>
            </a:r>
            <a:endParaRPr>
              <a:solidFill>
                <a:schemeClr val="accent2"/>
              </a:solidFill>
              <a:latin typeface="Arial"/>
              <a:ea typeface="Arial"/>
              <a:cs typeface="Arial"/>
              <a:sym typeface="Arial"/>
            </a:endParaRPr>
          </a:p>
        </p:txBody>
      </p:sp>
      <p:sp>
        <p:nvSpPr>
          <p:cNvPr id="92" name="Google Shape;92;p14"/>
          <p:cNvSpPr txBox="1"/>
          <p:nvPr>
            <p:ph idx="1" type="body"/>
          </p:nvPr>
        </p:nvSpPr>
        <p:spPr>
          <a:xfrm>
            <a:off x="838200" y="2691442"/>
            <a:ext cx="10324381" cy="339880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accent2"/>
              </a:buClr>
              <a:buSzPts val="3200"/>
              <a:buChar char="•"/>
            </a:pPr>
            <a:r>
              <a:rPr lang="en-US" sz="3200"/>
              <a:t>Apache Maven is a software project management and comprehension tool.</a:t>
            </a:r>
            <a:endParaRPr/>
          </a:p>
          <a:p>
            <a:pPr indent="0" lvl="1" marL="914400" rtl="0" algn="l">
              <a:lnSpc>
                <a:spcPct val="90000"/>
              </a:lnSpc>
              <a:spcBef>
                <a:spcPts val="500"/>
              </a:spcBef>
              <a:spcAft>
                <a:spcPts val="0"/>
              </a:spcAft>
              <a:buClr>
                <a:schemeClr val="accent2"/>
              </a:buClr>
              <a:buSzPts val="3200"/>
              <a:buNone/>
            </a:pPr>
            <a:r>
              <a:rPr i="1" lang="en-US" sz="3200"/>
              <a:t>Download:</a:t>
            </a:r>
            <a:r>
              <a:rPr lang="en-US" sz="3200"/>
              <a:t> </a:t>
            </a:r>
            <a:r>
              <a:rPr lang="en-US" sz="3200" u="sng">
                <a:solidFill>
                  <a:schemeClr val="hlink"/>
                </a:solidFill>
                <a:hlinkClick r:id="rId4"/>
              </a:rPr>
              <a:t>http://maven.apache.org/download.cgi</a:t>
            </a:r>
            <a:endParaRPr sz="3200"/>
          </a:p>
          <a:p>
            <a:pPr indent="-228600" lvl="0" marL="228600" rtl="0" algn="l">
              <a:lnSpc>
                <a:spcPct val="90000"/>
              </a:lnSpc>
              <a:spcBef>
                <a:spcPts val="1000"/>
              </a:spcBef>
              <a:spcAft>
                <a:spcPts val="0"/>
              </a:spcAft>
              <a:buClr>
                <a:schemeClr val="accent2"/>
              </a:buClr>
              <a:buSzPts val="3200"/>
              <a:buChar char="•"/>
            </a:pPr>
            <a:r>
              <a:rPr lang="en-US" sz="3200"/>
              <a:t>Super set of ANT</a:t>
            </a:r>
            <a:endParaRPr sz="3200"/>
          </a:p>
          <a:p>
            <a:pPr indent="-228600" lvl="0" marL="228600" rtl="0" algn="l">
              <a:lnSpc>
                <a:spcPct val="90000"/>
              </a:lnSpc>
              <a:spcBef>
                <a:spcPts val="1000"/>
              </a:spcBef>
              <a:spcAft>
                <a:spcPts val="0"/>
              </a:spcAft>
              <a:buClr>
                <a:schemeClr val="accent2"/>
              </a:buClr>
              <a:buSzPts val="3200"/>
              <a:buChar char="•"/>
            </a:pPr>
            <a:r>
              <a:rPr lang="en-US" sz="3200"/>
              <a:t>Maven can manage a project's build, reporting and documentation</a:t>
            </a:r>
            <a:endParaRPr/>
          </a:p>
          <a:p>
            <a:pPr indent="-228600" lvl="0" marL="228600" rtl="0" algn="l">
              <a:lnSpc>
                <a:spcPct val="90000"/>
              </a:lnSpc>
              <a:spcBef>
                <a:spcPts val="1000"/>
              </a:spcBef>
              <a:spcAft>
                <a:spcPts val="0"/>
              </a:spcAft>
              <a:buClr>
                <a:schemeClr val="accent2"/>
              </a:buClr>
              <a:buSzPts val="3200"/>
              <a:buChar char="•"/>
            </a:pPr>
            <a:r>
              <a:rPr lang="en-US" sz="3200"/>
              <a:t>Has own repository: </a:t>
            </a:r>
            <a:r>
              <a:rPr lang="en-US" sz="3200" u="sng">
                <a:solidFill>
                  <a:schemeClr val="hlink"/>
                </a:solidFill>
                <a:hlinkClick r:id="rId5"/>
              </a:rPr>
              <a:t>http://search.maven.org/</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2"/>
          <p:cNvSpPr txBox="1"/>
          <p:nvPr>
            <p:ph type="title"/>
          </p:nvPr>
        </p:nvSpPr>
        <p:spPr>
          <a:xfrm>
            <a:off x="4876800" y="856904"/>
            <a:ext cx="6243484"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Maven &amp; Eclipse</a:t>
            </a:r>
            <a:endParaRPr>
              <a:solidFill>
                <a:schemeClr val="accent2"/>
              </a:solidFill>
              <a:latin typeface="Arial"/>
              <a:ea typeface="Arial"/>
              <a:cs typeface="Arial"/>
              <a:sym typeface="Arial"/>
            </a:endParaRPr>
          </a:p>
        </p:txBody>
      </p:sp>
      <p:sp>
        <p:nvSpPr>
          <p:cNvPr id="248" name="Google Shape;248;p32"/>
          <p:cNvSpPr txBox="1"/>
          <p:nvPr>
            <p:ph idx="1" type="body"/>
          </p:nvPr>
        </p:nvSpPr>
        <p:spPr>
          <a:xfrm>
            <a:off x="4876800" y="2419349"/>
            <a:ext cx="6715432" cy="31340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sz="3200"/>
              <a:t>Eclipse and Maven haveseamless integration together, we have two plugins in market Maven to Eclipse and Eclipse to Maven, most of the latest Eclipse has Maven, if you have old Eclipse then find it in market place.</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838200" y="136587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Introduction</a:t>
            </a:r>
            <a:endParaRPr>
              <a:solidFill>
                <a:schemeClr val="accent2"/>
              </a:solidFill>
              <a:latin typeface="Arial"/>
              <a:ea typeface="Arial"/>
              <a:cs typeface="Arial"/>
              <a:sym typeface="Arial"/>
            </a:endParaRPr>
          </a:p>
        </p:txBody>
      </p:sp>
      <p:sp>
        <p:nvSpPr>
          <p:cNvPr id="98" name="Google Shape;98;p15"/>
          <p:cNvSpPr txBox="1"/>
          <p:nvPr>
            <p:ph idx="1" type="body"/>
          </p:nvPr>
        </p:nvSpPr>
        <p:spPr>
          <a:xfrm>
            <a:off x="838200" y="2691442"/>
            <a:ext cx="10324381" cy="339880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accent2"/>
              </a:buClr>
              <a:buSzPts val="3200"/>
              <a:buChar char="•"/>
            </a:pPr>
            <a:r>
              <a:rPr lang="en-US" sz="3200"/>
              <a:t>Based on the concept of a project object model </a:t>
            </a:r>
            <a:endParaRPr/>
          </a:p>
          <a:p>
            <a:pPr indent="-228600" lvl="0" marL="228600" rtl="0" algn="l">
              <a:lnSpc>
                <a:spcPct val="90000"/>
              </a:lnSpc>
              <a:spcBef>
                <a:spcPts val="1000"/>
              </a:spcBef>
              <a:spcAft>
                <a:spcPts val="0"/>
              </a:spcAft>
              <a:buClr>
                <a:schemeClr val="accent2"/>
              </a:buClr>
              <a:buSzPts val="3200"/>
              <a:buChar char="•"/>
            </a:pPr>
            <a:r>
              <a:rPr lang="en-US" sz="3200"/>
              <a:t>Maven can manage a project's build, reporting and documentation from a central piece of information.</a:t>
            </a:r>
            <a:endParaRPr/>
          </a:p>
          <a:p>
            <a:pPr indent="-228600" lvl="0" marL="228600" rtl="0" algn="l">
              <a:lnSpc>
                <a:spcPct val="90000"/>
              </a:lnSpc>
              <a:spcBef>
                <a:spcPts val="1000"/>
              </a:spcBef>
              <a:spcAft>
                <a:spcPts val="0"/>
              </a:spcAft>
              <a:buClr>
                <a:schemeClr val="accent2"/>
              </a:buClr>
              <a:buSzPts val="3200"/>
              <a:buChar char="•"/>
            </a:pPr>
            <a:r>
              <a:rPr lang="en-US" sz="3200"/>
              <a:t>All configuration is done in single file (pom.xml)</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1162050" y="2156184"/>
            <a:ext cx="4686300" cy="256821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6000"/>
              <a:buFont typeface="Arial"/>
              <a:buNone/>
            </a:pPr>
            <a:r>
              <a:rPr b="1" lang="en-US" sz="6000">
                <a:solidFill>
                  <a:schemeClr val="accent5"/>
                </a:solidFill>
                <a:latin typeface="Arial"/>
                <a:ea typeface="Arial"/>
                <a:cs typeface="Arial"/>
                <a:sym typeface="Arial"/>
              </a:rPr>
              <a:t>Maven</a:t>
            </a:r>
            <a:br>
              <a:rPr b="1" lang="en-US" sz="6000">
                <a:solidFill>
                  <a:schemeClr val="accent5"/>
                </a:solidFill>
                <a:latin typeface="Arial"/>
                <a:ea typeface="Arial"/>
                <a:cs typeface="Arial"/>
                <a:sym typeface="Arial"/>
              </a:rPr>
            </a:br>
            <a:r>
              <a:rPr b="1" lang="en-US" sz="6000">
                <a:solidFill>
                  <a:schemeClr val="accent5"/>
                </a:solidFill>
                <a:latin typeface="Arial"/>
                <a:ea typeface="Arial"/>
                <a:cs typeface="Arial"/>
                <a:sym typeface="Arial"/>
              </a:rPr>
              <a:t>LifeCycle</a:t>
            </a:r>
            <a:endParaRPr b="1" sz="6000">
              <a:solidFill>
                <a:schemeClr val="accent5"/>
              </a:solidFill>
              <a:latin typeface="Arial"/>
              <a:ea typeface="Arial"/>
              <a:cs typeface="Arial"/>
              <a:sym typeface="Arial"/>
            </a:endParaRPr>
          </a:p>
        </p:txBody>
      </p:sp>
      <p:grpSp>
        <p:nvGrpSpPr>
          <p:cNvPr id="104" name="Google Shape;104;p16"/>
          <p:cNvGrpSpPr/>
          <p:nvPr/>
        </p:nvGrpSpPr>
        <p:grpSpPr>
          <a:xfrm>
            <a:off x="5621005" y="243777"/>
            <a:ext cx="5594686" cy="6943989"/>
            <a:chOff x="458455" y="4729"/>
            <a:chExt cx="5594686" cy="6943989"/>
          </a:xfrm>
        </p:grpSpPr>
        <p:sp>
          <p:nvSpPr>
            <p:cNvPr id="105" name="Google Shape;105;p16"/>
            <p:cNvSpPr/>
            <p:nvPr/>
          </p:nvSpPr>
          <p:spPr>
            <a:xfrm>
              <a:off x="2167314" y="6150946"/>
              <a:ext cx="512110" cy="516866"/>
            </a:xfrm>
            <a:custGeom>
              <a:rect b="b" l="l" r="r" t="t"/>
              <a:pathLst>
                <a:path extrusionOk="0" h="120000" w="120000">
                  <a:moveTo>
                    <a:pt x="120000" y="0"/>
                  </a:moveTo>
                  <a:lnTo>
                    <a:pt x="0" y="120000"/>
                  </a:lnTo>
                </a:path>
              </a:pathLst>
            </a:custGeom>
            <a:noFill/>
            <a:ln>
              <a:noFill/>
            </a:ln>
          </p:spPr>
        </p:sp>
        <p:sp>
          <p:nvSpPr>
            <p:cNvPr id="106" name="Google Shape;106;p16"/>
            <p:cNvSpPr/>
            <p:nvPr/>
          </p:nvSpPr>
          <p:spPr>
            <a:xfrm>
              <a:off x="3826891" y="5353174"/>
              <a:ext cx="351963" cy="235960"/>
            </a:xfrm>
            <a:custGeom>
              <a:rect b="b" l="l" r="r" t="t"/>
              <a:pathLst>
                <a:path extrusionOk="0" h="120000" w="120000">
                  <a:moveTo>
                    <a:pt x="0" y="0"/>
                  </a:moveTo>
                  <a:lnTo>
                    <a:pt x="0" y="60000"/>
                  </a:lnTo>
                  <a:lnTo>
                    <a:pt x="120000" y="60000"/>
                  </a:lnTo>
                  <a:lnTo>
                    <a:pt x="120000" y="120000"/>
                  </a:lnTo>
                </a:path>
              </a:pathLst>
            </a:custGeom>
            <a:noFill/>
            <a:ln cap="flat" cmpd="sng" w="12700">
              <a:solidFill>
                <a:srgbClr val="528CBE"/>
              </a:solidFill>
              <a:prstDash val="solid"/>
              <a:miter lim="800000"/>
              <a:headEnd len="sm" w="sm" type="none"/>
              <a:tailEnd len="sm" w="sm" type="none"/>
            </a:ln>
          </p:spPr>
        </p:sp>
        <p:sp>
          <p:nvSpPr>
            <p:cNvPr id="107" name="Google Shape;107;p16"/>
            <p:cNvSpPr/>
            <p:nvPr/>
          </p:nvSpPr>
          <p:spPr>
            <a:xfrm>
              <a:off x="3568615" y="4555401"/>
              <a:ext cx="258275" cy="235960"/>
            </a:xfrm>
            <a:custGeom>
              <a:rect b="b" l="l" r="r" t="t"/>
              <a:pathLst>
                <a:path extrusionOk="0" h="120000" w="120000">
                  <a:moveTo>
                    <a:pt x="0" y="0"/>
                  </a:moveTo>
                  <a:lnTo>
                    <a:pt x="0" y="60000"/>
                  </a:lnTo>
                  <a:lnTo>
                    <a:pt x="120000" y="60000"/>
                  </a:lnTo>
                  <a:lnTo>
                    <a:pt x="120000" y="120000"/>
                  </a:lnTo>
                </a:path>
              </a:pathLst>
            </a:custGeom>
            <a:noFill/>
            <a:ln cap="flat" cmpd="sng" w="12700">
              <a:solidFill>
                <a:srgbClr val="528CBE"/>
              </a:solidFill>
              <a:prstDash val="solid"/>
              <a:miter lim="800000"/>
              <a:headEnd len="sm" w="sm" type="none"/>
              <a:tailEnd len="sm" w="sm" type="none"/>
            </a:ln>
          </p:spPr>
        </p:sp>
        <p:sp>
          <p:nvSpPr>
            <p:cNvPr id="108" name="Google Shape;108;p16"/>
            <p:cNvSpPr/>
            <p:nvPr/>
          </p:nvSpPr>
          <p:spPr>
            <a:xfrm>
              <a:off x="3389655" y="3757629"/>
              <a:ext cx="178959" cy="235960"/>
            </a:xfrm>
            <a:custGeom>
              <a:rect b="b" l="l" r="r" t="t"/>
              <a:pathLst>
                <a:path extrusionOk="0" h="120000" w="120000">
                  <a:moveTo>
                    <a:pt x="0" y="0"/>
                  </a:moveTo>
                  <a:lnTo>
                    <a:pt x="0" y="60000"/>
                  </a:lnTo>
                  <a:lnTo>
                    <a:pt x="120000" y="60000"/>
                  </a:lnTo>
                  <a:lnTo>
                    <a:pt x="120000" y="120000"/>
                  </a:lnTo>
                </a:path>
              </a:pathLst>
            </a:custGeom>
            <a:noFill/>
            <a:ln cap="flat" cmpd="sng" w="12700">
              <a:solidFill>
                <a:srgbClr val="528CBE"/>
              </a:solidFill>
              <a:prstDash val="solid"/>
              <a:miter lim="800000"/>
              <a:headEnd len="sm" w="sm" type="none"/>
              <a:tailEnd len="sm" w="sm" type="none"/>
            </a:ln>
          </p:spPr>
        </p:sp>
        <p:sp>
          <p:nvSpPr>
            <p:cNvPr id="109" name="Google Shape;109;p16"/>
            <p:cNvSpPr/>
            <p:nvPr/>
          </p:nvSpPr>
          <p:spPr>
            <a:xfrm>
              <a:off x="3104458" y="2959857"/>
              <a:ext cx="285197" cy="235960"/>
            </a:xfrm>
            <a:custGeom>
              <a:rect b="b" l="l" r="r" t="t"/>
              <a:pathLst>
                <a:path extrusionOk="0" h="120000" w="120000">
                  <a:moveTo>
                    <a:pt x="0" y="0"/>
                  </a:moveTo>
                  <a:lnTo>
                    <a:pt x="0" y="60000"/>
                  </a:lnTo>
                  <a:lnTo>
                    <a:pt x="120000" y="60000"/>
                  </a:lnTo>
                  <a:lnTo>
                    <a:pt x="120000" y="120000"/>
                  </a:lnTo>
                </a:path>
              </a:pathLst>
            </a:custGeom>
            <a:noFill/>
            <a:ln cap="flat" cmpd="sng" w="12700">
              <a:solidFill>
                <a:srgbClr val="528CBE"/>
              </a:solidFill>
              <a:prstDash val="solid"/>
              <a:miter lim="800000"/>
              <a:headEnd len="sm" w="sm" type="none"/>
              <a:tailEnd len="sm" w="sm" type="none"/>
            </a:ln>
          </p:spPr>
        </p:sp>
        <p:sp>
          <p:nvSpPr>
            <p:cNvPr id="110" name="Google Shape;110;p16"/>
            <p:cNvSpPr/>
            <p:nvPr/>
          </p:nvSpPr>
          <p:spPr>
            <a:xfrm>
              <a:off x="2957195" y="2162085"/>
              <a:ext cx="147262" cy="235960"/>
            </a:xfrm>
            <a:custGeom>
              <a:rect b="b" l="l" r="r" t="t"/>
              <a:pathLst>
                <a:path extrusionOk="0" h="120000" w="120000">
                  <a:moveTo>
                    <a:pt x="0" y="0"/>
                  </a:moveTo>
                  <a:lnTo>
                    <a:pt x="0" y="60000"/>
                  </a:lnTo>
                  <a:lnTo>
                    <a:pt x="120000" y="60000"/>
                  </a:lnTo>
                  <a:lnTo>
                    <a:pt x="120000" y="120000"/>
                  </a:lnTo>
                </a:path>
              </a:pathLst>
            </a:custGeom>
            <a:noFill/>
            <a:ln cap="flat" cmpd="sng" w="12700">
              <a:solidFill>
                <a:srgbClr val="528CBE"/>
              </a:solidFill>
              <a:prstDash val="solid"/>
              <a:miter lim="800000"/>
              <a:headEnd len="sm" w="sm" type="none"/>
              <a:tailEnd len="sm" w="sm" type="none"/>
            </a:ln>
          </p:spPr>
        </p:sp>
        <p:sp>
          <p:nvSpPr>
            <p:cNvPr id="111" name="Google Shape;111;p16"/>
            <p:cNvSpPr/>
            <p:nvPr/>
          </p:nvSpPr>
          <p:spPr>
            <a:xfrm>
              <a:off x="2584389" y="1364313"/>
              <a:ext cx="372806" cy="235960"/>
            </a:xfrm>
            <a:custGeom>
              <a:rect b="b" l="l" r="r" t="t"/>
              <a:pathLst>
                <a:path extrusionOk="0" h="120000" w="120000">
                  <a:moveTo>
                    <a:pt x="0" y="0"/>
                  </a:moveTo>
                  <a:lnTo>
                    <a:pt x="0" y="60000"/>
                  </a:lnTo>
                  <a:lnTo>
                    <a:pt x="120000" y="60000"/>
                  </a:lnTo>
                  <a:lnTo>
                    <a:pt x="120000" y="120000"/>
                  </a:lnTo>
                </a:path>
              </a:pathLst>
            </a:custGeom>
            <a:noFill/>
            <a:ln cap="flat" cmpd="sng" w="12700">
              <a:solidFill>
                <a:srgbClr val="528CBE"/>
              </a:solidFill>
              <a:prstDash val="solid"/>
              <a:miter lim="800000"/>
              <a:headEnd len="sm" w="sm" type="none"/>
              <a:tailEnd len="sm" w="sm" type="none"/>
            </a:ln>
          </p:spPr>
        </p:sp>
        <p:sp>
          <p:nvSpPr>
            <p:cNvPr id="112" name="Google Shape;112;p16"/>
            <p:cNvSpPr/>
            <p:nvPr/>
          </p:nvSpPr>
          <p:spPr>
            <a:xfrm>
              <a:off x="2332742" y="566540"/>
              <a:ext cx="251646" cy="235960"/>
            </a:xfrm>
            <a:custGeom>
              <a:rect b="b" l="l" r="r" t="t"/>
              <a:pathLst>
                <a:path extrusionOk="0" h="120000" w="120000">
                  <a:moveTo>
                    <a:pt x="0" y="0"/>
                  </a:moveTo>
                  <a:lnTo>
                    <a:pt x="0" y="60000"/>
                  </a:lnTo>
                  <a:lnTo>
                    <a:pt x="120000" y="60000"/>
                  </a:lnTo>
                  <a:lnTo>
                    <a:pt x="120000" y="120000"/>
                  </a:lnTo>
                </a:path>
              </a:pathLst>
            </a:custGeom>
            <a:noFill/>
            <a:ln cap="flat" cmpd="sng" w="12700">
              <a:solidFill>
                <a:srgbClr val="487AA8"/>
              </a:solidFill>
              <a:prstDash val="solid"/>
              <a:miter lim="800000"/>
              <a:headEnd len="sm" w="sm" type="none"/>
              <a:tailEnd len="sm" w="sm" type="none"/>
            </a:ln>
          </p:spPr>
        </p:sp>
        <p:sp>
          <p:nvSpPr>
            <p:cNvPr id="113" name="Google Shape;113;p16"/>
            <p:cNvSpPr/>
            <p:nvPr/>
          </p:nvSpPr>
          <p:spPr>
            <a:xfrm>
              <a:off x="458455" y="4729"/>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nvSpPr>
          <p:spPr>
            <a:xfrm>
              <a:off x="458455" y="4729"/>
              <a:ext cx="3748574" cy="56181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Validate</a:t>
              </a:r>
              <a:endParaRPr b="0" i="0" sz="2400" u="none" cap="none" strike="noStrike">
                <a:solidFill>
                  <a:schemeClr val="lt1"/>
                </a:solidFill>
                <a:latin typeface="Arial"/>
                <a:ea typeface="Arial"/>
                <a:cs typeface="Arial"/>
                <a:sym typeface="Arial"/>
              </a:endParaRPr>
            </a:p>
          </p:txBody>
        </p:sp>
        <p:sp>
          <p:nvSpPr>
            <p:cNvPr id="115" name="Google Shape;115;p16"/>
            <p:cNvSpPr/>
            <p:nvPr/>
          </p:nvSpPr>
          <p:spPr>
            <a:xfrm>
              <a:off x="710102" y="802501"/>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710102" y="802501"/>
              <a:ext cx="3748574" cy="56181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Generate Sources</a:t>
              </a:r>
              <a:endParaRPr b="0" i="0" sz="2400" u="none" cap="none" strike="noStrike">
                <a:solidFill>
                  <a:schemeClr val="lt1"/>
                </a:solidFill>
                <a:latin typeface="Arial"/>
                <a:ea typeface="Arial"/>
                <a:cs typeface="Arial"/>
                <a:sym typeface="Arial"/>
              </a:endParaRPr>
            </a:p>
          </p:txBody>
        </p:sp>
        <p:sp>
          <p:nvSpPr>
            <p:cNvPr id="117" name="Google Shape;117;p16"/>
            <p:cNvSpPr/>
            <p:nvPr/>
          </p:nvSpPr>
          <p:spPr>
            <a:xfrm>
              <a:off x="1082908" y="1600273"/>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nvSpPr>
          <p:spPr>
            <a:xfrm>
              <a:off x="1082908" y="1600273"/>
              <a:ext cx="3748574" cy="56181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Generate Resources</a:t>
              </a:r>
              <a:endParaRPr b="0" i="0" sz="2400" u="none" cap="none" strike="noStrike">
                <a:solidFill>
                  <a:schemeClr val="lt1"/>
                </a:solidFill>
                <a:latin typeface="Arial"/>
                <a:ea typeface="Arial"/>
                <a:cs typeface="Arial"/>
                <a:sym typeface="Arial"/>
              </a:endParaRPr>
            </a:p>
          </p:txBody>
        </p:sp>
        <p:sp>
          <p:nvSpPr>
            <p:cNvPr id="119" name="Google Shape;119;p16"/>
            <p:cNvSpPr/>
            <p:nvPr/>
          </p:nvSpPr>
          <p:spPr>
            <a:xfrm>
              <a:off x="1230170" y="2398046"/>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nvSpPr>
          <p:spPr>
            <a:xfrm>
              <a:off x="1230170" y="2398046"/>
              <a:ext cx="3748574" cy="56181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Compile</a:t>
              </a:r>
              <a:endParaRPr b="0" i="0" sz="2400" u="none" cap="none" strike="noStrike">
                <a:solidFill>
                  <a:schemeClr val="lt1"/>
                </a:solidFill>
                <a:latin typeface="Arial"/>
                <a:ea typeface="Arial"/>
                <a:cs typeface="Arial"/>
                <a:sym typeface="Arial"/>
              </a:endParaRPr>
            </a:p>
          </p:txBody>
        </p:sp>
        <p:sp>
          <p:nvSpPr>
            <p:cNvPr id="121" name="Google Shape;121;p16"/>
            <p:cNvSpPr/>
            <p:nvPr/>
          </p:nvSpPr>
          <p:spPr>
            <a:xfrm>
              <a:off x="1515368" y="3195818"/>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1515368" y="3195818"/>
              <a:ext cx="3748574" cy="56181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Test</a:t>
              </a:r>
              <a:endParaRPr b="0" i="0" sz="2400" u="none" cap="none" strike="noStrike">
                <a:solidFill>
                  <a:schemeClr val="lt1"/>
                </a:solidFill>
                <a:latin typeface="Arial"/>
                <a:ea typeface="Arial"/>
                <a:cs typeface="Arial"/>
                <a:sym typeface="Arial"/>
              </a:endParaRPr>
            </a:p>
          </p:txBody>
        </p:sp>
        <p:sp>
          <p:nvSpPr>
            <p:cNvPr id="123" name="Google Shape;123;p16"/>
            <p:cNvSpPr/>
            <p:nvPr/>
          </p:nvSpPr>
          <p:spPr>
            <a:xfrm>
              <a:off x="1694328" y="3993590"/>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1694328" y="3993590"/>
              <a:ext cx="3748574" cy="56181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Package</a:t>
              </a:r>
              <a:endParaRPr b="0" i="0" sz="2400" u="none" cap="none" strike="noStrike">
                <a:solidFill>
                  <a:schemeClr val="lt1"/>
                </a:solidFill>
                <a:latin typeface="Arial"/>
                <a:ea typeface="Arial"/>
                <a:cs typeface="Arial"/>
                <a:sym typeface="Arial"/>
              </a:endParaRPr>
            </a:p>
          </p:txBody>
        </p:sp>
        <p:sp>
          <p:nvSpPr>
            <p:cNvPr id="125" name="Google Shape;125;p16"/>
            <p:cNvSpPr/>
            <p:nvPr/>
          </p:nvSpPr>
          <p:spPr>
            <a:xfrm>
              <a:off x="1952604" y="4791362"/>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nvSpPr>
          <p:spPr>
            <a:xfrm>
              <a:off x="1952604" y="4791362"/>
              <a:ext cx="3748574" cy="56181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Install</a:t>
              </a:r>
              <a:endParaRPr b="0" i="0" sz="2400" u="none" cap="none" strike="noStrike">
                <a:solidFill>
                  <a:schemeClr val="lt1"/>
                </a:solidFill>
                <a:latin typeface="Arial"/>
                <a:ea typeface="Arial"/>
                <a:cs typeface="Arial"/>
                <a:sym typeface="Arial"/>
              </a:endParaRPr>
            </a:p>
          </p:txBody>
        </p:sp>
        <p:sp>
          <p:nvSpPr>
            <p:cNvPr id="127" name="Google Shape;127;p16"/>
            <p:cNvSpPr/>
            <p:nvPr/>
          </p:nvSpPr>
          <p:spPr>
            <a:xfrm>
              <a:off x="2304567" y="5589134"/>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nvSpPr>
          <p:spPr>
            <a:xfrm>
              <a:off x="2304567" y="5589134"/>
              <a:ext cx="3748574" cy="56181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Deploy</a:t>
              </a:r>
              <a:endParaRPr b="0" i="0" sz="2400" u="none" cap="none" strike="noStrike">
                <a:solidFill>
                  <a:schemeClr val="lt1"/>
                </a:solidFill>
                <a:latin typeface="Arial"/>
                <a:ea typeface="Arial"/>
                <a:cs typeface="Arial"/>
                <a:sym typeface="Arial"/>
              </a:endParaRPr>
            </a:p>
          </p:txBody>
        </p:sp>
        <p:sp>
          <p:nvSpPr>
            <p:cNvPr id="129" name="Google Shape;129;p16"/>
            <p:cNvSpPr/>
            <p:nvPr/>
          </p:nvSpPr>
          <p:spPr>
            <a:xfrm>
              <a:off x="2167314" y="6386907"/>
              <a:ext cx="1371111" cy="561811"/>
            </a:xfrm>
            <a:prstGeom prst="rect">
              <a:avLst/>
            </a:prstGeom>
            <a:no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txBox="1"/>
            <p:nvPr/>
          </p:nvSpPr>
          <p:spPr>
            <a:xfrm>
              <a:off x="2167314" y="6386907"/>
              <a:ext cx="1371111" cy="56181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7"/>
          <p:cNvSpPr txBox="1"/>
          <p:nvPr>
            <p:ph type="title"/>
          </p:nvPr>
        </p:nvSpPr>
        <p:spPr>
          <a:xfrm>
            <a:off x="838200" y="1828454"/>
            <a:ext cx="904875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Installation &amp; Configuration</a:t>
            </a:r>
            <a:endParaRPr>
              <a:solidFill>
                <a:schemeClr val="accent2"/>
              </a:solidFill>
              <a:latin typeface="Arial"/>
              <a:ea typeface="Arial"/>
              <a:cs typeface="Arial"/>
              <a:sym typeface="Arial"/>
            </a:endParaRPr>
          </a:p>
        </p:txBody>
      </p:sp>
      <p:sp>
        <p:nvSpPr>
          <p:cNvPr id="136" name="Google Shape;136;p17"/>
          <p:cNvSpPr txBox="1"/>
          <p:nvPr>
            <p:ph idx="1" type="body"/>
          </p:nvPr>
        </p:nvSpPr>
        <p:spPr>
          <a:xfrm>
            <a:off x="838200" y="3390899"/>
            <a:ext cx="10902244" cy="3134079"/>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accent2"/>
              </a:buClr>
              <a:buSzPts val="3200"/>
              <a:buFont typeface="Maven Pro"/>
              <a:buAutoNum type="arabicPeriod"/>
            </a:pPr>
            <a:r>
              <a:rPr lang="en-US" sz="3200"/>
              <a:t>Unzip the file </a:t>
            </a:r>
            <a:endParaRPr/>
          </a:p>
          <a:p>
            <a:pPr indent="-514350" lvl="0" marL="514350" rtl="0" algn="l">
              <a:lnSpc>
                <a:spcPct val="90000"/>
              </a:lnSpc>
              <a:spcBef>
                <a:spcPts val="1000"/>
              </a:spcBef>
              <a:spcAft>
                <a:spcPts val="0"/>
              </a:spcAft>
              <a:buClr>
                <a:schemeClr val="accent2"/>
              </a:buClr>
              <a:buSzPts val="3200"/>
              <a:buFont typeface="Maven Pro"/>
              <a:buAutoNum type="arabicPeriod"/>
            </a:pPr>
            <a:r>
              <a:rPr lang="en-US" sz="3200"/>
              <a:t>set/export the path for </a:t>
            </a:r>
            <a:r>
              <a:rPr lang="en-US" sz="3200">
                <a:latin typeface="Consolas"/>
                <a:ea typeface="Consolas"/>
                <a:cs typeface="Consolas"/>
                <a:sym typeface="Consolas"/>
              </a:rPr>
              <a:t>$&gt;../../../bin</a:t>
            </a:r>
            <a:endParaRPr/>
          </a:p>
          <a:p>
            <a:pPr indent="-514350" lvl="0" marL="514350" rtl="0" algn="l">
              <a:lnSpc>
                <a:spcPct val="90000"/>
              </a:lnSpc>
              <a:spcBef>
                <a:spcPts val="1000"/>
              </a:spcBef>
              <a:spcAft>
                <a:spcPts val="0"/>
              </a:spcAft>
              <a:buClr>
                <a:schemeClr val="accent2"/>
              </a:buClr>
              <a:buSzPts val="3200"/>
              <a:buFont typeface="Maven Pro"/>
              <a:buAutoNum type="arabicPeriod"/>
            </a:pPr>
            <a:r>
              <a:rPr lang="en-US" sz="3200"/>
              <a:t>Optional: </a:t>
            </a:r>
            <a:r>
              <a:rPr lang="en-US" sz="3200">
                <a:latin typeface="Consolas"/>
                <a:ea typeface="Consolas"/>
                <a:cs typeface="Consolas"/>
                <a:sym typeface="Consolas"/>
              </a:rPr>
              <a:t>MAVEN_OPTS=-Xms256m -Xmx512m</a:t>
            </a:r>
            <a:endParaRPr/>
          </a:p>
          <a:p>
            <a:pPr indent="0" lvl="0" marL="0" rtl="0" algn="l">
              <a:lnSpc>
                <a:spcPct val="90000"/>
              </a:lnSpc>
              <a:spcBef>
                <a:spcPts val="1000"/>
              </a:spcBef>
              <a:spcAft>
                <a:spcPts val="0"/>
              </a:spcAft>
              <a:buClr>
                <a:schemeClr val="accent2"/>
              </a:buClr>
              <a:buSzPts val="3200"/>
              <a:buNone/>
            </a:pPr>
            <a:r>
              <a:rPr lang="en-US" sz="3200"/>
              <a:t>	Can also be used to set more parameters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838200" y="1828454"/>
            <a:ext cx="904875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Using Maven</a:t>
            </a:r>
            <a:endParaRPr>
              <a:solidFill>
                <a:schemeClr val="accent2"/>
              </a:solidFill>
              <a:latin typeface="Arial"/>
              <a:ea typeface="Arial"/>
              <a:cs typeface="Arial"/>
              <a:sym typeface="Arial"/>
            </a:endParaRPr>
          </a:p>
        </p:txBody>
      </p:sp>
      <p:sp>
        <p:nvSpPr>
          <p:cNvPr id="142" name="Google Shape;142;p18"/>
          <p:cNvSpPr txBox="1"/>
          <p:nvPr>
            <p:ph idx="1" type="body"/>
          </p:nvPr>
        </p:nvSpPr>
        <p:spPr>
          <a:xfrm>
            <a:off x="838200" y="3390899"/>
            <a:ext cx="10902244" cy="31340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5"/>
              </a:buClr>
              <a:buSzPts val="3200"/>
              <a:buNone/>
            </a:pPr>
            <a:r>
              <a:rPr lang="en-US" sz="3200"/>
              <a:t>To Know version: </a:t>
            </a:r>
            <a:r>
              <a:rPr lang="en-US" sz="3200">
                <a:latin typeface="Consolas"/>
                <a:ea typeface="Consolas"/>
                <a:cs typeface="Consolas"/>
                <a:sym typeface="Consolas"/>
              </a:rPr>
              <a:t>mvn –version</a:t>
            </a:r>
            <a:endParaRPr/>
          </a:p>
          <a:p>
            <a:pPr indent="-228600" lvl="0" marL="228600" rtl="0" algn="l">
              <a:lnSpc>
                <a:spcPct val="90000"/>
              </a:lnSpc>
              <a:spcBef>
                <a:spcPts val="1000"/>
              </a:spcBef>
              <a:spcAft>
                <a:spcPts val="0"/>
              </a:spcAft>
              <a:buClr>
                <a:schemeClr val="accent5"/>
              </a:buClr>
              <a:buSzPts val="3200"/>
              <a:buChar char="•"/>
            </a:pPr>
            <a:r>
              <a:rPr lang="en-US" sz="3200"/>
              <a:t>Maven has boiler plate for 1301 projects (depends on version) </a:t>
            </a:r>
            <a:endParaRPr/>
          </a:p>
          <a:p>
            <a:pPr indent="-228600" lvl="0" marL="228600" rtl="0" algn="l">
              <a:lnSpc>
                <a:spcPct val="90000"/>
              </a:lnSpc>
              <a:spcBef>
                <a:spcPts val="1000"/>
              </a:spcBef>
              <a:spcAft>
                <a:spcPts val="0"/>
              </a:spcAft>
              <a:buClr>
                <a:schemeClr val="accent5"/>
              </a:buClr>
              <a:buSzPts val="3200"/>
              <a:buChar char="•"/>
            </a:pPr>
            <a:r>
              <a:rPr lang="en-US" sz="3200"/>
              <a:t>By default maven will point to core java project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19"/>
          <p:cNvSpPr txBox="1"/>
          <p:nvPr>
            <p:ph type="title"/>
          </p:nvPr>
        </p:nvSpPr>
        <p:spPr>
          <a:xfrm>
            <a:off x="838200" y="1828454"/>
            <a:ext cx="904875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To Get All Projects</a:t>
            </a:r>
            <a:endParaRPr>
              <a:solidFill>
                <a:schemeClr val="accent2"/>
              </a:solidFill>
              <a:latin typeface="Arial"/>
              <a:ea typeface="Arial"/>
              <a:cs typeface="Arial"/>
              <a:sym typeface="Arial"/>
            </a:endParaRPr>
          </a:p>
        </p:txBody>
      </p:sp>
      <p:sp>
        <p:nvSpPr>
          <p:cNvPr id="148" name="Google Shape;148;p19"/>
          <p:cNvSpPr txBox="1"/>
          <p:nvPr>
            <p:ph idx="1" type="body"/>
          </p:nvPr>
        </p:nvSpPr>
        <p:spPr>
          <a:xfrm>
            <a:off x="838200" y="3390899"/>
            <a:ext cx="10902244" cy="31340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5"/>
              </a:buClr>
              <a:buSzPts val="3200"/>
              <a:buNone/>
            </a:pPr>
            <a:r>
              <a:rPr lang="en-US" sz="3200">
                <a:latin typeface="Consolas"/>
                <a:ea typeface="Consolas"/>
                <a:cs typeface="Consolas"/>
                <a:sym typeface="Consolas"/>
              </a:rPr>
              <a:t>mvn archetype:generate</a:t>
            </a:r>
            <a:endParaRPr sz="3200">
              <a:latin typeface="Consolas"/>
              <a:ea typeface="Consolas"/>
              <a:cs typeface="Consolas"/>
              <a:sym typeface="Consolas"/>
            </a:endParaRPr>
          </a:p>
          <a:p>
            <a:pPr indent="0" lvl="0" marL="0" rtl="0" algn="l">
              <a:lnSpc>
                <a:spcPct val="90000"/>
              </a:lnSpc>
              <a:spcBef>
                <a:spcPts val="1000"/>
              </a:spcBef>
              <a:spcAft>
                <a:spcPts val="0"/>
              </a:spcAft>
              <a:buClr>
                <a:schemeClr val="accent5"/>
              </a:buClr>
              <a:buSzPts val="3200"/>
              <a:buNone/>
            </a:pPr>
            <a:r>
              <a:t/>
            </a:r>
            <a:endParaRPr sz="3200">
              <a:latin typeface="Consolas"/>
              <a:ea typeface="Consolas"/>
              <a:cs typeface="Consolas"/>
              <a:sym typeface="Consolas"/>
            </a:endParaRPr>
          </a:p>
          <a:p>
            <a:pPr indent="0" lvl="0" marL="0" rtl="0" algn="l">
              <a:lnSpc>
                <a:spcPct val="100000"/>
              </a:lnSpc>
              <a:spcBef>
                <a:spcPts val="1000"/>
              </a:spcBef>
              <a:spcAft>
                <a:spcPts val="0"/>
              </a:spcAft>
              <a:buClr>
                <a:schemeClr val="accent5"/>
              </a:buClr>
              <a:buSzPts val="3200"/>
              <a:buNone/>
            </a:pPr>
            <a:r>
              <a:rPr i="1" lang="en-US" sz="3200"/>
              <a:t>You can choose from over 1000+ readily available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1009650" y="190501"/>
            <a:ext cx="9982200" cy="6667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my-app</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pom.xml</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src</a:t>
            </a:r>
            <a:endParaRPr>
              <a:latin typeface="Consolas"/>
              <a:ea typeface="Consolas"/>
              <a:cs typeface="Consolas"/>
              <a:sym typeface="Consolas"/>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main</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 java</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 com</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 mycompany</a:t>
            </a:r>
            <a:endParaRPr>
              <a:latin typeface="Consolas"/>
              <a:ea typeface="Consolas"/>
              <a:cs typeface="Consolas"/>
              <a:sym typeface="Consolas"/>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 app</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 App.java</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test</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java</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com</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mycompany</a:t>
            </a:r>
            <a:endParaRPr>
              <a:latin typeface="Consolas"/>
              <a:ea typeface="Consolas"/>
              <a:cs typeface="Consolas"/>
              <a:sym typeface="Consolas"/>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app</a:t>
            </a:r>
            <a:endParaRPr/>
          </a:p>
          <a:p>
            <a:pPr indent="0" lvl="0" marL="0" rtl="0" algn="l">
              <a:lnSpc>
                <a:spcPct val="100000"/>
              </a:lnSpc>
              <a:spcBef>
                <a:spcPts val="0"/>
              </a:spcBef>
              <a:spcAft>
                <a:spcPts val="0"/>
              </a:spcAft>
              <a:buClr>
                <a:schemeClr val="accent5"/>
              </a:buClr>
              <a:buSzPts val="2800"/>
              <a:buNone/>
            </a:pPr>
            <a:r>
              <a:rPr lang="en-US">
                <a:latin typeface="Consolas"/>
                <a:ea typeface="Consolas"/>
                <a:cs typeface="Consolas"/>
                <a:sym typeface="Consolas"/>
              </a:rPr>
              <a:t>                        `-- AppTest.java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157" name="Shape 157"/>
        <p:cNvGrpSpPr/>
        <p:nvPr/>
      </p:nvGrpSpPr>
      <p:grpSpPr>
        <a:xfrm>
          <a:off x="0" y="0"/>
          <a:ext cx="0" cy="0"/>
          <a:chOff x="0" y="0"/>
          <a:chExt cx="0" cy="0"/>
        </a:xfrm>
      </p:grpSpPr>
      <p:sp>
        <p:nvSpPr>
          <p:cNvPr id="158" name="Google Shape;158;p21"/>
          <p:cNvSpPr/>
          <p:nvPr/>
        </p:nvSpPr>
        <p:spPr>
          <a:xfrm>
            <a:off x="3581400" y="0"/>
            <a:ext cx="86106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59" name="Google Shape;159;p21"/>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60" name="Google Shape;160;p21"/>
          <p:cNvSpPr txBox="1"/>
          <p:nvPr/>
        </p:nvSpPr>
        <p:spPr>
          <a:xfrm>
            <a:off x="4158343" y="413266"/>
            <a:ext cx="7747907" cy="64447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cd my-app</a:t>
            </a:r>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Libre Baskerville"/>
                <a:ea typeface="Libre Baskerville"/>
                <a:cs typeface="Libre Baskerville"/>
                <a:sym typeface="Libre Baskerville"/>
              </a:rPr>
              <a:t>Look for</a:t>
            </a:r>
            <a:r>
              <a:rPr b="0" i="0" lang="en-US" sz="3000" u="none" cap="none" strike="noStrike">
                <a:solidFill>
                  <a:schemeClr val="dk1"/>
                </a:solidFill>
                <a:latin typeface="Consolas"/>
                <a:ea typeface="Consolas"/>
                <a:cs typeface="Consolas"/>
                <a:sym typeface="Consolas"/>
              </a:rPr>
              <a:t> pom.xml</a:t>
            </a:r>
            <a:br>
              <a:rPr b="0" i="0" lang="en-US" sz="3000" u="none" cap="none" strike="noStrike">
                <a:solidFill>
                  <a:schemeClr val="dk1"/>
                </a:solidFill>
                <a:latin typeface="Consolas"/>
                <a:ea typeface="Consolas"/>
                <a:cs typeface="Consolas"/>
                <a:sym typeface="Consolas"/>
              </a:rPr>
            </a:br>
            <a:endParaRPr b="0" i="0" sz="1600" u="none" cap="none" strike="noStrike">
              <a:solidFill>
                <a:schemeClr val="dk1"/>
              </a:solidFill>
              <a:latin typeface="Consolas"/>
              <a:ea typeface="Consolas"/>
              <a:cs typeface="Consolas"/>
              <a:sym typeface="Consolas"/>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mvn compile</a:t>
            </a:r>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mvn clean compile</a:t>
            </a:r>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mvn package</a:t>
            </a:r>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mvn clean package</a:t>
            </a:r>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mvn test</a:t>
            </a:r>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mvn clean test</a:t>
            </a:r>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mvn site </a:t>
            </a:r>
            <a:r>
              <a:rPr b="0" i="0" lang="en-US" sz="3000" u="none" cap="none" strike="noStrike">
                <a:solidFill>
                  <a:schemeClr val="dk1"/>
                </a:solidFill>
                <a:latin typeface="Libre Baskerville"/>
                <a:ea typeface="Libre Baskerville"/>
                <a:cs typeface="Libre Baskerville"/>
                <a:sym typeface="Libre Baskerville"/>
              </a:rPr>
              <a:t>– to generate documentation</a:t>
            </a:r>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mvn clean</a:t>
            </a:r>
            <a:endParaRPr/>
          </a:p>
          <a:p>
            <a:pPr indent="0" lvl="0" marL="0" marR="0" rtl="0" algn="l">
              <a:lnSpc>
                <a:spcPct val="90000"/>
              </a:lnSpc>
              <a:spcBef>
                <a:spcPts val="1000"/>
              </a:spcBef>
              <a:spcAft>
                <a:spcPts val="0"/>
              </a:spcAft>
              <a:buClr>
                <a:schemeClr val="accent5"/>
              </a:buClr>
              <a:buSzPts val="3000"/>
              <a:buFont typeface="Arial"/>
              <a:buNone/>
            </a:pPr>
            <a:r>
              <a:rPr b="0" i="0" lang="en-US" sz="3000" u="none" cap="none" strike="noStrike">
                <a:solidFill>
                  <a:schemeClr val="dk1"/>
                </a:solidFill>
                <a:latin typeface="Consolas"/>
                <a:ea typeface="Consolas"/>
                <a:cs typeface="Consolas"/>
                <a:sym typeface="Consolas"/>
              </a:rPr>
              <a:t>mvn eclipse:eclipse </a:t>
            </a:r>
            <a:r>
              <a:rPr b="0" i="0" lang="en-US" sz="3000" u="none" cap="none" strike="noStrike">
                <a:solidFill>
                  <a:schemeClr val="dk1"/>
                </a:solidFill>
                <a:latin typeface="Libre Baskerville"/>
                <a:ea typeface="Libre Baskerville"/>
                <a:cs typeface="Libre Baskerville"/>
                <a:sym typeface="Libre Baskerville"/>
              </a:rPr>
              <a:t>– compatible to eclipse</a:t>
            </a:r>
            <a:endParaRPr b="0" i="0" sz="3000" u="none" cap="none" strike="noStrike">
              <a:solidFill>
                <a:schemeClr val="dk1"/>
              </a:solidFill>
              <a:latin typeface="Libre Baskerville"/>
              <a:ea typeface="Libre Baskerville"/>
              <a:cs typeface="Libre Baskerville"/>
              <a:sym typeface="Libre Baskerville"/>
            </a:endParaRPr>
          </a:p>
        </p:txBody>
      </p:sp>
      <p:sp>
        <p:nvSpPr>
          <p:cNvPr id="161" name="Google Shape;161;p21"/>
          <p:cNvSpPr txBox="1"/>
          <p:nvPr/>
        </p:nvSpPr>
        <p:spPr>
          <a:xfrm>
            <a:off x="353785" y="2609504"/>
            <a:ext cx="2939143" cy="270544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4000"/>
              <a:buFont typeface="Arial"/>
              <a:buNone/>
            </a:pPr>
            <a:r>
              <a:rPr b="0" i="0" lang="en-US" sz="4000" u="none" cap="none" strike="noStrike">
                <a:solidFill>
                  <a:schemeClr val="accent5"/>
                </a:solidFill>
                <a:latin typeface="Arial"/>
                <a:ea typeface="Arial"/>
                <a:cs typeface="Arial"/>
                <a:sym typeface="Arial"/>
              </a:rPr>
              <a:t>Maven Commands</a:t>
            </a:r>
            <a:endParaRPr b="0" i="0" sz="4000" u="none" cap="none" strike="noStrike">
              <a:solidFill>
                <a:schemeClr val="accen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