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Maven Pro"/>
      <p:regular r:id="rId42"/>
      <p:bold r:id="rId43"/>
    </p:embeddedFont>
    <p:embeddedFont>
      <p:font typeface="Libre Baskerville"/>
      <p:regular r:id="rId44"/>
      <p:bold r:id="rId45"/>
      <p: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A06B0F-4161-4305-B6BE-AD2B64202241}">
  <a:tblStyle styleId="{C8A06B0F-4161-4305-B6BE-AD2B64202241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EBBC2B1-2D4D-4AE0-AC1E-1113160E197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avenPr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LibreBaskerville-regular.fntdata"/><Relationship Id="rId21" Type="http://schemas.openxmlformats.org/officeDocument/2006/relationships/slide" Target="slides/slide16.xml"/><Relationship Id="rId43" Type="http://schemas.openxmlformats.org/officeDocument/2006/relationships/font" Target="fonts/MavenPro-bold.fntdata"/><Relationship Id="rId24" Type="http://schemas.openxmlformats.org/officeDocument/2006/relationships/slide" Target="slides/slide19.xml"/><Relationship Id="rId46" Type="http://schemas.openxmlformats.org/officeDocument/2006/relationships/font" Target="fonts/LibreBaskerville-italic.fntdata"/><Relationship Id="rId23" Type="http://schemas.openxmlformats.org/officeDocument/2006/relationships/slide" Target="slides/slide18.xml"/><Relationship Id="rId45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9" name="Google Shape;32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425147" y="5257800"/>
            <a:ext cx="9144000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Collections &amp; Generics</a:t>
            </a:r>
            <a:endParaRPr b="1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425147" y="4890289"/>
            <a:ext cx="9144000" cy="47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SDET Fundamental Training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531" y="461604"/>
            <a:ext cx="6349206" cy="271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Creating Type-safe Collections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148443" y="1552015"/>
            <a:ext cx="8909957" cy="408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class Test{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s){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&lt;Integer&gt;</a:t>
            </a: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 a= new ArrayList</a:t>
            </a: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&lt;Integer&gt;</a:t>
            </a: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a.add(1);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a.add(2);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a.add(3);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o:a)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System.out.println(o);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232522" y="3211843"/>
            <a:ext cx="494475" cy="1051586"/>
          </a:xfrm>
          <a:prstGeom prst="rightBrace">
            <a:avLst>
              <a:gd fmla="val 24549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506685" y="5484686"/>
            <a:ext cx="6945937" cy="1051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Note that while retrieving the objects from the collection, explicit type cast from Object to Integer type is not required here (which is required if we did not use generics)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861583" y="3476026"/>
            <a:ext cx="51427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Allows you to add only integers</a:t>
            </a:r>
            <a:endParaRPr sz="28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3442057" y="4263429"/>
            <a:ext cx="17059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Unboxing</a:t>
            </a:r>
            <a:endParaRPr sz="28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2"/>
          <p:cNvCxnSpPr>
            <a:endCxn id="190" idx="1"/>
          </p:cNvCxnSpPr>
          <p:nvPr/>
        </p:nvCxnSpPr>
        <p:spPr>
          <a:xfrm flipH="1" rot="10800000">
            <a:off x="3363757" y="4525039"/>
            <a:ext cx="78300" cy="11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636814" y="504925"/>
            <a:ext cx="650693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Is an instance of </a:t>
            </a:r>
            <a:r>
              <a:rPr lang="en-US" sz="4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ArrayList&lt;Object&gt; </a:t>
            </a:r>
            <a:r>
              <a:rPr lang="en-US" sz="4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same as instance of </a:t>
            </a:r>
            <a:r>
              <a:rPr lang="en-US" sz="4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4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2563585" y="4211511"/>
            <a:ext cx="8855527" cy="210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terms of what both the instances hold-they are the same. Only thing is that compiler will generate a warning if  ArrayList does not specify the type! Also if generics syntax is used internally, compiler does a lot many checks….</a:t>
            </a:r>
            <a:endParaRPr sz="3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92656" y="646772"/>
            <a:ext cx="11171520" cy="5803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static void main(String str[]){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ArrayList&lt;Integer&gt; a= new ArrayList&lt;Integer&gt;();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a.add(10);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a.add(20);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a.add(10);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System.out.println(a);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a.remove(10);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System.out.println(a);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7739743" y="4359728"/>
            <a:ext cx="3370014" cy="1953801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will the code display on execution?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0" y="1390517"/>
            <a:ext cx="12192000" cy="4846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148443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Mixing Generics &amp; Legacy Collection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148443" y="1959429"/>
            <a:ext cx="10381918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Legal 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ArrayList&lt;Integer&gt; a= new ArrayList();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 a= new ArrayList&lt;Integer&gt;();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List&lt;Integer&gt; a= new ArrayList();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a= new ArrayList&lt;Integer&gt;();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List&lt;Integer&gt; a= new ArrayList&lt;Integer&gt;();</a:t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1148443" y="4065814"/>
            <a:ext cx="9791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1148443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Consequences of Mixing Code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148443" y="1959429"/>
            <a:ext cx="1038191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Test{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 a=new ArrayList();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a.add(1);a.add(1.1);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ArrayList&lt;Integer&gt; b=a;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for(Integer i:b)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System.out.println(i);}}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2030186" y="5652639"/>
            <a:ext cx="6705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java.lang.ClassCastException: java.lang.Double at runtime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694214" y="4718957"/>
            <a:ext cx="3788229" cy="1485900"/>
          </a:xfrm>
          <a:prstGeom prst="arc">
            <a:avLst>
              <a:gd fmla="val 16139158" name="adj1"/>
              <a:gd fmla="val 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1148443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Generics &amp; Polymorphism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148443" y="1959429"/>
            <a:ext cx="1038191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List&lt;Integer&gt; a= new ArrayList&lt;Integer&gt;();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List&lt;Number&gt; a= new ArrayList&lt;Integer&gt;();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1148443" y="5146454"/>
            <a:ext cx="6705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Polymorphism is not allowed with types specified inside angular brackets</a:t>
            </a:r>
            <a:endParaRPr/>
          </a:p>
        </p:txBody>
      </p:sp>
      <p:pic>
        <p:nvPicPr>
          <p:cNvPr descr="https://persprop.azurewebsites.net/Content/Images/redX.png"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499" y="3346419"/>
            <a:ext cx="1252311" cy="1252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rograms.polliance.com/wp-content/uploads/2015/03/checkbox-yes-in-circle-groen.jpeg"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0" y="1641913"/>
            <a:ext cx="1258434" cy="125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5018049" y="533661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Wildcard Characters</a:t>
            </a:r>
            <a:endParaRPr sz="44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5018049" y="1736405"/>
            <a:ext cx="68135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Y&lt;? extends X&gt;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Y&lt;? super X&gt;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Y&lt;?&gt;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751114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Y&lt;? extends X&gt;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751114" y="1959429"/>
            <a:ext cx="11440885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AnyCollectionClass&lt;? extends AnyClassorInterface&gt;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ArrayList&lt;? extends Number&gt; l= new ArrayList&lt;Integer&gt;();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ArrayList&lt;? extends Number&gt; 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references can be used to hold Number or any subclass of Number and cannot be used for adding elements.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751114" y="1077687"/>
            <a:ext cx="1144088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Test{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ArrayList&lt;Integer&gt; l=new ArrayList&lt;Integer&gt;();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l.add(1);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l.add(2);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ArrayList&lt;? extends Number&gt;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m= 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m.add(1);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System.out.println(m.get(1));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pic>
        <p:nvPicPr>
          <p:cNvPr descr="https://persprop.azurewebsites.net/Content/Images/redX.png"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929" y="4163785"/>
            <a:ext cx="353302" cy="353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rograms.polliance.com/wp-content/uploads/2015/03/checkbox-yes-in-circle-groen.jpeg"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9115" y="4647719"/>
            <a:ext cx="333844" cy="33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751114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Y&lt;? super X&gt;</a:t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751114" y="1959429"/>
            <a:ext cx="1144088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AnyCollectionClass&lt;? super AnyClassorInterface&gt;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ArrayList&lt;? super Integer&gt; 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 can hold any elements of type Integer or super class of Integer and allows all the operations including add.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ArrayList&lt;? super Integer&gt; l=new ArrayList&lt;Integer&gt;();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l.add(1);l.add(2);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5018049" y="533661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Collections Framework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018049" y="1736405"/>
            <a:ext cx="681352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in java is an object that can hold multiple objects (like an array) and that will grow dynamically.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 collections framework is a unified architecture for representing and manipulating collections.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751114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Y&lt;?&gt;</a:t>
            </a: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751114" y="1959429"/>
            <a:ext cx="11440885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reference of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ArrayList&lt;?&gt;</a:t>
            </a: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can hold any type of Object but cannot be used for adding elements.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Actually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Y&lt;?&gt;</a:t>
            </a: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the short form of:</a:t>
            </a:r>
            <a:endParaRPr i="1" sz="3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 extends Object&gt;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ArrayList&lt;Integer&gt; l=new ArrayList&lt;Integer&gt;();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l.add(1);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l.add(2);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ArrayList&lt;?&gt; m=l;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m.add(1);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System.out.println(m.get(1));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/>
        </p:nvSpPr>
        <p:spPr>
          <a:xfrm>
            <a:off x="636814" y="714476"/>
            <a:ext cx="943791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Now do you understand Collection interface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removeAll(Collection&lt;?&gt; 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retainAll(Collection&lt;?&gt; c)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2563585" y="4638775"/>
            <a:ext cx="88555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cannot add new ..  you can only remove!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751114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r>
              <a:rPr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endParaRPr sz="4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751114" y="1862100"/>
            <a:ext cx="1043395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class is exactly same as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class except that the Vector class methods are </a:t>
            </a:r>
            <a:r>
              <a:rPr lang="en-US" sz="2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thread-safe.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Constructor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Vector()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Vector(int initialCapacity)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Vector(int initialCapacity, int capacityIncrement)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all the methods of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interface are implemented.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276601"/>
            <a:ext cx="1905000" cy="242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1" y="685800"/>
            <a:ext cx="33623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/>
          <p:nvPr/>
        </p:nvSpPr>
        <p:spPr>
          <a:xfrm>
            <a:off x="1028700" y="685800"/>
            <a:ext cx="5753100" cy="1981200"/>
          </a:xfrm>
          <a:prstGeom prst="wedgeRoundRectCallout">
            <a:avLst>
              <a:gd fmla="val 66824" name="adj1"/>
              <a:gd fmla="val 14412" name="adj2"/>
              <a:gd fmla="val 16667" name="adj3"/>
            </a:avLst>
          </a:prstGeom>
          <a:solidFill>
            <a:srgbClr val="38562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I was just looking at the API documentation, none of the methods of Vector class are marked as synchronized !</a:t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3581400" y="3200400"/>
            <a:ext cx="6648450" cy="2988130"/>
          </a:xfrm>
          <a:prstGeom prst="wedgeRectCallout">
            <a:avLst>
              <a:gd fmla="val -67287" name="adj1"/>
              <a:gd fmla="val -42338" name="adj2"/>
            </a:avLst>
          </a:prstGeom>
          <a:solidFill>
            <a:srgbClr val="833C0B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BE4D4"/>
                </a:solidFill>
                <a:latin typeface="Arial"/>
                <a:ea typeface="Arial"/>
                <a:cs typeface="Arial"/>
                <a:sym typeface="Arial"/>
              </a:rPr>
              <a:t>You won’t find it in the API documentation. But if you are curious you could look at the source code. In your Java home folder look for a zipped file called src. Extract the Vector class and look at the source code.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>
            <a:off x="5018049" y="533661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PriorityQueue</a:t>
            </a:r>
            <a:endParaRPr sz="4400">
              <a:solidFill>
                <a:srgbClr val="4472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5018049" y="2242591"/>
            <a:ext cx="681352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a sorted collection that implements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Sorting is based on:</a:t>
            </a:r>
            <a:endParaRPr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compareTo() 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 of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interface(also called natural order).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 passed via constructor.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PriorityQueue</a:t>
            </a:r>
            <a:r>
              <a:rPr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does not permit null elements.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1524001" y="56644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1224643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1616366" y="2122715"/>
            <a:ext cx="7217391" cy="23844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PriorityQueue()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PriorityQueue(int initialCapacity)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PriorityQueue(int initialCapacity,</a:t>
            </a:r>
            <a:b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Comparator&lt;? super E&gt; comparator) </a:t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1224643" y="2090056"/>
            <a:ext cx="8300357" cy="559318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7328807" y="4327750"/>
            <a:ext cx="438694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orders its elements based on natural ordering</a:t>
            </a:r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1752600" y="4924663"/>
            <a:ext cx="50237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orders its elements based on Comparator instance passed</a:t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8730343" y="2465614"/>
            <a:ext cx="1480457" cy="2686050"/>
          </a:xfrm>
          <a:prstGeom prst="arc">
            <a:avLst>
              <a:gd fmla="val 16878133" name="adj1"/>
              <a:gd fmla="val 181416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4" name="Google Shape;314;p37"/>
          <p:cNvSpPr/>
          <p:nvPr/>
        </p:nvSpPr>
        <p:spPr>
          <a:xfrm flipH="1">
            <a:off x="1524000" y="4021006"/>
            <a:ext cx="1393697" cy="1260851"/>
          </a:xfrm>
          <a:prstGeom prst="arc">
            <a:avLst>
              <a:gd fmla="val 17622383" name="adj1"/>
              <a:gd fmla="val 181416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696686" y="886618"/>
            <a:ext cx="9514114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NaturalOrder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str[]){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PriorityQueue&lt;String&gt; p= new PriorityQueue&lt;String&gt;();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p.offer(”Peter");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p.offer(”Raj");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p.offer(”Shakira");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p.offer(”Sonal");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while(!p.isEmpty())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s=p.poll();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System.out.println(s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} </a:t>
            </a:r>
            <a:endParaRPr/>
          </a:p>
        </p:txBody>
      </p:sp>
      <p:sp>
        <p:nvSpPr>
          <p:cNvPr id="322" name="Google Shape;322;p38"/>
          <p:cNvSpPr txBox="1"/>
          <p:nvPr>
            <p:ph type="title"/>
          </p:nvPr>
        </p:nvSpPr>
        <p:spPr>
          <a:xfrm>
            <a:off x="3663043" y="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with natural ordering</a:t>
            </a:r>
            <a:endParaRPr/>
          </a:p>
        </p:txBody>
      </p:sp>
      <p:pic>
        <p:nvPicPr>
          <p:cNvPr id="323" name="Google Shape;3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3615" y="2169716"/>
            <a:ext cx="1905000" cy="242411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8"/>
          <p:cNvSpPr/>
          <p:nvPr/>
        </p:nvSpPr>
        <p:spPr>
          <a:xfrm>
            <a:off x="6389915" y="2931715"/>
            <a:ext cx="3162300" cy="1219200"/>
          </a:xfrm>
          <a:prstGeom prst="wedgeRoundRectCallout">
            <a:avLst>
              <a:gd fmla="val 65495" name="adj1"/>
              <a:gd fmla="val -93926" name="adj2"/>
              <a:gd fmla="val 16667" name="adj3"/>
            </a:avLst>
          </a:prstGeom>
          <a:solidFill>
            <a:srgbClr val="1F386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Can you guess what this will display?</a:t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7266214" y="4455715"/>
            <a:ext cx="4169229" cy="1828800"/>
          </a:xfrm>
          <a:prstGeom prst="wedgeRoundRectCallout">
            <a:avLst>
              <a:gd fmla="val 6509" name="adj1"/>
              <a:gd fmla="val -66486" name="adj2"/>
              <a:gd fmla="val 16667" name="adj3"/>
            </a:avLst>
          </a:prstGeom>
          <a:solidFill>
            <a:srgbClr val="1F386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Make changes to the above code to use integers instead of strings?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4772" y="3477001"/>
            <a:ext cx="24384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7057" y="149068"/>
            <a:ext cx="16764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/>
          <p:nvPr/>
        </p:nvSpPr>
        <p:spPr>
          <a:xfrm>
            <a:off x="2155372" y="183993"/>
            <a:ext cx="5551714" cy="1676400"/>
          </a:xfrm>
          <a:prstGeom prst="wedgeRoundRectCallout">
            <a:avLst>
              <a:gd fmla="val 71805" name="adj1"/>
              <a:gd fmla="val -34844" name="adj2"/>
              <a:gd fmla="val 16667" name="adj3"/>
            </a:avLst>
          </a:prstGeom>
          <a:solidFill>
            <a:srgbClr val="26262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What if you want the </a:t>
            </a:r>
            <a:r>
              <a:rPr b="1" lang="en-US" sz="24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 </a:t>
            </a: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 order  strings/integers  in descending order?</a:t>
            </a:r>
            <a:endParaRPr/>
          </a:p>
        </p:txBody>
      </p:sp>
      <p:pic>
        <p:nvPicPr>
          <p:cNvPr id="334" name="Google Shape;33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" y="2197061"/>
            <a:ext cx="17526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/>
          <p:nvPr/>
        </p:nvSpPr>
        <p:spPr>
          <a:xfrm>
            <a:off x="2857500" y="2425661"/>
            <a:ext cx="4953000" cy="1371600"/>
          </a:xfrm>
          <a:prstGeom prst="wedgeRoundRectCallout">
            <a:avLst>
              <a:gd fmla="val -68046" name="adj1"/>
              <a:gd fmla="val -26575" name="adj2"/>
              <a:gd fmla="val 16667" name="adj3"/>
            </a:avLst>
          </a:prstGeom>
          <a:solidFill>
            <a:srgbClr val="1E4E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DEAF6"/>
                </a:solidFill>
                <a:latin typeface="Arial"/>
                <a:ea typeface="Arial"/>
                <a:cs typeface="Arial"/>
                <a:sym typeface="Arial"/>
              </a:rPr>
              <a:t>Create another class that inherits from </a:t>
            </a:r>
            <a:r>
              <a:rPr b="1" lang="en-US" sz="2400">
                <a:solidFill>
                  <a:srgbClr val="DDEAF6"/>
                </a:solidFill>
                <a:latin typeface="Courier New"/>
                <a:ea typeface="Courier New"/>
                <a:cs typeface="Courier New"/>
                <a:sym typeface="Courier New"/>
              </a:rPr>
              <a:t>String/Integer</a:t>
            </a:r>
            <a:r>
              <a:rPr lang="en-US" sz="2400">
                <a:solidFill>
                  <a:srgbClr val="DDEAF6"/>
                </a:solidFill>
                <a:latin typeface="Arial"/>
                <a:ea typeface="Arial"/>
                <a:cs typeface="Arial"/>
                <a:sym typeface="Arial"/>
              </a:rPr>
              <a:t> and override </a:t>
            </a:r>
            <a:r>
              <a:rPr b="1" lang="en-US" sz="2400">
                <a:solidFill>
                  <a:srgbClr val="DDEAF6"/>
                </a:solidFill>
                <a:latin typeface="Courier New"/>
                <a:ea typeface="Courier New"/>
                <a:cs typeface="Courier New"/>
                <a:sym typeface="Courier New"/>
              </a:rPr>
              <a:t>compareTo()</a:t>
            </a:r>
            <a:r>
              <a:rPr lang="en-US" sz="2400">
                <a:solidFill>
                  <a:srgbClr val="DDEAF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2582636" y="4217288"/>
            <a:ext cx="5791200" cy="1326696"/>
          </a:xfrm>
          <a:prstGeom prst="wedgeRoundRectCallout">
            <a:avLst>
              <a:gd fmla="val 74175" name="adj1"/>
              <a:gd fmla="val -61503" name="adj2"/>
              <a:gd fmla="val 16667" name="adj3"/>
            </a:avLst>
          </a:prstGeom>
          <a:solidFill>
            <a:srgbClr val="2F549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DEAF6"/>
                </a:solidFill>
                <a:latin typeface="Arial"/>
                <a:ea typeface="Arial"/>
                <a:cs typeface="Arial"/>
                <a:sym typeface="Arial"/>
              </a:rPr>
              <a:t>Create another class that implements </a:t>
            </a:r>
            <a:r>
              <a:rPr b="1" lang="en-US" sz="2400">
                <a:solidFill>
                  <a:srgbClr val="DDEAF6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-US" sz="2400">
                <a:solidFill>
                  <a:srgbClr val="DDEAF6"/>
                </a:solidFill>
                <a:latin typeface="Arial"/>
                <a:ea typeface="Arial"/>
                <a:cs typeface="Arial"/>
                <a:sym typeface="Arial"/>
              </a:rPr>
              <a:t> and pass this object to </a:t>
            </a:r>
            <a:r>
              <a:rPr b="1" lang="en-US" sz="2400">
                <a:solidFill>
                  <a:srgbClr val="DDEAF6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 </a:t>
            </a:r>
            <a:r>
              <a:rPr lang="en-US" sz="2400">
                <a:solidFill>
                  <a:srgbClr val="DDEAF6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625929" y="5750004"/>
            <a:ext cx="7848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Who is correct?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/>
          <p:nvPr/>
        </p:nvSpPr>
        <p:spPr>
          <a:xfrm>
            <a:off x="4805778" y="533661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en-US" sz="4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interface methods</a:t>
            </a:r>
            <a:endParaRPr sz="4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4805777" y="2242591"/>
            <a:ext cx="7173951" cy="319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determines equality of two elements e1 and e2  elements based on  what t e1.equals(e2) returns.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can contain at most one null element.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does not add any new methods apart from what it gets from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interface.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Classes implementing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must return </a:t>
            </a:r>
            <a:r>
              <a:rPr lang="en-US" sz="2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false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an attempt is made to add </a:t>
            </a:r>
            <a:r>
              <a:rPr lang="en-US" sz="2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element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>
            <a:off x="4805778" y="354047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HashSet</a:t>
            </a:r>
            <a:endParaRPr sz="4400">
              <a:solidFill>
                <a:srgbClr val="4472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4805777" y="1524134"/>
            <a:ext cx="7173951" cy="488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HashSet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an unordered and unsorted set that does not allow duplicates.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makes no </a:t>
            </a:r>
            <a:r>
              <a:rPr lang="en-US" sz="2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guarantees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as to the </a:t>
            </a:r>
            <a:r>
              <a:rPr lang="en-US" sz="2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iteration order 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the set; in particular, it does not guarantee that the order will remain constant over time.</a:t>
            </a:r>
            <a:endParaRPr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class offers </a:t>
            </a:r>
            <a:r>
              <a:rPr lang="en-US" sz="2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constant time 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performance for the basic operations like add, remove, contains etc.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class uses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hashCode()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method of the object added that will be added.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you insert the same item second time, the item does not get inserted.</a:t>
            </a:r>
            <a:endParaRPr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5018049" y="533661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Generics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018049" y="1736405"/>
            <a:ext cx="681352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Collection framework in Java allows us to create type-safe collection.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type that will be used to create the collection object is specified at the time of instantiation.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collection methods therefore use generic symbols (like ‘E’).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prior to 1.5, collection methods used Object instead of this.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1524001" y="56644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1175657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 &amp; Methods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1175657" y="2122715"/>
            <a:ext cx="10401299" cy="37229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HashSet()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HashSet(int initialCapacity)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all the 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methods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implementation of 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hashCode()</a:t>
            </a: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provided by the 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class leads to a linear search because each object has a unique bucket.</a:t>
            </a:r>
            <a:endParaRPr sz="3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type="title"/>
          </p:nvPr>
        </p:nvSpPr>
        <p:spPr>
          <a:xfrm>
            <a:off x="1828800" y="271169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hashCode()</a:t>
            </a:r>
            <a:endParaRPr/>
          </a:p>
        </p:txBody>
      </p:sp>
      <p:sp>
        <p:nvSpPr>
          <p:cNvPr id="364" name="Google Shape;364;p43"/>
          <p:cNvSpPr txBox="1"/>
          <p:nvPr>
            <p:ph idx="1" type="body"/>
          </p:nvPr>
        </p:nvSpPr>
        <p:spPr>
          <a:xfrm>
            <a:off x="734787" y="1350183"/>
            <a:ext cx="10776856" cy="820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For efficient performance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HashSet</a:t>
            </a:r>
            <a:r>
              <a:rPr lang="en-US"/>
              <a:t> collection,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hashCode()</a:t>
            </a:r>
            <a:r>
              <a:rPr lang="en-US"/>
              <a:t> method for the object(that is going to be added to the collection) must be overridden. </a:t>
            </a:r>
            <a:endParaRPr/>
          </a:p>
        </p:txBody>
      </p:sp>
      <p:graphicFrame>
        <p:nvGraphicFramePr>
          <p:cNvPr id="365" name="Google Shape;365;p43"/>
          <p:cNvGraphicFramePr/>
          <p:nvPr/>
        </p:nvGraphicFramePr>
        <p:xfrm>
          <a:off x="375556" y="293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{5EBBC2B1-2D4D-4AE0-AC1E-1113160E197D}</a:tableStyleId>
              </a:tblPr>
              <a:tblGrid>
                <a:gridCol w="449450"/>
                <a:gridCol w="447350"/>
                <a:gridCol w="449450"/>
                <a:gridCol w="447350"/>
                <a:gridCol w="449450"/>
                <a:gridCol w="447350"/>
                <a:gridCol w="449450"/>
                <a:gridCol w="447350"/>
                <a:gridCol w="447350"/>
                <a:gridCol w="449450"/>
                <a:gridCol w="449450"/>
                <a:gridCol w="447350"/>
                <a:gridCol w="449450"/>
                <a:gridCol w="445250"/>
                <a:gridCol w="451550"/>
                <a:gridCol w="447350"/>
                <a:gridCol w="449450"/>
                <a:gridCol w="447350"/>
                <a:gridCol w="447350"/>
                <a:gridCol w="449450"/>
                <a:gridCol w="449450"/>
                <a:gridCol w="445250"/>
                <a:gridCol w="451550"/>
                <a:gridCol w="445250"/>
                <a:gridCol w="451550"/>
                <a:gridCol w="38225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43"/>
          <p:cNvSpPr txBox="1"/>
          <p:nvPr/>
        </p:nvSpPr>
        <p:spPr>
          <a:xfrm>
            <a:off x="424540" y="2438116"/>
            <a:ext cx="14042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0  1  2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4441547" y="4964603"/>
            <a:ext cx="3227165" cy="46166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new Cust (”Riche”)</a:t>
            </a:r>
            <a:endParaRPr sz="24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8" name="Google Shape;368;p43"/>
          <p:cNvCxnSpPr/>
          <p:nvPr/>
        </p:nvCxnSpPr>
        <p:spPr>
          <a:xfrm flipH="1">
            <a:off x="7386640" y="3474585"/>
            <a:ext cx="8382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3"/>
          <p:cNvSpPr/>
          <p:nvPr/>
        </p:nvSpPr>
        <p:spPr>
          <a:xfrm>
            <a:off x="4466947" y="5729778"/>
            <a:ext cx="2903359" cy="46166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new Cust (”Ria")</a:t>
            </a:r>
            <a:endParaRPr sz="24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0" name="Google Shape;370;p43"/>
          <p:cNvCxnSpPr/>
          <p:nvPr/>
        </p:nvCxnSpPr>
        <p:spPr>
          <a:xfrm>
            <a:off x="6448146" y="5512028"/>
            <a:ext cx="0" cy="1524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3"/>
          <p:cNvSpPr/>
          <p:nvPr/>
        </p:nvSpPr>
        <p:spPr>
          <a:xfrm>
            <a:off x="3390899" y="4120351"/>
            <a:ext cx="3057247" cy="46166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new Cust (”Maze”)</a:t>
            </a:r>
            <a:endParaRPr sz="24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2" name="Google Shape;372;p43"/>
          <p:cNvCxnSpPr/>
          <p:nvPr/>
        </p:nvCxnSpPr>
        <p:spPr>
          <a:xfrm flipH="1">
            <a:off x="5927270" y="3600016"/>
            <a:ext cx="26690" cy="4345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43"/>
          <p:cNvSpPr/>
          <p:nvPr/>
        </p:nvSpPr>
        <p:spPr>
          <a:xfrm>
            <a:off x="8507186" y="4733771"/>
            <a:ext cx="3243196" cy="46166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new Cust (”Shine")</a:t>
            </a:r>
            <a:endParaRPr/>
          </a:p>
        </p:txBody>
      </p:sp>
      <p:sp>
        <p:nvSpPr>
          <p:cNvPr id="374" name="Google Shape;374;p43"/>
          <p:cNvSpPr txBox="1"/>
          <p:nvPr/>
        </p:nvSpPr>
        <p:spPr>
          <a:xfrm>
            <a:off x="1140248" y="4344422"/>
            <a:ext cx="1564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Buckets</a:t>
            </a:r>
            <a:endParaRPr sz="28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3"/>
          <p:cNvSpPr txBox="1"/>
          <p:nvPr/>
        </p:nvSpPr>
        <p:spPr>
          <a:xfrm>
            <a:off x="10580913" y="2474432"/>
            <a:ext cx="14042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24 25</a:t>
            </a:r>
            <a:endParaRPr sz="20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43"/>
          <p:cNvSpPr/>
          <p:nvPr/>
        </p:nvSpPr>
        <p:spPr>
          <a:xfrm rot="5400000">
            <a:off x="1583871" y="3231155"/>
            <a:ext cx="587829" cy="1654629"/>
          </a:xfrm>
          <a:prstGeom prst="rightBrace">
            <a:avLst>
              <a:gd fmla="val 7037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77" name="Google Shape;377;p43"/>
          <p:cNvCxnSpPr/>
          <p:nvPr/>
        </p:nvCxnSpPr>
        <p:spPr>
          <a:xfrm>
            <a:off x="8607206" y="3474585"/>
            <a:ext cx="776784" cy="11074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/>
          <p:nvPr/>
        </p:nvSpPr>
        <p:spPr>
          <a:xfrm>
            <a:off x="4805778" y="354047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TreeSet </a:t>
            </a:r>
            <a:r>
              <a:rPr lang="en-US" sz="44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44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4805777" y="1524134"/>
            <a:ext cx="717395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TreeSet()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TreeSet(Comparator c)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first()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last()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other methods from the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interface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/>
          <p:nvPr/>
        </p:nvSpPr>
        <p:spPr>
          <a:xfrm>
            <a:off x="0" y="0"/>
            <a:ext cx="12192000" cy="1268639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0" name="Google Shape;390;p45"/>
          <p:cNvSpPr txBox="1"/>
          <p:nvPr>
            <p:ph type="title"/>
          </p:nvPr>
        </p:nvSpPr>
        <p:spPr>
          <a:xfrm>
            <a:off x="669471" y="29708"/>
            <a:ext cx="10706100" cy="1238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669471" y="1436914"/>
            <a:ext cx="9769929" cy="511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SortedSet&lt;String&gt; set = new TreeSet&lt;String&gt;();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Add elements to the set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set.add("b");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set.add("c");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set.add("a");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set.add("c");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display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for(String o:set ) 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System.out.println(o);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45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8" name="Google Shape;398;p46"/>
          <p:cNvSpPr/>
          <p:nvPr/>
        </p:nvSpPr>
        <p:spPr>
          <a:xfrm>
            <a:off x="1524001" y="56644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6"/>
          <p:cNvSpPr/>
          <p:nvPr/>
        </p:nvSpPr>
        <p:spPr>
          <a:xfrm>
            <a:off x="1175657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4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methods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1175657" y="1894114"/>
            <a:ext cx="10401299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maps keys to values.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cannot contain duplicate keys; each key can map to at most one value.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put(K key, V value)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get(Object key)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containsKey(Object key)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containsValue(Object value)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remove(Object key)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Collection&lt;K&gt; values()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1524001" y="56644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7"/>
          <p:cNvSpPr/>
          <p:nvPr/>
        </p:nvSpPr>
        <p:spPr>
          <a:xfrm>
            <a:off x="1175657" y="243729"/>
            <a:ext cx="93834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n-US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endParaRPr sz="4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47"/>
          <p:cNvSpPr txBox="1"/>
          <p:nvPr/>
        </p:nvSpPr>
        <p:spPr>
          <a:xfrm>
            <a:off x="1175657" y="1894114"/>
            <a:ext cx="10401299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Both of the classes arrange the pair of objects with respect to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hashCode()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the key and the keys map to a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Constructors: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HashMap()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HashMap(int initialCapacity) 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Hashtable() 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Hashtable(int initialCapacity) </a:t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391886" y="5480843"/>
            <a:ext cx="69314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only difference between 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that 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thread-safe.</a:t>
            </a:r>
            <a:endParaRPr/>
          </a:p>
        </p:txBody>
      </p:sp>
      <p:sp>
        <p:nvSpPr>
          <p:cNvPr id="410" name="Google Shape;410;p47"/>
          <p:cNvSpPr txBox="1"/>
          <p:nvPr/>
        </p:nvSpPr>
        <p:spPr>
          <a:xfrm>
            <a:off x="7347856" y="5357731"/>
            <a:ext cx="46182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Which of the other pairs of class have you learned so far  are thread-safe and thread-unsafe?</a:t>
            </a:r>
            <a:endParaRPr/>
          </a:p>
        </p:txBody>
      </p:sp>
      <p:cxnSp>
        <p:nvCxnSpPr>
          <p:cNvPr id="411" name="Google Shape;411;p47"/>
          <p:cNvCxnSpPr/>
          <p:nvPr/>
        </p:nvCxnSpPr>
        <p:spPr>
          <a:xfrm>
            <a:off x="391886" y="5227099"/>
            <a:ext cx="1138101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8"/>
          <p:cNvSpPr/>
          <p:nvPr/>
        </p:nvSpPr>
        <p:spPr>
          <a:xfrm>
            <a:off x="359229" y="481707"/>
            <a:ext cx="11832771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MyDictionary{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str[])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HashMap&lt;String,String[]&gt; h= new HashMap&lt;String,String[]&gt;();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adding words and their meanings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h.put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("benevolent",new String[]{"kind", "generous","warm-hearted"});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h.put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("endeavour",new String[]{"attempt", "effort", "strive"});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h.put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("dingy", new String[]{"dark", "worn"});</a:t>
            </a:r>
            <a:endParaRPr sz="24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h.put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("gait",new String[]{"walk","step","stride"});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reading the word from the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Scanner scan= 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word=scan.next().toLowerCase();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meaning[]=(String [])h.get(word);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for(String m:meaning)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708732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44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1805554" y="1807571"/>
            <a:ext cx="7539657" cy="3072942"/>
            <a:chOff x="439231" y="735"/>
            <a:chExt cx="7539657" cy="3072942"/>
          </a:xfrm>
        </p:grpSpPr>
        <p:sp>
          <p:nvSpPr>
            <p:cNvPr id="112" name="Google Shape;112;p16"/>
            <p:cNvSpPr/>
            <p:nvPr/>
          </p:nvSpPr>
          <p:spPr>
            <a:xfrm>
              <a:off x="4209060" y="800981"/>
              <a:ext cx="2625253" cy="3361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3" name="Google Shape;113;p16"/>
            <p:cNvSpPr/>
            <p:nvPr/>
          </p:nvSpPr>
          <p:spPr>
            <a:xfrm>
              <a:off x="3293399" y="1937329"/>
              <a:ext cx="653611" cy="736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4" name="Google Shape;114;p16"/>
            <p:cNvSpPr/>
            <p:nvPr/>
          </p:nvSpPr>
          <p:spPr>
            <a:xfrm>
              <a:off x="4163340" y="800981"/>
              <a:ext cx="91440" cy="33610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5" name="Google Shape;115;p16"/>
            <p:cNvSpPr/>
            <p:nvPr/>
          </p:nvSpPr>
          <p:spPr>
            <a:xfrm>
              <a:off x="1583806" y="800981"/>
              <a:ext cx="2625253" cy="33610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6" name="Google Shape;116;p16"/>
            <p:cNvSpPr/>
            <p:nvPr/>
          </p:nvSpPr>
          <p:spPr>
            <a:xfrm>
              <a:off x="2782430" y="735"/>
              <a:ext cx="2853259" cy="800245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2782430" y="735"/>
              <a:ext cx="2853259" cy="800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Collection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39231" y="1137084"/>
              <a:ext cx="2289150" cy="800245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439231" y="1137084"/>
              <a:ext cx="2289150" cy="800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List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064484" y="1137084"/>
              <a:ext cx="2289150" cy="800245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3064484" y="1137084"/>
              <a:ext cx="2289150" cy="800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Set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947011" y="2273432"/>
              <a:ext cx="2289150" cy="800245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3947011" y="2273432"/>
              <a:ext cx="2289150" cy="800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Sorted Set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689738" y="1137084"/>
              <a:ext cx="2289150" cy="800245"/>
            </a:xfrm>
            <a:prstGeom prst="rect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5689738" y="1137084"/>
              <a:ext cx="2289150" cy="800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Queue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6" name="Google Shape;126;p16"/>
          <p:cNvSpPr/>
          <p:nvPr/>
        </p:nvSpPr>
        <p:spPr>
          <a:xfrm>
            <a:off x="1170668" y="4112274"/>
            <a:ext cx="35591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does not allow duplicate 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8784771" y="3865336"/>
            <a:ext cx="16882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FIFO order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432058" y="5551488"/>
            <a:ext cx="18469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Name-value</a:t>
            </a:r>
            <a:b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pair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2525706" y="4894782"/>
            <a:ext cx="2371719" cy="1737659"/>
            <a:chOff x="696907" y="11510"/>
            <a:chExt cx="2371719" cy="1737659"/>
          </a:xfrm>
        </p:grpSpPr>
        <p:sp>
          <p:nvSpPr>
            <p:cNvPr id="130" name="Google Shape;130;p16"/>
            <p:cNvSpPr/>
            <p:nvPr/>
          </p:nvSpPr>
          <p:spPr>
            <a:xfrm>
              <a:off x="982448" y="733301"/>
              <a:ext cx="436250" cy="65497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BA612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1" name="Google Shape;131;p16"/>
            <p:cNvSpPr/>
            <p:nvPr/>
          </p:nvSpPr>
          <p:spPr>
            <a:xfrm>
              <a:off x="696907" y="11510"/>
              <a:ext cx="1443582" cy="721791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696907" y="11510"/>
              <a:ext cx="1443582" cy="721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endParaRPr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982448" y="1027378"/>
              <a:ext cx="2086178" cy="721791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982448" y="1027378"/>
              <a:ext cx="2086178" cy="721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Sorted Map</a:t>
              </a:r>
              <a:endParaRPr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35" name="Google Shape;135;p16"/>
          <p:cNvCxnSpPr/>
          <p:nvPr/>
        </p:nvCxnSpPr>
        <p:spPr>
          <a:xfrm>
            <a:off x="8610600" y="3865336"/>
            <a:ext cx="174171" cy="2308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16"/>
          <p:cNvCxnSpPr/>
          <p:nvPr/>
        </p:nvCxnSpPr>
        <p:spPr>
          <a:xfrm flipH="1">
            <a:off x="4305300" y="3816541"/>
            <a:ext cx="152400" cy="2621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16"/>
          <p:cNvSpPr txBox="1"/>
          <p:nvPr/>
        </p:nvSpPr>
        <p:spPr>
          <a:xfrm>
            <a:off x="444273" y="1599911"/>
            <a:ext cx="30732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java.util package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708732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4400">
                <a:solidFill>
                  <a:srgbClr val="ED7D3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17"/>
          <p:cNvGraphicFramePr/>
          <p:nvPr/>
        </p:nvGraphicFramePr>
        <p:xfrm>
          <a:off x="0" y="1390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{C8A06B0F-4161-4305-B6BE-AD2B64202241}</a:tableStyleId>
              </a:tblPr>
              <a:tblGrid>
                <a:gridCol w="1959425"/>
                <a:gridCol w="3575950"/>
                <a:gridCol w="6656625"/>
              </a:tblGrid>
              <a:tr h="73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/>
                        <a:t>Interface</a:t>
                      </a:r>
                      <a:endParaRPr b="0" sz="3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/>
                        <a:t>Implementation Classes</a:t>
                      </a:r>
                      <a:endParaRPr b="0" sz="3200"/>
                    </a:p>
                  </a:txBody>
                  <a:tcPr marT="45725" marB="45725" marR="91450" marL="91450"/>
                </a:tc>
              </a:tr>
              <a:tr h="144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t/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ArrayList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LinkedList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109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SortedSet</a:t>
                      </a:r>
                      <a:endParaRPr sz="24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HashSet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LinkedHashSet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TreeSet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144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br>
                        <a:rPr lang="en-US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 Map</a:t>
                      </a:r>
                      <a:endParaRPr sz="24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Hashtable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HashMap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LinkedHashMap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TreeMap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74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Queue</a:t>
                      </a:r>
                      <a:endParaRPr sz="24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LinkedList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C81E1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PriorityQueue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Methods of </a:t>
            </a:r>
            <a:r>
              <a:rPr lang="en-US" sz="40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4400">
                <a:solidFill>
                  <a:srgbClr val="ED7D3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148443" y="1959429"/>
            <a:ext cx="890995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add(E 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clear()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remove(Object 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removeAll( Collection&lt;?&gt; 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retainAll( Collection&lt;?&gt; 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size()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isEmpty()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contains(Object 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T[] toArray()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4400">
                <a:solidFill>
                  <a:srgbClr val="ED7D3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Interface Methods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148443" y="1959429"/>
            <a:ext cx="8909957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add(int index, E element)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remove(int 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indexOf(Object 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lastIndexOf(Object 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get(int 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set(int index, E element)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List&lt;E&gt; subList(int fromIndex,int toIndex)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5018049" y="533661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endParaRPr sz="4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018049" y="1736405"/>
            <a:ext cx="681352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F5F5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Constructors: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ArrayList()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ArrayList(int initialCapacity)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F5F5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F5F5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Methods</a:t>
            </a:r>
            <a:endParaRPr b="1" sz="3200">
              <a:solidFill>
                <a:srgbClr val="5F5F5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5F5F5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the List interface methods are implemented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lang="en-US" sz="3200">
                <a:solidFill>
                  <a:srgbClr val="5F5F5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overridden to display contents of </a:t>
            </a:r>
            <a:r>
              <a:rPr lang="en-US" sz="3200">
                <a:solidFill>
                  <a:srgbClr val="5F5F5F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3200">
                <a:solidFill>
                  <a:srgbClr val="5F5F5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object.</a:t>
            </a:r>
            <a:endParaRPr sz="3200">
              <a:solidFill>
                <a:srgbClr val="5F5F5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Without Generics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148443" y="1615879"/>
            <a:ext cx="8909957" cy="408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import java.util.*;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class Test{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s){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ArrayList a= new ArrayList();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a.add(1);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a.add("Mary");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a.add(1.78);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for(Object o:a)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System.out.println(o);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00"/>
                </a:solidFill>
                <a:latin typeface="Consolas"/>
                <a:ea typeface="Consolas"/>
                <a:cs typeface="Consolas"/>
                <a:sym typeface="Consolas"/>
              </a:rPr>
              <a:t>}  }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4408714" y="3380014"/>
            <a:ext cx="604157" cy="1159329"/>
          </a:xfrm>
          <a:prstGeom prst="rightBrace">
            <a:avLst>
              <a:gd fmla="val 24549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966983" y="5993706"/>
            <a:ext cx="46875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Compiler generates warning</a:t>
            </a: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409199" y="3737636"/>
            <a:ext cx="58684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Allows you to add any kind of object</a:t>
            </a:r>
            <a:br>
              <a:rPr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Not type-safe</a:t>
            </a:r>
            <a:endParaRPr sz="2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