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embeddedFontLst>
    <p:embeddedFont>
      <p:font typeface="Maven Pro"/>
      <p:regular r:id="rId40"/>
      <p:bold r:id="rId41"/>
    </p:embeddedFont>
    <p:embeddedFont>
      <p:font typeface="Libre Baskerville"/>
      <p:regular r:id="rId42"/>
      <p:bold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2" Type="http://schemas.openxmlformats.org/officeDocument/2006/relationships/font" Target="fonts/LibreBaskerville-regular.fntdata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44" Type="http://schemas.openxmlformats.org/officeDocument/2006/relationships/font" Target="fonts/LibreBaskerville-italic.fntdata"/><Relationship Id="rId21" Type="http://schemas.openxmlformats.org/officeDocument/2006/relationships/slide" Target="slides/slide16.xml"/><Relationship Id="rId43" Type="http://schemas.openxmlformats.org/officeDocument/2006/relationships/font" Target="fonts/LibreBaskerville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ven Pro"/>
              <a:buNone/>
              <a:defRPr b="0" i="0" sz="4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425147" y="5257800"/>
            <a:ext cx="9144000" cy="96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1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425147" y="4890289"/>
            <a:ext cx="9144000" cy="473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SDET Fundamental Training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531" y="461604"/>
            <a:ext cx="6349206" cy="271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0" y="0"/>
            <a:ext cx="3162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2308225"/>
            <a:ext cx="29146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sz="3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848100" y="285750"/>
            <a:ext cx="7504306" cy="638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git init</a:t>
            </a:r>
            <a:r>
              <a:rPr lang="en-US"/>
              <a:t> command creates a new Git repository.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It can be used to convert an existing, unversioned project to a Git repository or initialize a new empty repository.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Executing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git init</a:t>
            </a:r>
            <a:r>
              <a:rPr lang="en-US"/>
              <a:t> creates a .git subdirectory in the project root, which contains all of the necessary metadata for the repo.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View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ls -la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0" y="0"/>
            <a:ext cx="3162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0" y="2308225"/>
            <a:ext cx="29146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sz="3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848100" y="285750"/>
            <a:ext cx="7504306" cy="638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git init &lt;directory&gt;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Above command will create an empty Git repository in the specified directory. Running this command will create a new folder called &lt;directory&gt; containing nothing but the .git subdirectory.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0" y="0"/>
            <a:ext cx="3162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0" y="2308225"/>
            <a:ext cx="29146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bare</a:t>
            </a:r>
            <a:endParaRPr sz="3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848100" y="285750"/>
            <a:ext cx="7772400" cy="638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Syntax:</a:t>
            </a:r>
            <a:br>
              <a:rPr lang="en-US"/>
            </a:b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init --bare &lt;directory&gt;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Example:</a:t>
            </a:r>
            <a:br>
              <a:rPr lang="en-US"/>
            </a:b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init –bare my-project.git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Initialize an empty Git repository, but omit the working directory.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Shared repositories should always be created with the --bare flag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Conventionally, repositories initialized with the --bare flag end in .git.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125950" y="365125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Bare Repositories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125950" y="1825625"/>
            <a:ext cx="76720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--bare flag creates a repository that doesn’t have a working directory, making it impossible to edit files and commit changes in that repository.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Central repositories should always be created as bare repositories because pushing branches to a non-bare repository has the potential to overwrite changes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Virtually all Git workflows, the central repository is bare, and developers local repositories are non-bare.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838200" y="1903993"/>
            <a:ext cx="4001429" cy="3114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Bare Repositories</a:t>
            </a:r>
            <a:endParaRPr sz="5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6127" r="14302" t="0"/>
          <a:stretch/>
        </p:blipFill>
        <p:spPr>
          <a:xfrm>
            <a:off x="5107259" y="365125"/>
            <a:ext cx="6311590" cy="619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/>
          <p:nvPr/>
        </p:nvSpPr>
        <p:spPr>
          <a:xfrm>
            <a:off x="0" y="0"/>
            <a:ext cx="3162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0" y="2308225"/>
            <a:ext cx="29146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clone</a:t>
            </a:r>
            <a:endParaRPr sz="3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848100" y="285750"/>
            <a:ext cx="7504306" cy="638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git clone</a:t>
            </a:r>
            <a:r>
              <a:rPr lang="en-US"/>
              <a:t> command copies an existing Git repository(This is sort of like svn checkout).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repository—it has its own history, manages its own files, and is a completely isolated environment from the original repository.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Usage : </a:t>
            </a: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clone &lt;repo&gt;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a remote machine accessible via HTTP or SSH.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clone &lt;repo&gt; &lt;directory&gt;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Clone the repository located at &lt;repo&gt; into the folder called &lt;directory&gt; on the local machine.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1391037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GIT vs SVN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654205" y="2915579"/>
            <a:ext cx="10883590" cy="3679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Unlike SVN, Git makes no distinction between the working copy and the central repository—they are all full-fledged Git repositories.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SVN depends on the relationship between the central repository and the working copy, Git’s collaboration model is based on repository-to-repository interaction.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In GIT you </a:t>
            </a:r>
            <a:r>
              <a:rPr lang="en-US" sz="3200">
                <a:solidFill>
                  <a:srgbClr val="C00000"/>
                </a:solidFill>
              </a:rPr>
              <a:t>push</a:t>
            </a:r>
            <a:r>
              <a:rPr lang="en-US" sz="3200"/>
              <a:t> or </a:t>
            </a:r>
            <a:r>
              <a:rPr lang="en-US" sz="3200">
                <a:solidFill>
                  <a:srgbClr val="C00000"/>
                </a:solidFill>
              </a:rPr>
              <a:t>pull</a:t>
            </a:r>
            <a:r>
              <a:rPr lang="en-US" sz="3200"/>
              <a:t> commits from one repository to another.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838200" y="125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4800">
                <a:latin typeface="Arial"/>
                <a:ea typeface="Arial"/>
                <a:cs typeface="Arial"/>
                <a:sym typeface="Arial"/>
              </a:rPr>
              <a:t>vs </a:t>
            </a:r>
            <a:r>
              <a:rPr lang="en-US" sz="4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SVN</a:t>
            </a:r>
            <a:endParaRPr sz="4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779" l="26218" r="26568" t="-780"/>
          <a:stretch/>
        </p:blipFill>
        <p:spPr>
          <a:xfrm>
            <a:off x="7434163" y="735980"/>
            <a:ext cx="4330940" cy="551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4">
            <a:alphaModFix/>
          </a:blip>
          <a:srcRect b="0" l="22631" r="20566" t="0"/>
          <a:stretch/>
        </p:blipFill>
        <p:spPr>
          <a:xfrm>
            <a:off x="807199" y="735980"/>
            <a:ext cx="4636454" cy="551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0" y="0"/>
            <a:ext cx="3162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2308225"/>
            <a:ext cx="29146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config</a:t>
            </a:r>
            <a:endParaRPr sz="3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848100" y="285750"/>
            <a:ext cx="7772400" cy="638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git config</a:t>
            </a:r>
            <a:r>
              <a:rPr lang="en-US"/>
              <a:t> command lets you configure your Git installation (or an individual repository) from the command line.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Usage: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config user.name &lt;name&gt;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Define the author name to be used for all commits in the current repository.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Typically, you’ll want to use the --global flag to set configuration options for the current user.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0" y="0"/>
            <a:ext cx="3162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2308225"/>
            <a:ext cx="29146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config</a:t>
            </a:r>
            <a:endParaRPr sz="3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848100" y="285750"/>
            <a:ext cx="7772400" cy="638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user.name &lt;name&gt;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Define the author name to be used for all commits by the current user.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user.email &lt;email&gt;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Define the author email to be used for all commits by the current user.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config --global alias.&lt;alias-name&gt; &lt;git-command&gt;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Create a shortcut for a Git command.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5018049" y="533661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 Brief History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018049" y="1736405"/>
            <a:ext cx="681352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Linus Torvalds uses BitKeeper to manage Linux code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 into BitKeeper licensing issue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Liked functionality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Looked at CVS as how not to do things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April 5, 2005 - Linus sends out email showing first version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June 15, 2005 - Git used for Linux version control</a:t>
            </a:r>
            <a:endParaRPr sz="32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0"/>
            <a:ext cx="3162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2308225"/>
            <a:ext cx="29146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config</a:t>
            </a:r>
            <a:endParaRPr sz="3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848100" y="285750"/>
            <a:ext cx="7772400" cy="638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config --system core.editor &lt;editor&gt;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Define the text editor used by commands</a:t>
            </a:r>
            <a:br>
              <a:rPr lang="en-US"/>
            </a:br>
            <a:r>
              <a:rPr lang="en-US">
                <a:solidFill>
                  <a:srgbClr val="C00000"/>
                </a:solidFill>
              </a:rPr>
              <a:t>Note: editor : vim, notepad.exe etc</a:t>
            </a:r>
            <a:endParaRPr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config --global --edit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Open the global configuration file in a text editor for manual editing.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onsolas"/>
              <a:buNone/>
            </a:pPr>
            <a:r>
              <a:rPr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git config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838200" y="1825624"/>
            <a:ext cx="6905625" cy="503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Git stores configuration options in three separate files, which lets you scope options to individual repositories, users, or the entire system: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&lt;repo&gt;/.git/config </a:t>
            </a:r>
            <a:r>
              <a:rPr lang="en-US" sz="2400"/>
              <a:t>– Repository-specific settings.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0" y="0"/>
            <a:ext cx="3162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6" name="Google Shape;226;p34"/>
          <p:cNvSpPr txBox="1"/>
          <p:nvPr>
            <p:ph type="title"/>
          </p:nvPr>
        </p:nvSpPr>
        <p:spPr>
          <a:xfrm>
            <a:off x="0" y="2308225"/>
            <a:ext cx="29146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add</a:t>
            </a:r>
            <a:endParaRPr sz="3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848100" y="285750"/>
            <a:ext cx="7504306" cy="638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git add</a:t>
            </a:r>
            <a:r>
              <a:rPr lang="en-US"/>
              <a:t> command adds a change in the working directory to the staging area.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git add doesn't really affect the repository in any significant way—changes are not actually recorded until you run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git commit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Usage : </a:t>
            </a: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add &lt;file&gt;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Stage all changes in &lt;file&gt; for the next commit.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add &lt;directory&gt;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Stage all changes in &lt;file&gt; for the next commit.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0" y="0"/>
            <a:ext cx="3162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0" y="2308225"/>
            <a:ext cx="29146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add</a:t>
            </a:r>
            <a:endParaRPr sz="3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848100" y="285750"/>
            <a:ext cx="7504306" cy="638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Example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you’re starting a new project, git add serves the same function as svn import.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add .</a:t>
            </a:r>
            <a:r>
              <a:rPr lang="en-US"/>
              <a:t> (dot for all files)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commit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Individual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add Hello.java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git commit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2230243" y="2457837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Maven Pro"/>
              <a:buNone/>
            </a:pPr>
            <a:r>
              <a:rPr lang="en-US" sz="5400">
                <a:solidFill>
                  <a:schemeClr val="accent5"/>
                </a:solidFill>
              </a:rPr>
              <a:t>Stage Area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914400" y="4077629"/>
            <a:ext cx="10883590" cy="1904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 It helps to think of it as a buffer between the working directory and the project history.</a:t>
            </a:r>
            <a:endParaRPr sz="4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onsolas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commit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838200" y="1609726"/>
            <a:ext cx="7239000" cy="503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Snapshots are always committed to the local repository. This is fundamentally different from SVN, wherein the working copy is committed to the central repository.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Just as the staging area is a buffer between the working directory and the project history, each developer’s local repository is a buffer between their contributions and the central repository.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658850" y="1641475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Inspecting a Repository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658850" y="3101975"/>
            <a:ext cx="9266200" cy="3222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git status command displays the state of the working directory and the staging area.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lets you see which changes have been staged, which haven’t, and which files aren’t being tracked by Git.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Usage: </a:t>
            </a: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658850" y="1641475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Maven Pro"/>
              <a:buNone/>
            </a:pPr>
            <a:r>
              <a:rPr lang="en-US">
                <a:solidFill>
                  <a:schemeClr val="accent2"/>
                </a:solidFill>
              </a:rPr>
              <a:t>Inspecting a Repository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658850" y="3101975"/>
            <a:ext cx="5513350" cy="3222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log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git log command displays committed snapshots.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lets you list the project history, filter it, and search for specific changes.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While git status lets you inspect the working directory and the staging area.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 rotWithShape="1">
          <a:blip r:embed="rId4">
            <a:alphaModFix/>
          </a:blip>
          <a:srcRect b="0" l="20231" r="20789" t="0"/>
          <a:stretch/>
        </p:blipFill>
        <p:spPr>
          <a:xfrm>
            <a:off x="6819698" y="2743199"/>
            <a:ext cx="5073541" cy="318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658850" y="1360487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Customized </a:t>
            </a:r>
            <a:r>
              <a:rPr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git log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658850" y="2686050"/>
            <a:ext cx="1077115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</a:pPr>
            <a: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log</a:t>
            </a:r>
            <a:b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3000"/>
              <a:t>Display the entire commit history using the default formatting.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</a:pPr>
            <a: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log -n &lt;limit&gt;</a:t>
            </a:r>
            <a:b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3000"/>
              <a:t>Limit the number of commits by &lt;limit&gt;. For example, </a:t>
            </a: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git log -n 3</a:t>
            </a:r>
            <a:r>
              <a:rPr i="1" lang="en-US" sz="3000"/>
              <a:t> will display only 3 commits.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</a:pPr>
            <a: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log –oneline</a:t>
            </a:r>
            <a:b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3000"/>
              <a:t>Condense each commit to a single line.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658850" y="1360487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Customized </a:t>
            </a:r>
            <a:r>
              <a:rPr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git log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658850" y="2686050"/>
            <a:ext cx="1077115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</a:pPr>
            <a: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log –stat</a:t>
            </a:r>
            <a:b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3000"/>
              <a:t>Along with the ordinary git log information, include which files were altered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</a:pPr>
            <a: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log -p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i="1" lang="en-US" sz="3000"/>
              <a:t>Display the patch representing each commit.</a:t>
            </a:r>
            <a:endParaRPr i="1" sz="300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</a:pPr>
            <a: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log --author="&lt;pattern&gt;“</a:t>
            </a:r>
            <a:b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3000"/>
              <a:t>Search for commits by a particular author.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847493" y="1435316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GIT is not SCM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847493" y="2497818"/>
            <a:ext cx="818499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“Never mind merging. It's not an SCM, it's a distribution and archival mechanism. I bet you could make a reasonable SCM on top of it, though.  Another way of looking at it is to say that it's really a content-addressable filesystem, used to track directory trees.”</a:t>
            </a:r>
            <a:endParaRPr sz="36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Linus Torvalds, April 7, 2005</a:t>
            </a:r>
            <a:endParaRPr sz="2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0906" y="2204757"/>
            <a:ext cx="2497873" cy="3831063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658850" y="1360487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Customized </a:t>
            </a:r>
            <a:r>
              <a:rPr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git log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658850" y="2686050"/>
            <a:ext cx="1130455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</a:pPr>
            <a: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log --grep="&lt;pattern&gt;"</a:t>
            </a:r>
            <a:b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3000"/>
              <a:t>Search for commits with a commit message that matches &lt;pattern&gt;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</a:pPr>
            <a: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log &lt;file&gt;</a:t>
            </a:r>
            <a:b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3000"/>
              <a:t>Only display commits that include the specified file.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</a:pPr>
            <a:r>
              <a:rPr lang="en-US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log --graph --decorate –oneline</a:t>
            </a:r>
            <a:endParaRPr sz="3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--graph</a:t>
            </a:r>
            <a:r>
              <a:rPr lang="en-US" sz="2600"/>
              <a:t> flag that will draw a text based graph of the commits</a:t>
            </a:r>
            <a:br>
              <a:rPr lang="en-US" sz="2600"/>
            </a:b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--decorate </a:t>
            </a:r>
            <a:r>
              <a:rPr lang="en-US" sz="2600"/>
              <a:t>adds the names of branches or tags of the commits that are shown.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658850" y="1360487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Viewing old commits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658850" y="2686050"/>
            <a:ext cx="1130455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git checkout command serves three distinct functions: checking out files, checking out commits, and checking out branches.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Lets concentrate only on two, later on branches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658850" y="1360487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Viewing old commits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658850" y="2686050"/>
            <a:ext cx="1130455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Usage: </a:t>
            </a:r>
            <a:r>
              <a:rPr lang="en-US" sz="3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checkout master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 sz="3200"/>
              <a:t>Return to the master branch.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Usage: </a:t>
            </a:r>
            <a:r>
              <a:rPr lang="en-US" sz="3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checkout &lt;commit&gt; &lt;file&gt;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Example: </a:t>
            </a:r>
            <a:r>
              <a:rPr lang="en-US" sz="3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checkout a1e8fb5 Hello.java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 sz="3200"/>
              <a:t>Check out a previous version of a file.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658850" y="1360487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Viewing old commits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658850" y="2686050"/>
            <a:ext cx="1130455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Usage: </a:t>
            </a:r>
            <a:r>
              <a:rPr lang="en-US" sz="3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checkout &lt;commit&gt;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Example: </a:t>
            </a:r>
            <a:r>
              <a:rPr lang="en-US" sz="3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checkout a1e8fb5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 sz="3200"/>
              <a:t>Update all files in the working directory to match the specified commit.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You can check out the most recent version with the following: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Example: </a:t>
            </a:r>
            <a:r>
              <a:rPr lang="en-US" sz="3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git checkout HEAD Hello.java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658850" y="1550987"/>
            <a:ext cx="76720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SVN vs GIT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658850" y="2914650"/>
            <a:ext cx="11304550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SVN uses a single central repository to serve as the communication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This is different from Git’s collaboration model, which gives every developer their own copy of the repository, complete with its own local history and branch structure.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Git lets you share entire branches between repositories.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5018048" y="533661"/>
            <a:ext cx="71739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Centralized Version Control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018049" y="1602590"/>
            <a:ext cx="6813528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Traditional version control system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Server with database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Clients have a working version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CVS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Subversion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 Source Safe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Challenges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Multi-developer conflicts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Client/server communication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5018048" y="533661"/>
            <a:ext cx="71739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Centralized Version Control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5018049" y="1602590"/>
            <a:ext cx="6813528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Resilience: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No one repository has more data than any other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Speed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Very fast operations compared to other VCS</a:t>
            </a:r>
            <a:endParaRPr b="0" i="0" sz="32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Space: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Compression can be done across repository not just per file; Minimizes local size as well as push/pull data transfers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Simplicity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Object model is very simple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Large userbase with robust tools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018048" y="533661"/>
            <a:ext cx="71739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018049" y="1602590"/>
            <a:ext cx="681352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Definite learning curve, especially for those used to centralized systems. It can sometimes seem overwhelming to learn.</a:t>
            </a:r>
            <a:endParaRPr b="0" i="0" sz="32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Conceptual difference</a:t>
            </a:r>
            <a:endParaRPr/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Huge amount of commends</a:t>
            </a:r>
            <a:endParaRPr/>
          </a:p>
          <a:p>
            <a:pPr indent="-2540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36813" y="2545664"/>
            <a:ext cx="434377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GIT Architecture</a:t>
            </a:r>
            <a:endParaRPr sz="6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7410" l="-4638" r="-4086" t="0"/>
          <a:stretch/>
        </p:blipFill>
        <p:spPr>
          <a:xfrm>
            <a:off x="5159007" y="206467"/>
            <a:ext cx="6728194" cy="6248055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D8E2F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38200" y="15737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Before that lets Install</a:t>
            </a:r>
            <a:endParaRPr sz="4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838200" y="2899317"/>
            <a:ext cx="10515600" cy="1761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You can download GIT from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Latest Version : 2.4.2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5393" y="1824157"/>
            <a:ext cx="3466171" cy="346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15652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Getting Started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838200" y="3025775"/>
            <a:ext cx="66108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A basic workflow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(Possible init or clone) Init a repo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Edit files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Stage the changes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Review your changes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Commit the changes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