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aven Pro"/>
      <p:regular r:id="rId16"/>
      <p:bold r:id="rId17"/>
    </p:embeddedFont>
    <p:embeddedFont>
      <p:font typeface="Libre Baskerville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19" Type="http://schemas.openxmlformats.org/officeDocument/2006/relationships/font" Target="fonts/LibreBaskerville-bold.fntdata"/><Relationship Id="rId6" Type="http://schemas.openxmlformats.org/officeDocument/2006/relationships/slide" Target="slides/slide2.xml"/><Relationship Id="rId18" Type="http://schemas.openxmlformats.org/officeDocument/2006/relationships/font" Target="fonts/LibreBaskervil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ven Pr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ven Pro"/>
              <a:buNone/>
              <a:defRPr b="0" i="0" sz="44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425147" y="5257800"/>
            <a:ext cx="9144000" cy="96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JUnit Testing</a:t>
            </a:r>
            <a:endParaRPr b="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425147" y="4890289"/>
            <a:ext cx="9144000" cy="473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SDET Fundamental Training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31" y="461604"/>
            <a:ext cx="6349206" cy="271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TestSuites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148443" y="1677434"/>
            <a:ext cx="1051447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com.naveen.junit;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org.junit.runner.RunWith;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org.junit.runners.Suite;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@RunWith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(Suite.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Suite.</a:t>
            </a:r>
            <a:r>
              <a:rPr lang="en-US" sz="24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SuiteClasses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TestMorgage.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SuiteTestExample 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285980"/>
            <a:ext cx="9457267" cy="2454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http://www.junit.org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Download Junit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Documentation and Information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12529"/>
            <a:ext cx="2657252" cy="10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4618" y="2511306"/>
            <a:ext cx="10955548" cy="4131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Kent Beck developed the first xUnit automated test tool for Smalltalk in mid-90’s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Beck and Gamma (of design patterns Gang of Four) developed JUnit on a flight from Zurich to Washington, D.C.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Martin Fowler: “Never in the field of software development was so much owed by so many to so few lines of code.”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Junit has become the standard tool for Test-Driven Development in Java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Junit test generators now part of many Java IDEs (Eclipse, BlueJ, Jbuilder, DrJava)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/>
              <a:t>Xunit tools have since been developed for many other languages (Perl, C++, Python, Visual Basic, C#, …)</a:t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724618" y="1380227"/>
            <a:ext cx="7010400" cy="975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4618" y="2511306"/>
            <a:ext cx="10955548" cy="4131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90"/>
              <a:buFont typeface="Maven Pro"/>
              <a:buAutoNum type="arabicPeriod"/>
            </a:pPr>
            <a:r>
              <a:rPr lang="en-US" sz="2590"/>
              <a:t>Obviously you have to test your code—right?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You can do ad hoc testing (running whatever tests occur to you at the moment), or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You can build a test suite (a thorough set of tests that can be run at any time)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590"/>
              <a:buFont typeface="Maven Pro"/>
              <a:buAutoNum type="arabicPeriod"/>
            </a:pPr>
            <a:r>
              <a:rPr lang="en-US" sz="2590"/>
              <a:t>Disadvantages of a test suite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It’s a lot of extra programming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True, but use of a good test framework can help quite a bit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You don’t have time to do all that extra work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False! Experiments repeatedly show that test suites reduce debugging time more than the amount spent building the test suite</a:t>
            </a:r>
            <a:endParaRPr/>
          </a:p>
          <a:p>
            <a:pPr indent="-514350" lvl="0" marL="5143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590"/>
              <a:buFont typeface="Maven Pro"/>
              <a:buAutoNum type="arabicPeriod"/>
            </a:pPr>
            <a:r>
              <a:rPr lang="en-US" sz="2590"/>
              <a:t>Advantages of a test suite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Reduces total number of bugs in delivered code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20"/>
              <a:buChar char="•"/>
            </a:pPr>
            <a:r>
              <a:rPr lang="en-US" sz="2220"/>
              <a:t>Makes code much more maintainable and refactorable</a:t>
            </a:r>
            <a:endParaRPr sz="2220"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4618" y="1380227"/>
            <a:ext cx="7010400" cy="975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2CC"/>
            </a:gs>
            <a:gs pos="35000">
              <a:srgbClr val="FFF2CC"/>
            </a:gs>
            <a:gs pos="100000">
              <a:srgbClr val="F4B0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434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Architectural Overview</a:t>
            </a:r>
            <a:endParaRPr sz="5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27648" y="1981407"/>
            <a:ext cx="5493589" cy="404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JUnit test framework is a package of classes that lets you write tests for each method, then easily run those tests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runs tests and reports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TestResults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test your class by  extending abstract class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TestCase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write test cases, you need to know and understand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class</a:t>
            </a:r>
            <a:endParaRPr/>
          </a:p>
        </p:txBody>
      </p:sp>
      <p:pic>
        <p:nvPicPr>
          <p:cNvPr descr="junitframework" id="105" name="Google Shape;105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5788" l="7053" r="5073" t="0"/>
          <a:stretch/>
        </p:blipFill>
        <p:spPr>
          <a:xfrm>
            <a:off x="7014029" y="1669053"/>
            <a:ext cx="4339771" cy="4666343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8099">
              <a:srgbClr val="808080">
                <a:alpha val="74901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Writing a TestCase</a:t>
            </a:r>
            <a:endParaRPr sz="4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148443" y="3844815"/>
            <a:ext cx="1003139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junit.framework.TestCase;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Mortgage extends TestCase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//Test my class Bowl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148442" y="1943677"/>
            <a:ext cx="9531059" cy="1461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start using JUnit, create a subclass of </a:t>
            </a:r>
            <a:r>
              <a:rPr i="1"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TestCase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to which you add test methods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Here’s a skeletal test class: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Writing Methods in TestCase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148443" y="3913827"/>
            <a:ext cx="1003139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testMortgageSanction()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Mortgage m = new Mortagage();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assertEquals(“Number of Loans Sanctioned today 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0,m.checkNumberOfSanction());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assertTrue(“An empty bowl should report empty.”,			emptyBowl.isEmpty());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148442" y="1571701"/>
            <a:ext cx="953105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Pattern follows </a:t>
            </a:r>
            <a:r>
              <a:rPr b="1"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programming by contract</a:t>
            </a: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paradigm: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Maven Pro"/>
              <a:buAutoNum type="arabicPeriod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up </a:t>
            </a:r>
            <a:r>
              <a:rPr b="1"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preconditions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Maven Pro"/>
              <a:buAutoNum type="arabicPeriod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Exercise functionality being tested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Maven Pro"/>
              <a:buAutoNum type="arabicPeriod"/>
            </a:pPr>
            <a:r>
              <a:rPr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</a:t>
            </a:r>
            <a:r>
              <a:rPr b="1" lang="en-US" sz="28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postconditions</a:t>
            </a:r>
            <a:endParaRPr b="1" sz="28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1148442" y="3657600"/>
            <a:ext cx="1003139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295955" y="554280"/>
            <a:ext cx="55392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Assert Methods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295954" y="1761482"/>
            <a:ext cx="779444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assert method has parameters like these:  </a:t>
            </a:r>
            <a:b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i="1"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message, expected-value, actual-value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Assert methods dealing with floating point numbers get an additional argument, a tolerance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assert method has an equivalent version that does not take a message – however, this use is not recommended because:</a:t>
            </a:r>
            <a:endParaRPr/>
          </a:p>
          <a:p>
            <a:pPr indent="0" lvl="1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messages helps documents the tests</a:t>
            </a:r>
            <a:b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messages provide additional information when reading failure logs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Assert Methods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148443" y="1757222"/>
            <a:ext cx="10514470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assertTrue(String message, Boolean test)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assertFalse(String message, Boolean test)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assertNull(String message, Object object)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assertNotNull(String message, Object object) 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assertEquals(String message, Object expected, Object actual) </a:t>
            </a:r>
            <a:r>
              <a:rPr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(uses equals method)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assertSame(String message, Object expected, Object actual) </a:t>
            </a:r>
            <a:r>
              <a:rPr lang="en-US" sz="24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(uses == operator)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assertNotSame(String message, Object expected, Object actual)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0" y="1390517"/>
            <a:ext cx="12192000" cy="5467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148443" y="243729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Annotations</a:t>
            </a:r>
            <a:endParaRPr sz="44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148443" y="1757222"/>
            <a:ext cx="1051447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@BeforeClass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/>
          </a:p>
          <a:p>
            <a:pPr indent="-465138" lvl="0" marL="465138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@AfterClass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