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Maven Pro"/>
      <p:regular r:id="rId44"/>
      <p:bold r:id="rId45"/>
    </p:embeddedFont>
    <p:embeddedFont>
      <p:font typeface="Libre Baskerville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LibreBaskerville-regular.fntdata"/><Relationship Id="rId23" Type="http://schemas.openxmlformats.org/officeDocument/2006/relationships/slide" Target="slides/slide19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LibreBaskerville-italic.fntdata"/><Relationship Id="rId25" Type="http://schemas.openxmlformats.org/officeDocument/2006/relationships/slide" Target="slides/slide21.xml"/><Relationship Id="rId47" Type="http://schemas.openxmlformats.org/officeDocument/2006/relationships/font" Target="fonts/LibreBaskerville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5257800"/>
            <a:ext cx="10883347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Java Database Connection (JDBC)</a:t>
            </a:r>
            <a:endParaRPr b="1" sz="4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rgbClr val="D8E2F3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745192" y="0"/>
            <a:ext cx="64468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285986" y="942867"/>
            <a:ext cx="5114026" cy="22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Native-API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Partly Java Driver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85986" y="3209027"/>
            <a:ext cx="488986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Converts JDBC Commands into DBMS-specific calls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 over JDBC-ODBC, since they interface directly with the database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19531" r="23438" t="0"/>
          <a:stretch/>
        </p:blipFill>
        <p:spPr>
          <a:xfrm>
            <a:off x="6694097" y="362977"/>
            <a:ext cx="4744529" cy="62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rgbClr val="D8E2F3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5745192" y="0"/>
            <a:ext cx="64468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285986" y="708581"/>
            <a:ext cx="5114026" cy="1817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JDBC-net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Pure Java Driver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85986" y="2526168"/>
            <a:ext cx="528667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Three tier solution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Translates JDBC calls into a DataBase independent protocol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results are routed back from middleware to client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Pure java client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Swaps DataBase with affection client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20313" r="23438" t="0"/>
          <a:stretch/>
        </p:blipFill>
        <p:spPr>
          <a:xfrm>
            <a:off x="6854403" y="157668"/>
            <a:ext cx="4860269" cy="648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rgbClr val="D8E2F3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745192" y="0"/>
            <a:ext cx="64468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285986" y="442534"/>
            <a:ext cx="5114026" cy="1817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Native-protocol, Pure Java Driver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85986" y="2526168"/>
            <a:ext cx="528667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Pure java drivers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Direct communication with DB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addition translation or middle layers</a:t>
            </a:r>
            <a:endParaRPr/>
          </a:p>
          <a:p>
            <a:pPr indent="-293688" lvl="0" marL="293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Improved performance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3542" l="0" r="3124" t="12500"/>
          <a:stretch/>
        </p:blipFill>
        <p:spPr>
          <a:xfrm>
            <a:off x="5745191" y="1039137"/>
            <a:ext cx="6429667" cy="425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8678174" y="365124"/>
            <a:ext cx="3158706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 to get</a:t>
            </a:r>
            <a:br>
              <a:rPr lang="en-US" sz="3959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959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JDBC-ODBC connection</a:t>
            </a:r>
            <a:endParaRPr sz="3959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38200" y="224288"/>
            <a:ext cx="10515600" cy="6452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java.sql.*;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ODBCMain{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Connection con;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ODBCMain()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try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//sample is data source name (DSN)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String url = "jdbc:odbc:sample";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2200"/>
              <a:buNone/>
            </a:pPr>
            <a:r>
              <a:rPr lang="en-US" sz="22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	//Load the JDBC-ODBC bridge driver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Class.forName("sun.jdbc.odbc.JdbcOdbcDriver");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//Obtain the connection to the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 = DriverManager.getConnection(url);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 (“JDBC-ODBC connection established");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con.close();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catch(Exception e){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e.printStackTrace();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 str[]){new ODBCMain();}}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3688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4368800" y="231140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ODBC uses a C. Calls from Java to native C code have a number of drawbacks in the security, robustness, and automatic portability of applications.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Multiple layers of indirection leads to inefficiency.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5588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Connecting Using</a:t>
            </a:r>
            <a:b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Type 4 Driver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558800" y="231140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/>
              <a:t>There are two ways in which we can write this code to connect to a database using Type 4 driver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By specifying class explicitly in the code using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Class.forName() </a:t>
            </a:r>
            <a:r>
              <a:rPr i="1" lang="en-US"/>
              <a:t>or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DriverManager.registerDriver()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By using JDBC 4.0 way where we can avoid hard coding the class name in the 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/>
              <a:t>MySQL database using type 4 driver name 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com.mysql.jdbc.Driver.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588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Connecting Using</a:t>
            </a:r>
            <a:b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Type 4 Driver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58800" y="231140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/>
              <a:t>But before we write code to connect to MySQL database: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we must have database. Create a database called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/>
              <a:t> in MySQL.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set the classpath to the jar file with respect to MySQL in the classpath. Download Connector/J  driver for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mysql-connector-java-5.0.4-bin.jar.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8E2F3"/>
            </a:gs>
            <a:gs pos="35000">
              <a:srgbClr val="B3C6E7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5745192" y="0"/>
            <a:ext cx="64468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285986" y="442534"/>
            <a:ext cx="5286678" cy="1817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 classpath to MySQL driver in Eclipse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85986" y="2526168"/>
            <a:ext cx="5286678" cy="3747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2936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your project,  Go to Project menu and select Properties.</a:t>
            </a:r>
            <a:endParaRPr/>
          </a:p>
          <a:p>
            <a:pPr indent="-293688" lvl="0" marL="293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“Java Build Path” on the left panel. Click on “Add External JARs”, browse and locate the jar file for MySQL. </a:t>
            </a:r>
            <a:endParaRPr/>
          </a:p>
          <a:p>
            <a:pPr indent="-293688" lvl="0" marL="293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Click on Open. This will add the jar file to the Properties Box as shown in the diagram.</a:t>
            </a:r>
            <a:endParaRPr sz="2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714" y="1172777"/>
            <a:ext cx="6085763" cy="4512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9"/>
          <p:cNvCxnSpPr/>
          <p:nvPr/>
        </p:nvCxnSpPr>
        <p:spPr>
          <a:xfrm flipH="1" rot="10800000">
            <a:off x="5326743" y="2148114"/>
            <a:ext cx="812800" cy="128088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9"/>
          <p:cNvCxnSpPr/>
          <p:nvPr/>
        </p:nvCxnSpPr>
        <p:spPr>
          <a:xfrm flipH="1" rot="10800000">
            <a:off x="5429053" y="2526168"/>
            <a:ext cx="5035747" cy="1552346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9"/>
          <p:cNvSpPr/>
          <p:nvPr/>
        </p:nvSpPr>
        <p:spPr>
          <a:xfrm>
            <a:off x="8737599" y="1654628"/>
            <a:ext cx="914400" cy="4064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5429053" y="2327075"/>
            <a:ext cx="2406847" cy="2924216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678174" y="365124"/>
            <a:ext cx="3158706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Connecting to MySQL</a:t>
            </a:r>
            <a:endParaRPr sz="3959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38199" y="224288"/>
            <a:ext cx="10652185" cy="6452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java.sql.*;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java.util.Properties;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Connect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 (String[] args)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Connection conn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userName = "root";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password = "root";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url = "jdbc:mysql://localhost/test";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Class.forName ("com.mysql.jdbc.Driver");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Properties connectionProps = new Properties();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connectionProps.put("user", userName);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connectionProps.put("password",password);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 = DriverManager.</a:t>
            </a:r>
            <a:r>
              <a:rPr i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getConnection(url,connectionProps);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i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out.println ("Database connection successful");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8678174" y="3677667"/>
            <a:ext cx="3158706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Arial"/>
              <a:buNone/>
            </a:pPr>
            <a:r>
              <a:rPr lang="en-US" sz="3959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Connecting to MySQL</a:t>
            </a:r>
            <a:endParaRPr sz="3959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838199" y="224288"/>
            <a:ext cx="10652185" cy="6452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catch (SQLException e){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System.err.println ("Failed to connect to database" +e);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finally{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if (conn != null)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try    {    conn.close ();}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catch (SQLException e) {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Database connection successful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1379880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JDBC API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2553419"/>
            <a:ext cx="10902244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JDBC 4.0  (part of JSE 6) is an API that provides standard for connectivity to variety of data sources like SQL databases, spreadsheets and flat.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JDBC provides call-level API  for SQL databases meaning,  API defines a set of interfaces and abstract methods. The database vendors (like Oracle, MySQL) must implement the JDBC API.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Therefore before writing JDBC code we must make sure that we have the library with respect to the data source that we intend to 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JDBC is based on the X/Open SQL Call Level Interface (CLI). JDBC 4.0 complies with the SQL 2003 standard.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E2F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612999" y="510139"/>
            <a:ext cx="7237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java.sql.Connection</a:t>
            </a:r>
            <a:endParaRPr sz="4800">
              <a:solidFill>
                <a:srgbClr val="447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12999" y="1720839"/>
            <a:ext cx="11256947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an interface.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getConnection() 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 of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DriverManager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returns the object that implements this interface.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Connection class can be used to do a variety of tasks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Obtain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work with transactions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get meta-data about the database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executing a static SQL statement and returning the results it produces, an object that implements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interface is used.</a:t>
            </a:r>
            <a:endParaRPr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E2F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3"/>
          <p:cNvCxnSpPr>
            <a:endCxn id="232" idx="0"/>
          </p:cNvCxnSpPr>
          <p:nvPr/>
        </p:nvCxnSpPr>
        <p:spPr>
          <a:xfrm>
            <a:off x="5124525" y="4860160"/>
            <a:ext cx="1285800" cy="107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33"/>
          <p:cNvSpPr txBox="1"/>
          <p:nvPr/>
        </p:nvSpPr>
        <p:spPr>
          <a:xfrm>
            <a:off x="612999" y="510139"/>
            <a:ext cx="7237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Obtaining</a:t>
            </a:r>
            <a:r>
              <a:rPr lang="en-US" sz="48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Statement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612999" y="1720839"/>
            <a:ext cx="11256947" cy="2271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 methods to obtain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its subclasses:</a:t>
            </a:r>
            <a:endParaRPr/>
          </a:p>
          <a:p>
            <a:pPr indent="-449263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 createStatement() throws SQLException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49263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PreparedStatement prepareStatement(String sql) throws SQLException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49263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CallableStatement prepareCall(String sql)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3390900" y="4267200"/>
            <a:ext cx="3943350" cy="5930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3906688" y="5100380"/>
            <a:ext cx="3943350" cy="5930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4438650" y="5933560"/>
            <a:ext cx="3943350" cy="5930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CallableStatement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3688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onsolas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SQLException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368800" y="231140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Most methods in the java.sql  and javax.sql packages throw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SQLException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This object can be used to get message describing the error, SQL state, error code specific to the database and a reference to any chained exceptions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int getErrorCode()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612999" y="510139"/>
            <a:ext cx="7237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 sz="4800">
              <a:solidFill>
                <a:srgbClr val="4472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612999" y="1720839"/>
            <a:ext cx="11256947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 of this type is used for executing a static SQL statement and returning the results it produces.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result of the query statement is returned in the form of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one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per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can be open at the same time.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Therefore,  reading data 2 or more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objects would require obtaining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ResultSets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different Statement objects.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calling execute methods on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object, the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 obtained from this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object (if there are any) is automatically closed.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12999" y="510139"/>
            <a:ext cx="7237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Statement </a:t>
            </a:r>
            <a:r>
              <a:rPr lang="en-US" sz="4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48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612999" y="1720839"/>
            <a:ext cx="1125694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 executeQuery(String sql)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sql is typically a static SQL SELECT statement. a ResultSet object that contains the data produced by the given query; never null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executeUpdate(String sql)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sql  is typically a SQL DML (INSERT, UPDATE, or DELETE statement) or DDL like (CREATE, DROP statements)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  the row count as number of rows affected  for DML statements or  0 for SQL DDL statement.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612999" y="510139"/>
            <a:ext cx="7237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Statement </a:t>
            </a:r>
            <a:r>
              <a:rPr lang="en-US" sz="4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48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612999" y="1720839"/>
            <a:ext cx="11256947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executeUpdate(String sql, int autoGeneratedKeys)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Executes the Sql statement. If auto-generated keys has value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Statement.RETURN_GENERATED_KEYS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then auto-generated keys produced by this object will be made available for retrieval.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Statement.NO_GENERATED_KEYS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will not make the auto-generated keys  available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 value is same as the above method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ResultSet getGeneratedKeys()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Retrieves any auto-generated keys created as a result of executing this Statement object.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140679" y="522032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onsolas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140679" y="2173379"/>
            <a:ext cx="7167965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Interface that inherits from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If the same sql statement is executed many times it is more efficient to use a prepared statement.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</a:pPr>
            <a:r>
              <a:rPr lang="en-US" sz="3200"/>
              <a:t>It enables a SQL statement to contain parameters like functions. So same statement can be executed for different set of values.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4140679" y="522032"/>
            <a:ext cx="68666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59"/>
              <a:buFont typeface="Arial"/>
              <a:buNone/>
            </a:pPr>
            <a:r>
              <a:rPr lang="en-US" sz="3959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3959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PreparedStatement </a:t>
            </a:r>
            <a:r>
              <a:rPr lang="en-US" sz="3959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 batch updates</a:t>
            </a:r>
            <a:endParaRPr sz="3959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4140680" y="2173378"/>
            <a:ext cx="7315200" cy="427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i="1" lang="en-US"/>
              <a:t>Apart from the batch related methods added by the Statement interface,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r>
              <a:rPr i="1" lang="en-US" sz="2400"/>
              <a:t> </a:t>
            </a:r>
            <a:r>
              <a:rPr i="1" lang="en-US"/>
              <a:t>adds one more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addBatch() throws SQLException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is used to add batch of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But  since most of the batch operations are executed using same sql statement, it is usually used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r>
              <a:rPr lang="en-US"/>
              <a:t> since it allows parameterized statements and hence they can be cached  to give better performance.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Batch Updates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501771" y="707367"/>
            <a:ext cx="11335109" cy="646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BatchEx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SQLException,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ClassNotFoundException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Connection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"kanchan"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"jdbc:mysql://localhost/navdb"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java.util.Calendar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java.util.Calendar.getInstance();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Class.forName(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"com.mysql.jdbc.Driver"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DriverManager.getConnection(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6780362" y="224289"/>
            <a:ext cx="5056518" cy="776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Batch Updates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501771" y="707367"/>
            <a:ext cx="11335109" cy="584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072"/>
              </a:buClr>
              <a:buSzPts val="2400"/>
              <a:buNone/>
            </a:pPr>
            <a:r>
              <a:rPr lang="en-US" sz="24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parameters are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072"/>
              </a:buClr>
              <a:buSzPts val="2400"/>
              <a:buNone/>
            </a:pPr>
            <a:r>
              <a:rPr lang="en-US" sz="24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custName, amount, appliedDate, tenure, </a:t>
            </a:r>
            <a:r>
              <a:rPr lang="en-US" sz="2400" u="sng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guarantor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PreparedStatement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.prepareStatement(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"INSERT INTO mortgageloan (custname, amount, ”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"applieddate, tenure, guarantor) VALUES(?,?,?,?,?)"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.setString(1,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"Kumar"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.setInt(2, 20000);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.clear();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.set(2015, 9, 25);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.setDate(3,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java.sql.Date((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.getTime()).getTime()));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.setInt(4, 120);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.setString(5,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"Kanchan"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.addBatch();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35000">
              <a:srgbClr val="FFF2CC"/>
            </a:gs>
            <a:gs pos="100000">
              <a:srgbClr val="F4B0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2033137" y="1116048"/>
            <a:ext cx="9318086" cy="4113269"/>
            <a:chOff x="1137" y="701980"/>
            <a:chExt cx="9318086" cy="4113269"/>
          </a:xfrm>
        </p:grpSpPr>
        <p:sp>
          <p:nvSpPr>
            <p:cNvPr id="98" name="Google Shape;98;p15"/>
            <p:cNvSpPr/>
            <p:nvPr/>
          </p:nvSpPr>
          <p:spPr>
            <a:xfrm>
              <a:off x="3329025" y="2481291"/>
              <a:ext cx="2440451" cy="5590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476"/>
                  </a:lnTo>
                  <a:lnTo>
                    <a:pt x="120000" y="604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9" name="Google Shape;99;p15"/>
            <p:cNvSpPr/>
            <p:nvPr/>
          </p:nvSpPr>
          <p:spPr>
            <a:xfrm>
              <a:off x="888574" y="2481291"/>
              <a:ext cx="2440451" cy="55908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476"/>
                  </a:lnTo>
                  <a:lnTo>
                    <a:pt x="0" y="604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0" name="Google Shape;100;p15"/>
            <p:cNvSpPr/>
            <p:nvPr/>
          </p:nvSpPr>
          <p:spPr>
            <a:xfrm>
              <a:off x="2441588" y="706417"/>
              <a:ext cx="1774873" cy="1774873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16462" y="701980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4216462" y="701980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JDBC 4.0</a:t>
              </a:r>
              <a:endParaRPr b="0" i="0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37" y="3040376"/>
              <a:ext cx="1774873" cy="1774873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776011" y="3035939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776011" y="3035939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java.sql</a:t>
              </a:r>
              <a:br>
                <a:rPr b="0" i="0" lang="en-US" sz="3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800" u="none" cap="none" strike="noStrike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JDBC Core API</a:t>
              </a:r>
              <a:endParaRPr b="0" i="0" sz="37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882040" y="3040376"/>
              <a:ext cx="1774873" cy="1774873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656913" y="3035939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656913" y="3035939"/>
              <a:ext cx="2662310" cy="1774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javax.sql</a:t>
              </a:r>
              <a:br>
                <a:rPr b="0" i="0" lang="en-US" sz="37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800" u="none" cap="none" strike="noStrike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JDBC Optional Package API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6780362" y="224289"/>
            <a:ext cx="5056518" cy="776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Batch Updates</a:t>
            </a:r>
            <a:endParaRPr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501771" y="707367"/>
            <a:ext cx="11335109" cy="584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.setString(1,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"Pete"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.setInt(2, 30000);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.clear();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.set(2016, 1, 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.setDate(3,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java.sql.Date((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.getTime()).getTime()));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.setInt(4, 220);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.setString(5,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"Andy"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.addBatch();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.executeBatch();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"Data Stored successfully... 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/>
          <p:nvPr/>
        </p:nvSpPr>
        <p:spPr>
          <a:xfrm>
            <a:off x="1345721" y="0"/>
            <a:ext cx="1084627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1639020" y="96837"/>
            <a:ext cx="64958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onsolas"/>
              <a:buNone/>
            </a:pPr>
            <a:r>
              <a:rPr lang="en-US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CallableStatement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1639020" y="1198113"/>
            <a:ext cx="10552980" cy="5756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i="1" lang="en-US" sz="2400"/>
              <a:t>Interface that inherits from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r>
              <a:rPr i="1" lang="en-US" sz="2400"/>
              <a:t> that is used to execute stored-procedure.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Connection.prepareCall(String s) </a:t>
            </a:r>
            <a:r>
              <a:rPr lang="en-US" sz="2400"/>
              <a:t>is used to create a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CallableStatement.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The string parameter is of the form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{[?=] call &lt;procedure-name&gt;[&lt;arg1&gt;,&lt;arg2&gt;, ...]}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The arguments IN parameter values are set using the set methods inherited from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PreparedStatement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All OUT parameters must be registered before a stored procedure is executed.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void registerOutParameter(int parameterIndex, int sqlType) throws SQLException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r>
              <a:rPr i="1" lang="en-US" sz="1600">
                <a:latin typeface="Consolas"/>
                <a:ea typeface="Consolas"/>
                <a:cs typeface="Consolas"/>
                <a:sym typeface="Consolas"/>
              </a:rPr>
              <a:t>java.sql.Types</a:t>
            </a:r>
            <a:r>
              <a:rPr i="1" lang="en-US" sz="1600"/>
              <a:t> </a:t>
            </a:r>
            <a:r>
              <a:rPr i="1" lang="en-US" sz="1800"/>
              <a:t>has all the parameters  that can be sent as </a:t>
            </a:r>
            <a:r>
              <a:rPr i="1" lang="en-US" sz="1600">
                <a:latin typeface="Consolas"/>
                <a:ea typeface="Consolas"/>
                <a:cs typeface="Consolas"/>
                <a:sym typeface="Consolas"/>
              </a:rPr>
              <a:t>sqlType</a:t>
            </a:r>
            <a:r>
              <a:rPr i="1" lang="en-US" sz="1800"/>
              <a:t>. (Please refer to  &lt;docfolder&gt;\docs\api\java\sql\Types.html)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4537494" y="224289"/>
            <a:ext cx="7299386" cy="776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Java Code to call the stored procedure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1544847" y="2002767"/>
            <a:ext cx="9580353" cy="37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DELIMITER //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CREATE PROCEDURE GETLOANAMT(IN loanid INT,OUT amt INT)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SELECT amount INTO AMT FROM mortgageloan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WHERE mid=loanid;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DELIMITER 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1352550" y="1733550"/>
            <a:ext cx="10039350" cy="382905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501771" y="388190"/>
            <a:ext cx="11335109" cy="646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com.naveen.jdbc;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java.sql.*;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CallSPMySQL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"kanchan"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"jdbc:mysql://localhost/navdb"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Connection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Class.forName(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"com.mysql.jdbc.Driver"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DriverManager.getConnection(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CallableStatement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.prepareCall(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"{call GETLOANAMT 		   (?,?)}"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Java Code to call the stored procedure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Java Code to call the stored procedure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501771" y="1695450"/>
            <a:ext cx="11335109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=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.setInt(1,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.registerOutParameter(2, java.sql.Types.</a:t>
            </a:r>
            <a:r>
              <a:rPr lang="en-US" sz="24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.executeUpdate();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504F"/>
              </a:buClr>
              <a:buSzPts val="2400"/>
              <a:buNone/>
            </a:pP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.getInt(2);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"Name retrieved: 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amt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(Exception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lang="en-US" sz="24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"Failed to connect to database"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/>
          <p:nvPr/>
        </p:nvSpPr>
        <p:spPr>
          <a:xfrm>
            <a:off x="2438400" y="0"/>
            <a:ext cx="9753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2" name="Google Shape;322;p47"/>
          <p:cNvSpPr txBox="1"/>
          <p:nvPr>
            <p:ph type="title"/>
          </p:nvPr>
        </p:nvSpPr>
        <p:spPr>
          <a:xfrm>
            <a:off x="2705100" y="141287"/>
            <a:ext cx="68666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JDBC DataSource MySQL 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2705100" y="1466850"/>
            <a:ext cx="9163050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Most of the times we are looking for loose coupling for connectivity so that we can switch databases easily, connection pooling.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JDBC DataSource is the preferred approach if you are looking for any of these features in your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It is the responsibility of different Database vendors to provide different kinds of implementation of DataSource interface.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i="1" lang="en-US" sz="2400"/>
              <a:t>Examples: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MySQL JDBC Driver provides basic implementation of DataSource interface with com.mysql.jdbc.jdbc2.optional.MysqlDataSource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/>
              <a:t>Oracle database driver implements it with oracle.jdbc.pool.OracleDataSource class.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2438400" y="0"/>
            <a:ext cx="9753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9" name="Google Shape;329;p48"/>
          <p:cNvSpPr txBox="1"/>
          <p:nvPr>
            <p:ph type="title"/>
          </p:nvPr>
        </p:nvSpPr>
        <p:spPr>
          <a:xfrm>
            <a:off x="2705100" y="141287"/>
            <a:ext cx="75603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JDBC DataSource Features 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2705100" y="1466850"/>
            <a:ext cx="9163050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Caching of PreparedStatement for faster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Connection timeout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Logging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ResultSet maximum size threshold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501771" y="388190"/>
            <a:ext cx="11335109" cy="646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com.naveen.jdbc;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javax.sql.DataSource;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com.mysql.jdbc.jdbc2.optional.MysqlDataSource;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MyDataSourceFactory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DataSource getMySQLDataSource()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MysqlDataSource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MysqlDataSource();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.setURL(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"jdbc:mysql://localhost:3306/navdb"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.setUser(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.setPassword(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"kanchan"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mysqlDS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JDBC DataSource Example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501771" y="388190"/>
            <a:ext cx="11335109" cy="646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com.naveen.jdbc;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java.sql.Connection;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java.sql.ResultSet;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java.sql.SQLException;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java.sql.Statement;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javax.sql.DataSource;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2400"/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DataSourceTest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24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testDataSource(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24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"--------------"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testDataSource(</a:t>
            </a:r>
            <a:r>
              <a:rPr lang="en-US" sz="24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"oracle"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2" name="Google Shape;342;p50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JDBC DataSource Example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501771" y="388190"/>
            <a:ext cx="11335109" cy="646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968"/>
              </a:buClr>
              <a:buSzPts val="1800"/>
              <a:buNone/>
            </a:pP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testDataSource(String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dbType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DataSource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.equals(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dbType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MyDataSourceFactory.getMySQLDataSource();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18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"invalid db type"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Connection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Statement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ResultSet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ds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.getConnection();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.createStatement();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.executeQuery(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"select empid, name from Employee"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.next())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lang="en-US" sz="18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"Employee ID="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.getInt(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"empid"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+ 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", Name="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.getString(</a:t>
            </a:r>
            <a:r>
              <a:rPr lang="en-US" sz="1800">
                <a:solidFill>
                  <a:srgbClr val="3933F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lang="en-US" sz="18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(SQLException 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.printStackTrace();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6780362" y="224288"/>
            <a:ext cx="5056518" cy="170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JDBC DataSource Example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800600" y="660054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Steps to Writing Database Code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800600" y="2311401"/>
            <a:ext cx="6939844" cy="421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ven Pro"/>
              <a:buAutoNum type="arabicPeriod"/>
            </a:pPr>
            <a:r>
              <a:rPr lang="en-US" sz="3200"/>
              <a:t>Load the driver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ven Pro"/>
              <a:buAutoNum type="arabicPeriod"/>
            </a:pPr>
            <a:r>
              <a:rPr lang="en-US" sz="3200"/>
              <a:t>Obtain connection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ven Pro"/>
              <a:buAutoNum type="arabicPeriod"/>
            </a:pPr>
            <a:r>
              <a:rPr lang="en-US" sz="3200"/>
              <a:t>Create and execute statements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ven Pro"/>
              <a:buAutoNum type="arabicPeriod"/>
            </a:pPr>
            <a:r>
              <a:rPr lang="en-US" sz="3200"/>
              <a:t>[Use result sets to navigate the results]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ven Pro"/>
              <a:buAutoNum type="arabicPeriod"/>
            </a:pPr>
            <a:r>
              <a:rPr lang="en-US" sz="3200"/>
              <a:t>Close the connection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12999" y="510139"/>
            <a:ext cx="59676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Load the driver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12999" y="1720839"/>
            <a:ext cx="11256947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java.sql.DriverManager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 is used to get drivers and get connection to the database. To register (Load) the driver with the application explicitly: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Class.forName(“&lt;driver class name&gt;");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DriverManager.registerDriver(new &lt;driver class name&gt;());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Both of these registers the given driver with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DriverManager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.. Static block of the &lt;Driver class&gt; calls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DriverManager.registerDriver()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</a:t>
            </a:r>
            <a:endParaRPr sz="2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12999" y="510139"/>
            <a:ext cx="59676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Get Connected</a:t>
            </a:r>
            <a:endParaRPr sz="48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612999" y="1910620"/>
            <a:ext cx="11256947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Connection getConnection(String url)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65138" lvl="0" marL="465138" marR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Connection getConnection(String url, Properties info)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65138" lvl="0" marL="465138" marR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Connection getConnection(String url, String user, String password) throws SQLException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35000">
              <a:srgbClr val="FFF2CC"/>
            </a:gs>
            <a:gs pos="100000">
              <a:srgbClr val="F4B0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1" y="1345629"/>
            <a:ext cx="12192000" cy="4537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200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JDBC Architecture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34" y="1345630"/>
            <a:ext cx="11684638" cy="424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056681" y="6208144"/>
            <a:ext cx="8078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ways to connect to database – through 4 types of driver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800600" y="211480"/>
            <a:ext cx="62517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Driver Types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00599" y="1537043"/>
            <a:ext cx="7069347" cy="5122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3200"/>
              <a:t>JDBC driver are classes used to translate JDBC calls either to vendor-specific database calls or may be directly invoke database commands.</a:t>
            </a:r>
            <a:br>
              <a:rPr lang="en-US" sz="3200"/>
            </a:b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/>
              <a:t>Types of Drivers:</a:t>
            </a:r>
            <a:endParaRPr b="1"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JDBC-ODBC Bridge, plus ODBC driver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Native-API, partly Java Driver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JDBC-net, pure Java Driver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ven Pro"/>
              <a:buAutoNum type="arabicPeriod"/>
            </a:pPr>
            <a:r>
              <a:rPr lang="en-US"/>
              <a:t>Native-protocol, Pure Java Driver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rgbClr val="D8E2F3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5745192" y="0"/>
            <a:ext cx="6446808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285986" y="942866"/>
            <a:ext cx="5114026" cy="3326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JDBC-ODBC Bridge, Plus ODBC Driver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85986" y="3940900"/>
            <a:ext cx="48898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first type of Driver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Provided since JDK 1.1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for prototyping</a:t>
            </a:r>
            <a:endParaRPr sz="2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19531" r="22656" t="0"/>
          <a:stretch/>
        </p:blipFill>
        <p:spPr>
          <a:xfrm>
            <a:off x="6797615" y="119489"/>
            <a:ext cx="5049205" cy="655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