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aven Pro"/>
      <p:regular r:id="rId15"/>
      <p:bold r:id="rId16"/>
    </p:embeddedFont>
    <p:embeddedFont>
      <p:font typeface="Libre Baskerville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slide" Target="slides/slide10.xml"/><Relationship Id="rId17" Type="http://schemas.openxmlformats.org/officeDocument/2006/relationships/font" Target="fonts/LibreBaskerville-regular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19" Type="http://schemas.openxmlformats.org/officeDocument/2006/relationships/font" Target="fonts/LibreBaskerville-italic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enkins-ci.org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1" Type="http://schemas.openxmlformats.org/officeDocument/2006/relationships/image" Target="../media/image13.png"/><Relationship Id="rId10" Type="http://schemas.openxmlformats.org/officeDocument/2006/relationships/image" Target="../media/image15.png"/><Relationship Id="rId12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hyperlink" Target="http://www.serena.com/" TargetMode="External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257800"/>
            <a:ext cx="10883347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Jenkins Continuous Integration</a:t>
            </a:r>
            <a:endParaRPr b="1" sz="4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5588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Integration for You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558800" y="221615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 sz="3600"/>
              <a:t>Jenkins can help your development be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•"/>
            </a:pPr>
            <a:r>
              <a:rPr lang="en-US" sz="3600"/>
              <a:t>Faster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•"/>
            </a:pPr>
            <a:r>
              <a:rPr lang="en-US" sz="3600"/>
              <a:t>Safer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•"/>
            </a:pPr>
            <a:r>
              <a:rPr lang="en-US" sz="3600"/>
              <a:t>Easier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•"/>
            </a:pPr>
            <a:r>
              <a:rPr lang="en-US" sz="3600"/>
              <a:t>Smarter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1379880"/>
            <a:ext cx="87371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Improving Your Productivity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3001992"/>
            <a:ext cx="10902244" cy="385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Continuous integration can help you go faster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Detect build breaks sooner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Report failing tests more clearly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Make progress more visible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35000">
              <a:srgbClr val="FFF2CC"/>
            </a:gs>
            <a:gs pos="100000">
              <a:srgbClr val="F4B0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517239"/>
            <a:ext cx="87371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Jenkins Continuous Integration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1" y="1842802"/>
            <a:ext cx="6097438" cy="5015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Open source CI server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Jenkins (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http://jenkins-ci.org/</a:t>
            </a:r>
            <a:r>
              <a:rPr lang="en-US" sz="3600"/>
              <a:t>)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Easy to install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Easy to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Multi-technology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Multi-platform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Widely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Extensible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Free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7601" y="1842802"/>
            <a:ext cx="3328844" cy="413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800600" y="142469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Jenkins for a Developer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800600" y="1623308"/>
            <a:ext cx="6939844" cy="505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b="1" lang="en-US"/>
              <a:t>Easy to install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Download one file – jenkins.war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Run one command – java –jar jenkins.war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b="1" lang="en-US"/>
              <a:t>Easy to use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Create a new job – checkout and build a small project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Checking a change – watch it build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Create a test – watch it build and run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Fix a test – checking and watch it pass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b="1" lang="en-US"/>
              <a:t>Multi-technology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Build C, Java, C#, Python, Perl, SQL, etc.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Test with Junit, Nunit, MSTest,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35000">
              <a:srgbClr val="FFF2CC"/>
            </a:gs>
            <a:gs pos="100000">
              <a:srgbClr val="F4B0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872" y="276044"/>
            <a:ext cx="10031542" cy="638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04008" y="2061946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608958" y="1792719"/>
            <a:ext cx="357764" cy="1198132"/>
          </a:xfrm>
          <a:prstGeom prst="leftBrace">
            <a:avLst>
              <a:gd fmla="val 20745" name="adj1"/>
              <a:gd fmla="val 43871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8037" y="373354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608958" y="3679470"/>
            <a:ext cx="357764" cy="721080"/>
          </a:xfrm>
          <a:prstGeom prst="leftBrace">
            <a:avLst>
              <a:gd fmla="val 20745" name="adj1"/>
              <a:gd fmla="val 43871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012437" y="4837653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rot="-5400000">
            <a:off x="5299137" y="2905307"/>
            <a:ext cx="541793" cy="2448692"/>
          </a:xfrm>
          <a:prstGeom prst="leftBrace">
            <a:avLst>
              <a:gd fmla="val 20745" name="adj1"/>
              <a:gd fmla="val 43871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800600" y="211480"/>
            <a:ext cx="6781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Developer demo goes here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800599" y="2076450"/>
            <a:ext cx="7069347" cy="4583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job from a Subversion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that code, see build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its tests, see test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 change and watch it run through the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Languages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Java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800600" y="211480"/>
            <a:ext cx="6781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More Power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800599" y="1695450"/>
            <a:ext cx="7069347" cy="4583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Jenkins has over 300 plugins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Software configuration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Builders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Test Frameworks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Virtual Machine Controllers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Notifiers</a:t>
            </a:r>
            <a:endParaRPr sz="3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Static Analyzers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4876800" y="0"/>
            <a:ext cx="73152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285986" y="-23975"/>
            <a:ext cx="5114026" cy="1324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Plugins - SCM</a:t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rsion Browser" id="135" name="Google Shape;13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022" y="486187"/>
            <a:ext cx="1709683" cy="1280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85986" y="1076217"/>
            <a:ext cx="488986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Version Control Systems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Accurev</a:t>
            </a:r>
            <a:endParaRPr b="1" i="0" sz="24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Bazaar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BitKeeper</a:t>
            </a:r>
            <a:endParaRPr b="1" i="0" sz="24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ClearCase</a:t>
            </a:r>
            <a:endParaRPr b="1" i="0" sz="24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Darcs</a:t>
            </a:r>
            <a:endParaRPr b="1" i="0" sz="24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Dimensions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Git (Our Focus)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Harvest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MKS Integrity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PVCS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StarTeam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Subversion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Team Foundation Server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SourceSafe</a:t>
            </a:r>
            <a:endParaRPr/>
          </a:p>
        </p:txBody>
      </p:sp>
      <p:pic>
        <p:nvPicPr>
          <p:cNvPr descr="Connect to Rational ClearCase icon"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6104" y="2340815"/>
            <a:ext cx="1094197" cy="1094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rkelikalderon.com/wp-content/uploads/2008/05/git-logo.jpg" id="138" name="Google Shape;13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5039" y="3731336"/>
            <a:ext cx="737063" cy="1534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cs" id="139" name="Google Shape;13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3887" y="3661760"/>
            <a:ext cx="2758288" cy="900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ena" id="140" name="Google Shape;140;p2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3878" y="2722742"/>
            <a:ext cx="2074416" cy="330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bitkeeper.com/gifs/delta.gif" id="141" name="Google Shape;14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05451" y="638067"/>
            <a:ext cx="923230" cy="1014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version" id="142" name="Google Shape;14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35052" y="5547145"/>
            <a:ext cx="3601729" cy="493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icrosoft.com/visualstudio/_base_v1/images/boxshots/hero_single_tfs_boxshot.png" id="143" name="Google Shape;143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45572" y="4726025"/>
            <a:ext cx="2678504" cy="177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27610" y="2319230"/>
            <a:ext cx="1626098" cy="122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219436" y="-23975"/>
            <a:ext cx="8572264" cy="1324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Plugins – Build &amp; Test</a:t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219436" y="1300109"/>
            <a:ext cx="488986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 Tools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Maven (Our Focus)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MSBuild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Cmake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Gradle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Grails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Scons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Groovy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333462" y="1300109"/>
            <a:ext cx="488986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Frameworks</a:t>
            </a:r>
            <a:endParaRPr b="1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Junit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Nunit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MSTest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Selenium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17161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Fitnesse</a:t>
            </a:r>
            <a:endParaRPr b="0" i="0" sz="3600" u="none" cap="none" strike="noStrike">
              <a:solidFill>
                <a:srgbClr val="17161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