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261" r:id="rId3"/>
    <p:sldId id="258" r:id="rId4"/>
    <p:sldId id="259" r:id="rId5"/>
    <p:sldId id="272" r:id="rId6"/>
    <p:sldId id="262" r:id="rId7"/>
    <p:sldId id="265" r:id="rId8"/>
    <p:sldId id="274" r:id="rId9"/>
    <p:sldId id="266" r:id="rId10"/>
    <p:sldId id="268" r:id="rId11"/>
    <p:sldId id="275" r:id="rId12"/>
    <p:sldId id="260" r:id="rId13"/>
    <p:sldId id="269" r:id="rId14"/>
    <p:sldId id="270" r:id="rId15"/>
    <p:sldId id="271" r:id="rId16"/>
    <p:sldId id="276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sad, Urvi" initials="PU" lastIdx="1" clrIdx="0">
    <p:extLst>
      <p:ext uri="{19B8F6BF-5375-455C-9EA6-DF929625EA0E}">
        <p15:presenceInfo xmlns:p15="http://schemas.microsoft.com/office/powerpoint/2012/main" userId="S::urvi.pasad@capgemini.com::cc70890d-e110-43e0-b541-c8bc56c4aa8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2CEBC"/>
    <a:srgbClr val="DE875C"/>
    <a:srgbClr val="CC7D64"/>
    <a:srgbClr val="B09391"/>
    <a:srgbClr val="EE853E"/>
    <a:srgbClr val="EF8B47"/>
    <a:srgbClr val="EC7728"/>
    <a:srgbClr val="8D5E2F"/>
    <a:srgbClr val="7E542A"/>
    <a:srgbClr val="FEC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024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03T14:10:19.394" idx="1">
    <p:pos x="7328" y="256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03T14:10:19.394" idx="1">
    <p:pos x="7328" y="256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2051C9-5E7D-40F1-B7EF-5D421022E52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D135E0C-51BF-4199-8E29-F99C8AC2509C}">
      <dgm:prSet/>
      <dgm:spPr/>
      <dgm:t>
        <a:bodyPr/>
        <a:lstStyle/>
        <a:p>
          <a:r>
            <a:rPr lang="en-US" b="1" u="sng"/>
            <a:t>Presenter</a:t>
          </a:r>
          <a:r>
            <a:rPr lang="en-US"/>
            <a:t> : Urvi Pasad</a:t>
          </a:r>
          <a:br>
            <a:rPr lang="en-US"/>
          </a:br>
          <a:r>
            <a:rPr lang="en-US" b="1" u="sng"/>
            <a:t>Module</a:t>
          </a:r>
          <a:r>
            <a:rPr lang="en-US"/>
            <a:t> : Term 1 and Term 2 EDA Project</a:t>
          </a:r>
        </a:p>
      </dgm:t>
    </dgm:pt>
    <dgm:pt modelId="{CC561D93-76F9-4596-9CC8-EC80C6CC4F42}" type="parTrans" cxnId="{CC3B41C4-EE38-4C19-90BA-34B25BE79E43}">
      <dgm:prSet/>
      <dgm:spPr/>
      <dgm:t>
        <a:bodyPr/>
        <a:lstStyle/>
        <a:p>
          <a:endParaRPr lang="en-US"/>
        </a:p>
      </dgm:t>
    </dgm:pt>
    <dgm:pt modelId="{668F913E-50E5-4341-8A11-B23A9D386328}" type="sibTrans" cxnId="{CC3B41C4-EE38-4C19-90BA-34B25BE79E43}">
      <dgm:prSet/>
      <dgm:spPr/>
      <dgm:t>
        <a:bodyPr/>
        <a:lstStyle/>
        <a:p>
          <a:endParaRPr lang="en-US"/>
        </a:p>
      </dgm:t>
    </dgm:pt>
    <dgm:pt modelId="{10E88008-4B98-4141-9975-DE7546831C30}">
      <dgm:prSet/>
      <dgm:spPr/>
      <dgm:t>
        <a:bodyPr/>
        <a:lstStyle/>
        <a:p>
          <a:r>
            <a:rPr lang="en-US" b="1" u="sng"/>
            <a:t>Batch</a:t>
          </a:r>
          <a:r>
            <a:rPr lang="en-US"/>
            <a:t> : October 19 Cohort</a:t>
          </a:r>
        </a:p>
      </dgm:t>
    </dgm:pt>
    <dgm:pt modelId="{266B372B-20E8-43A5-B01A-DECED2BBC15B}" type="parTrans" cxnId="{1B3B2981-E33A-44C9-AD53-C4751EA2E8B0}">
      <dgm:prSet/>
      <dgm:spPr/>
      <dgm:t>
        <a:bodyPr/>
        <a:lstStyle/>
        <a:p>
          <a:endParaRPr lang="en-US"/>
        </a:p>
      </dgm:t>
    </dgm:pt>
    <dgm:pt modelId="{6205D2A5-F44D-41F7-BF2C-C4EE78EF2637}" type="sibTrans" cxnId="{1B3B2981-E33A-44C9-AD53-C4751EA2E8B0}">
      <dgm:prSet/>
      <dgm:spPr/>
      <dgm:t>
        <a:bodyPr/>
        <a:lstStyle/>
        <a:p>
          <a:endParaRPr lang="en-US"/>
        </a:p>
      </dgm:t>
    </dgm:pt>
    <dgm:pt modelId="{FCF15492-8B25-4293-9E6C-48F0C151CBB8}" type="pres">
      <dgm:prSet presAssocID="{212051C9-5E7D-40F1-B7EF-5D421022E52A}" presName="root" presStyleCnt="0">
        <dgm:presLayoutVars>
          <dgm:dir/>
          <dgm:resizeHandles val="exact"/>
        </dgm:presLayoutVars>
      </dgm:prSet>
      <dgm:spPr/>
    </dgm:pt>
    <dgm:pt modelId="{49AF8BCE-F06E-40B3-88B1-02339E4385E6}" type="pres">
      <dgm:prSet presAssocID="{5D135E0C-51BF-4199-8E29-F99C8AC2509C}" presName="compNode" presStyleCnt="0"/>
      <dgm:spPr/>
    </dgm:pt>
    <dgm:pt modelId="{7163DCC7-A187-4073-90C5-5D3F735860F7}" type="pres">
      <dgm:prSet presAssocID="{5D135E0C-51BF-4199-8E29-F99C8AC2509C}" presName="bgRect" presStyleLbl="bgShp" presStyleIdx="0" presStyleCnt="2"/>
      <dgm:spPr/>
    </dgm:pt>
    <dgm:pt modelId="{2B2A64B3-F44F-493C-9904-6D6BA02EB5A9}" type="pres">
      <dgm:prSet presAssocID="{5D135E0C-51BF-4199-8E29-F99C8AC2509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F0FA2571-F0F2-4CD8-A7EB-5EE62F03FB27}" type="pres">
      <dgm:prSet presAssocID="{5D135E0C-51BF-4199-8E29-F99C8AC2509C}" presName="spaceRect" presStyleCnt="0"/>
      <dgm:spPr/>
    </dgm:pt>
    <dgm:pt modelId="{B462AD86-E457-4635-B0CA-E1285CB81DC0}" type="pres">
      <dgm:prSet presAssocID="{5D135E0C-51BF-4199-8E29-F99C8AC2509C}" presName="parTx" presStyleLbl="revTx" presStyleIdx="0" presStyleCnt="2">
        <dgm:presLayoutVars>
          <dgm:chMax val="0"/>
          <dgm:chPref val="0"/>
        </dgm:presLayoutVars>
      </dgm:prSet>
      <dgm:spPr/>
    </dgm:pt>
    <dgm:pt modelId="{0C28CA85-4365-4A50-BD3E-07CB0C82B5AB}" type="pres">
      <dgm:prSet presAssocID="{668F913E-50E5-4341-8A11-B23A9D386328}" presName="sibTrans" presStyleCnt="0"/>
      <dgm:spPr/>
    </dgm:pt>
    <dgm:pt modelId="{A658937A-B057-4214-83B1-7D798F05E758}" type="pres">
      <dgm:prSet presAssocID="{10E88008-4B98-4141-9975-DE7546831C30}" presName="compNode" presStyleCnt="0"/>
      <dgm:spPr/>
    </dgm:pt>
    <dgm:pt modelId="{3DA90628-F066-47EB-8820-5E56D7D32AB4}" type="pres">
      <dgm:prSet presAssocID="{10E88008-4B98-4141-9975-DE7546831C30}" presName="bgRect" presStyleLbl="bgShp" presStyleIdx="1" presStyleCnt="2"/>
      <dgm:spPr/>
    </dgm:pt>
    <dgm:pt modelId="{C756EEB8-7318-439E-990C-FD050A81228C}" type="pres">
      <dgm:prSet presAssocID="{10E88008-4B98-4141-9975-DE7546831C3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ildren"/>
        </a:ext>
      </dgm:extLst>
    </dgm:pt>
    <dgm:pt modelId="{8E27A332-A230-47F4-BC44-DC05D3503CC2}" type="pres">
      <dgm:prSet presAssocID="{10E88008-4B98-4141-9975-DE7546831C30}" presName="spaceRect" presStyleCnt="0"/>
      <dgm:spPr/>
    </dgm:pt>
    <dgm:pt modelId="{A9AC4C81-08F6-4EFE-897E-747E3E9BF8ED}" type="pres">
      <dgm:prSet presAssocID="{10E88008-4B98-4141-9975-DE7546831C3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A52DB5E-6967-481C-8EFF-3B8B801ADD8B}" type="presOf" srcId="{212051C9-5E7D-40F1-B7EF-5D421022E52A}" destId="{FCF15492-8B25-4293-9E6C-48F0C151CBB8}" srcOrd="0" destOrd="0" presId="urn:microsoft.com/office/officeart/2018/2/layout/IconVerticalSolidList"/>
    <dgm:cxn modelId="{1B3B2981-E33A-44C9-AD53-C4751EA2E8B0}" srcId="{212051C9-5E7D-40F1-B7EF-5D421022E52A}" destId="{10E88008-4B98-4141-9975-DE7546831C30}" srcOrd="1" destOrd="0" parTransId="{266B372B-20E8-43A5-B01A-DECED2BBC15B}" sibTransId="{6205D2A5-F44D-41F7-BF2C-C4EE78EF2637}"/>
    <dgm:cxn modelId="{051FD3A3-1AC3-4376-AD35-FCABC37B51ED}" type="presOf" srcId="{10E88008-4B98-4141-9975-DE7546831C30}" destId="{A9AC4C81-08F6-4EFE-897E-747E3E9BF8ED}" srcOrd="0" destOrd="0" presId="urn:microsoft.com/office/officeart/2018/2/layout/IconVerticalSolidList"/>
    <dgm:cxn modelId="{EB0C68AA-F20F-4776-9A0B-674FC2829AC9}" type="presOf" srcId="{5D135E0C-51BF-4199-8E29-F99C8AC2509C}" destId="{B462AD86-E457-4635-B0CA-E1285CB81DC0}" srcOrd="0" destOrd="0" presId="urn:microsoft.com/office/officeart/2018/2/layout/IconVerticalSolidList"/>
    <dgm:cxn modelId="{CC3B41C4-EE38-4C19-90BA-34B25BE79E43}" srcId="{212051C9-5E7D-40F1-B7EF-5D421022E52A}" destId="{5D135E0C-51BF-4199-8E29-F99C8AC2509C}" srcOrd="0" destOrd="0" parTransId="{CC561D93-76F9-4596-9CC8-EC80C6CC4F42}" sibTransId="{668F913E-50E5-4341-8A11-B23A9D386328}"/>
    <dgm:cxn modelId="{BED64929-0269-4697-8317-B4621E4278CE}" type="presParOf" srcId="{FCF15492-8B25-4293-9E6C-48F0C151CBB8}" destId="{49AF8BCE-F06E-40B3-88B1-02339E4385E6}" srcOrd="0" destOrd="0" presId="urn:microsoft.com/office/officeart/2018/2/layout/IconVerticalSolidList"/>
    <dgm:cxn modelId="{0B3AB0D5-1E75-4D0C-B691-5F70164A8626}" type="presParOf" srcId="{49AF8BCE-F06E-40B3-88B1-02339E4385E6}" destId="{7163DCC7-A187-4073-90C5-5D3F735860F7}" srcOrd="0" destOrd="0" presId="urn:microsoft.com/office/officeart/2018/2/layout/IconVerticalSolidList"/>
    <dgm:cxn modelId="{424ECEFA-1A9E-429A-8E1E-162CFBD3E4F8}" type="presParOf" srcId="{49AF8BCE-F06E-40B3-88B1-02339E4385E6}" destId="{2B2A64B3-F44F-493C-9904-6D6BA02EB5A9}" srcOrd="1" destOrd="0" presId="urn:microsoft.com/office/officeart/2018/2/layout/IconVerticalSolidList"/>
    <dgm:cxn modelId="{2B66C1C2-4FDF-4005-A11D-F3C5B508BDBC}" type="presParOf" srcId="{49AF8BCE-F06E-40B3-88B1-02339E4385E6}" destId="{F0FA2571-F0F2-4CD8-A7EB-5EE62F03FB27}" srcOrd="2" destOrd="0" presId="urn:microsoft.com/office/officeart/2018/2/layout/IconVerticalSolidList"/>
    <dgm:cxn modelId="{8E31B8EC-E593-46A1-AE16-6B24EC0C90BB}" type="presParOf" srcId="{49AF8BCE-F06E-40B3-88B1-02339E4385E6}" destId="{B462AD86-E457-4635-B0CA-E1285CB81DC0}" srcOrd="3" destOrd="0" presId="urn:microsoft.com/office/officeart/2018/2/layout/IconVerticalSolidList"/>
    <dgm:cxn modelId="{47FCBAE0-923E-4FF8-915C-C12DEFA6B844}" type="presParOf" srcId="{FCF15492-8B25-4293-9E6C-48F0C151CBB8}" destId="{0C28CA85-4365-4A50-BD3E-07CB0C82B5AB}" srcOrd="1" destOrd="0" presId="urn:microsoft.com/office/officeart/2018/2/layout/IconVerticalSolidList"/>
    <dgm:cxn modelId="{05CEAECB-91F1-4857-B722-983877574702}" type="presParOf" srcId="{FCF15492-8B25-4293-9E6C-48F0C151CBB8}" destId="{A658937A-B057-4214-83B1-7D798F05E758}" srcOrd="2" destOrd="0" presId="urn:microsoft.com/office/officeart/2018/2/layout/IconVerticalSolidList"/>
    <dgm:cxn modelId="{1CBE8E3A-2821-4C10-8D33-9D580DF9BEFB}" type="presParOf" srcId="{A658937A-B057-4214-83B1-7D798F05E758}" destId="{3DA90628-F066-47EB-8820-5E56D7D32AB4}" srcOrd="0" destOrd="0" presId="urn:microsoft.com/office/officeart/2018/2/layout/IconVerticalSolidList"/>
    <dgm:cxn modelId="{4CCFE75C-6D0F-462E-8611-7B573773CBCB}" type="presParOf" srcId="{A658937A-B057-4214-83B1-7D798F05E758}" destId="{C756EEB8-7318-439E-990C-FD050A81228C}" srcOrd="1" destOrd="0" presId="urn:microsoft.com/office/officeart/2018/2/layout/IconVerticalSolidList"/>
    <dgm:cxn modelId="{4F74C6A4-3D09-44BC-9DF9-26D912C70293}" type="presParOf" srcId="{A658937A-B057-4214-83B1-7D798F05E758}" destId="{8E27A332-A230-47F4-BC44-DC05D3503CC2}" srcOrd="2" destOrd="0" presId="urn:microsoft.com/office/officeart/2018/2/layout/IconVerticalSolidList"/>
    <dgm:cxn modelId="{2DFBDF32-A469-40B2-B171-EAC6B44115C2}" type="presParOf" srcId="{A658937A-B057-4214-83B1-7D798F05E758}" destId="{A9AC4C81-08F6-4EFE-897E-747E3E9BF8E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D95092-2B18-4372-B6A3-B9F8A8D5EB1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F67CD25-B021-4C98-BEBE-D9F4FE3C826F}">
      <dgm:prSet/>
      <dgm:spPr/>
      <dgm:t>
        <a:bodyPr/>
        <a:lstStyle/>
        <a:p>
          <a:r>
            <a:rPr lang="en-US" b="1" dirty="0"/>
            <a:t>What are most common types of crimes? </a:t>
          </a:r>
          <a:endParaRPr lang="en-US" dirty="0"/>
        </a:p>
      </dgm:t>
    </dgm:pt>
    <dgm:pt modelId="{88177E25-A7F8-4D84-9ED7-9E40558BD6EB}" type="parTrans" cxnId="{3C6AAD8A-7D67-4C37-9631-A5167BF88C66}">
      <dgm:prSet/>
      <dgm:spPr/>
      <dgm:t>
        <a:bodyPr/>
        <a:lstStyle/>
        <a:p>
          <a:endParaRPr lang="en-US"/>
        </a:p>
      </dgm:t>
    </dgm:pt>
    <dgm:pt modelId="{DB92A18E-3DA1-42CD-873B-816EE54EEBD9}" type="sibTrans" cxnId="{3C6AAD8A-7D67-4C37-9631-A5167BF88C66}">
      <dgm:prSet/>
      <dgm:spPr/>
      <dgm:t>
        <a:bodyPr/>
        <a:lstStyle/>
        <a:p>
          <a:endParaRPr lang="en-US"/>
        </a:p>
      </dgm:t>
    </dgm:pt>
    <dgm:pt modelId="{2FC0481C-192E-472F-9AC4-676A99531B16}">
      <dgm:prSet/>
      <dgm:spPr/>
      <dgm:t>
        <a:bodyPr/>
        <a:lstStyle/>
        <a:p>
          <a:r>
            <a:rPr lang="en-US" b="1" dirty="0"/>
            <a:t>Which areas are prone to the different types of crimes to occur? </a:t>
          </a:r>
          <a:endParaRPr lang="en-US" dirty="0"/>
        </a:p>
      </dgm:t>
    </dgm:pt>
    <dgm:pt modelId="{E1D8C6EF-142B-43F3-809C-8DBBA6A88BF9}" type="parTrans" cxnId="{FF29E908-F5A1-45EA-A511-F46613B37C32}">
      <dgm:prSet/>
      <dgm:spPr/>
      <dgm:t>
        <a:bodyPr/>
        <a:lstStyle/>
        <a:p>
          <a:endParaRPr lang="en-US"/>
        </a:p>
      </dgm:t>
    </dgm:pt>
    <dgm:pt modelId="{5A596031-FF28-4CB8-A942-420A39257042}" type="sibTrans" cxnId="{FF29E908-F5A1-45EA-A511-F46613B37C32}">
      <dgm:prSet/>
      <dgm:spPr/>
      <dgm:t>
        <a:bodyPr/>
        <a:lstStyle/>
        <a:p>
          <a:endParaRPr lang="en-US"/>
        </a:p>
      </dgm:t>
    </dgm:pt>
    <dgm:pt modelId="{FB5DC59E-F96F-4F68-8EDF-98C1AFEEAD3C}">
      <dgm:prSet/>
      <dgm:spPr/>
      <dgm:t>
        <a:bodyPr/>
        <a:lstStyle/>
        <a:p>
          <a:r>
            <a:rPr lang="en-US" b="1" dirty="0"/>
            <a:t>What is the pattern and likelihood of the crimes and frequency which changes over the day? Week? Year?</a:t>
          </a:r>
          <a:endParaRPr lang="en-US" dirty="0"/>
        </a:p>
      </dgm:t>
    </dgm:pt>
    <dgm:pt modelId="{16B2BE88-817F-4F8F-A9C9-E8016472FE12}" type="parTrans" cxnId="{26C75CDB-23C8-4A53-B2BE-A3FA7E4CAEDF}">
      <dgm:prSet/>
      <dgm:spPr/>
      <dgm:t>
        <a:bodyPr/>
        <a:lstStyle/>
        <a:p>
          <a:endParaRPr lang="en-US"/>
        </a:p>
      </dgm:t>
    </dgm:pt>
    <dgm:pt modelId="{B0AF9653-5174-4D5A-A69A-307E99C9F28F}" type="sibTrans" cxnId="{26C75CDB-23C8-4A53-B2BE-A3FA7E4CAEDF}">
      <dgm:prSet/>
      <dgm:spPr/>
      <dgm:t>
        <a:bodyPr/>
        <a:lstStyle/>
        <a:p>
          <a:endParaRPr lang="en-US"/>
        </a:p>
      </dgm:t>
    </dgm:pt>
    <dgm:pt modelId="{E0C563DC-561A-4485-ACA7-39CF16F6B847}" type="pres">
      <dgm:prSet presAssocID="{BCD95092-2B18-4372-B6A3-B9F8A8D5EB19}" presName="linear" presStyleCnt="0">
        <dgm:presLayoutVars>
          <dgm:animLvl val="lvl"/>
          <dgm:resizeHandles val="exact"/>
        </dgm:presLayoutVars>
      </dgm:prSet>
      <dgm:spPr/>
    </dgm:pt>
    <dgm:pt modelId="{894A3239-7E62-430C-9959-F2DFCC219C6E}" type="pres">
      <dgm:prSet presAssocID="{9F67CD25-B021-4C98-BEBE-D9F4FE3C826F}" presName="parentText" presStyleLbl="node1" presStyleIdx="0" presStyleCnt="3" custLinFactNeighborY="-31127">
        <dgm:presLayoutVars>
          <dgm:chMax val="0"/>
          <dgm:bulletEnabled val="1"/>
        </dgm:presLayoutVars>
      </dgm:prSet>
      <dgm:spPr/>
    </dgm:pt>
    <dgm:pt modelId="{797B640C-DAAC-437E-AFD9-72CC5EA3F7E9}" type="pres">
      <dgm:prSet presAssocID="{DB92A18E-3DA1-42CD-873B-816EE54EEBD9}" presName="spacer" presStyleCnt="0"/>
      <dgm:spPr/>
    </dgm:pt>
    <dgm:pt modelId="{01526939-C931-4039-A738-D04338DDB7C6}" type="pres">
      <dgm:prSet presAssocID="{2FC0481C-192E-472F-9AC4-676A99531B1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40E8575-ECEE-4F14-A8A6-D4C33D11F1C0}" type="pres">
      <dgm:prSet presAssocID="{5A596031-FF28-4CB8-A942-420A39257042}" presName="spacer" presStyleCnt="0"/>
      <dgm:spPr/>
    </dgm:pt>
    <dgm:pt modelId="{B0AE7FDD-E3E0-4C8B-B164-674C5DF1EB13}" type="pres">
      <dgm:prSet presAssocID="{FB5DC59E-F96F-4F68-8EDF-98C1AFEEAD3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F29E908-F5A1-45EA-A511-F46613B37C32}" srcId="{BCD95092-2B18-4372-B6A3-B9F8A8D5EB19}" destId="{2FC0481C-192E-472F-9AC4-676A99531B16}" srcOrd="1" destOrd="0" parTransId="{E1D8C6EF-142B-43F3-809C-8DBBA6A88BF9}" sibTransId="{5A596031-FF28-4CB8-A942-420A39257042}"/>
    <dgm:cxn modelId="{35E00C1A-62D6-4174-9DC7-3C89195D17E6}" type="presOf" srcId="{BCD95092-2B18-4372-B6A3-B9F8A8D5EB19}" destId="{E0C563DC-561A-4485-ACA7-39CF16F6B847}" srcOrd="0" destOrd="0" presId="urn:microsoft.com/office/officeart/2005/8/layout/vList2"/>
    <dgm:cxn modelId="{38C9F160-6F96-4A53-9E69-853428FFCA06}" type="presOf" srcId="{9F67CD25-B021-4C98-BEBE-D9F4FE3C826F}" destId="{894A3239-7E62-430C-9959-F2DFCC219C6E}" srcOrd="0" destOrd="0" presId="urn:microsoft.com/office/officeart/2005/8/layout/vList2"/>
    <dgm:cxn modelId="{0826026C-A0D1-4266-9713-ACD9325DB628}" type="presOf" srcId="{FB5DC59E-F96F-4F68-8EDF-98C1AFEEAD3C}" destId="{B0AE7FDD-E3E0-4C8B-B164-674C5DF1EB13}" srcOrd="0" destOrd="0" presId="urn:microsoft.com/office/officeart/2005/8/layout/vList2"/>
    <dgm:cxn modelId="{3C6AAD8A-7D67-4C37-9631-A5167BF88C66}" srcId="{BCD95092-2B18-4372-B6A3-B9F8A8D5EB19}" destId="{9F67CD25-B021-4C98-BEBE-D9F4FE3C826F}" srcOrd="0" destOrd="0" parTransId="{88177E25-A7F8-4D84-9ED7-9E40558BD6EB}" sibTransId="{DB92A18E-3DA1-42CD-873B-816EE54EEBD9}"/>
    <dgm:cxn modelId="{0EA1B7BB-879C-4E80-A95D-924617F9F7E6}" type="presOf" srcId="{2FC0481C-192E-472F-9AC4-676A99531B16}" destId="{01526939-C931-4039-A738-D04338DDB7C6}" srcOrd="0" destOrd="0" presId="urn:microsoft.com/office/officeart/2005/8/layout/vList2"/>
    <dgm:cxn modelId="{26C75CDB-23C8-4A53-B2BE-A3FA7E4CAEDF}" srcId="{BCD95092-2B18-4372-B6A3-B9F8A8D5EB19}" destId="{FB5DC59E-F96F-4F68-8EDF-98C1AFEEAD3C}" srcOrd="2" destOrd="0" parTransId="{16B2BE88-817F-4F8F-A9C9-E8016472FE12}" sibTransId="{B0AF9653-5174-4D5A-A69A-307E99C9F28F}"/>
    <dgm:cxn modelId="{B1561620-898D-49E1-BE27-A0DF8C61DC08}" type="presParOf" srcId="{E0C563DC-561A-4485-ACA7-39CF16F6B847}" destId="{894A3239-7E62-430C-9959-F2DFCC219C6E}" srcOrd="0" destOrd="0" presId="urn:microsoft.com/office/officeart/2005/8/layout/vList2"/>
    <dgm:cxn modelId="{93C88524-5D81-4726-B54C-C14EC91DDF2C}" type="presParOf" srcId="{E0C563DC-561A-4485-ACA7-39CF16F6B847}" destId="{797B640C-DAAC-437E-AFD9-72CC5EA3F7E9}" srcOrd="1" destOrd="0" presId="urn:microsoft.com/office/officeart/2005/8/layout/vList2"/>
    <dgm:cxn modelId="{D50F27EE-C878-47F7-BA2A-CDA9D46B40B3}" type="presParOf" srcId="{E0C563DC-561A-4485-ACA7-39CF16F6B847}" destId="{01526939-C931-4039-A738-D04338DDB7C6}" srcOrd="2" destOrd="0" presId="urn:microsoft.com/office/officeart/2005/8/layout/vList2"/>
    <dgm:cxn modelId="{E7C5E79B-9DC8-4E86-A855-1F28CF0E8D31}" type="presParOf" srcId="{E0C563DC-561A-4485-ACA7-39CF16F6B847}" destId="{240E8575-ECEE-4F14-A8A6-D4C33D11F1C0}" srcOrd="3" destOrd="0" presId="urn:microsoft.com/office/officeart/2005/8/layout/vList2"/>
    <dgm:cxn modelId="{7A94D6D0-55C9-4751-85DB-2FC31C98EB4C}" type="presParOf" srcId="{E0C563DC-561A-4485-ACA7-39CF16F6B847}" destId="{B0AE7FDD-E3E0-4C8B-B164-674C5DF1EB1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521CFF-4767-408F-BCD3-855607078522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0BD9E5B-7500-4AC2-8F3C-381FD0FD825F}">
      <dgm:prSet/>
      <dgm:spPr/>
      <dgm:t>
        <a:bodyPr/>
        <a:lstStyle/>
        <a:p>
          <a:pPr algn="l"/>
          <a:r>
            <a:rPr lang="en-US" dirty="0"/>
            <a:t>High level Analysis of the crimes in Boston. </a:t>
          </a:r>
        </a:p>
      </dgm:t>
    </dgm:pt>
    <dgm:pt modelId="{62A6C6FB-F684-4EF2-AFF0-66F67651B143}" type="parTrans" cxnId="{5984C837-B510-4480-986A-CA2A1BF9E00D}">
      <dgm:prSet/>
      <dgm:spPr/>
      <dgm:t>
        <a:bodyPr/>
        <a:lstStyle/>
        <a:p>
          <a:endParaRPr lang="en-US"/>
        </a:p>
      </dgm:t>
    </dgm:pt>
    <dgm:pt modelId="{A2B3F735-82CB-4535-A89D-D5375A43D54B}" type="sibTrans" cxnId="{5984C837-B510-4480-986A-CA2A1BF9E00D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A05CCA57-B8DF-410A-971A-7DE255D6C8C5}">
      <dgm:prSet/>
      <dgm:spPr/>
      <dgm:t>
        <a:bodyPr/>
        <a:lstStyle/>
        <a:p>
          <a:r>
            <a:rPr lang="en-US" dirty="0"/>
            <a:t>Understand the trend of the most frequent Crimes in Boston under each UCR Part category</a:t>
          </a:r>
        </a:p>
      </dgm:t>
    </dgm:pt>
    <dgm:pt modelId="{3E591E48-C87E-46C1-AEA4-7EB0F28507A0}" type="parTrans" cxnId="{A3EB2A74-3529-4AE0-B410-025D29C4F284}">
      <dgm:prSet/>
      <dgm:spPr/>
      <dgm:t>
        <a:bodyPr/>
        <a:lstStyle/>
        <a:p>
          <a:endParaRPr lang="en-US"/>
        </a:p>
      </dgm:t>
    </dgm:pt>
    <dgm:pt modelId="{8F6BA730-2AE6-47CE-8964-6DB9A921EDAD}" type="sibTrans" cxnId="{A3EB2A74-3529-4AE0-B410-025D29C4F284}">
      <dgm:prSet phldrT="2" phldr="0"/>
      <dgm:spPr/>
      <dgm:t>
        <a:bodyPr/>
        <a:lstStyle/>
        <a:p>
          <a:r>
            <a:rPr lang="en-US" dirty="0"/>
            <a:t>2</a:t>
          </a:r>
        </a:p>
      </dgm:t>
    </dgm:pt>
    <dgm:pt modelId="{531E9083-986E-4BBF-B1CB-9BC0DDBB4189}">
      <dgm:prSet/>
      <dgm:spPr/>
      <dgm:t>
        <a:bodyPr/>
        <a:lstStyle/>
        <a:p>
          <a:r>
            <a:rPr lang="en-US" dirty="0"/>
            <a:t>Understand Year wise, Day Wise or Hour wise trend and pattern of the crimes</a:t>
          </a:r>
        </a:p>
      </dgm:t>
    </dgm:pt>
    <dgm:pt modelId="{64D3808D-FD1E-4DF5-95C7-D228563BE515}" type="parTrans" cxnId="{4C5D330A-7512-4421-9207-A5873691FE2A}">
      <dgm:prSet/>
      <dgm:spPr/>
      <dgm:t>
        <a:bodyPr/>
        <a:lstStyle/>
        <a:p>
          <a:endParaRPr lang="en-US"/>
        </a:p>
      </dgm:t>
    </dgm:pt>
    <dgm:pt modelId="{1366B5E6-DD87-4CAA-9697-EF037F0CF76A}" type="sibTrans" cxnId="{4C5D330A-7512-4421-9207-A5873691FE2A}">
      <dgm:prSet phldrT="3" phldr="0"/>
      <dgm:spPr/>
      <dgm:t>
        <a:bodyPr/>
        <a:lstStyle/>
        <a:p>
          <a:r>
            <a:rPr lang="en-US" dirty="0"/>
            <a:t>3</a:t>
          </a:r>
        </a:p>
      </dgm:t>
    </dgm:pt>
    <dgm:pt modelId="{255F0036-2A04-4A9D-95E2-5BCFA84638E6}" type="pres">
      <dgm:prSet presAssocID="{65521CFF-4767-408F-BCD3-855607078522}" presName="Name0" presStyleCnt="0">
        <dgm:presLayoutVars>
          <dgm:animLvl val="lvl"/>
          <dgm:resizeHandles val="exact"/>
        </dgm:presLayoutVars>
      </dgm:prSet>
      <dgm:spPr/>
    </dgm:pt>
    <dgm:pt modelId="{5B86CE9F-9870-4ECC-9E6E-FBEF74D65481}" type="pres">
      <dgm:prSet presAssocID="{D0BD9E5B-7500-4AC2-8F3C-381FD0FD825F}" presName="compositeNode" presStyleCnt="0">
        <dgm:presLayoutVars>
          <dgm:bulletEnabled val="1"/>
        </dgm:presLayoutVars>
      </dgm:prSet>
      <dgm:spPr/>
    </dgm:pt>
    <dgm:pt modelId="{C40C71D4-1A44-4529-82C0-5E547EC884FF}" type="pres">
      <dgm:prSet presAssocID="{D0BD9E5B-7500-4AC2-8F3C-381FD0FD825F}" presName="bgRect" presStyleLbl="bgAccFollowNode1" presStyleIdx="0" presStyleCnt="3"/>
      <dgm:spPr/>
    </dgm:pt>
    <dgm:pt modelId="{E2CB35C5-064E-4522-AD0D-2DC3DDC00E2D}" type="pres">
      <dgm:prSet presAssocID="{A2B3F735-82CB-4535-A89D-D5375A43D54B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2F7A80D7-DAB2-44D2-91C4-D5F1C143B07E}" type="pres">
      <dgm:prSet presAssocID="{D0BD9E5B-7500-4AC2-8F3C-381FD0FD825F}" presName="bottomLine" presStyleLbl="alignNode1" presStyleIdx="1" presStyleCnt="6">
        <dgm:presLayoutVars/>
      </dgm:prSet>
      <dgm:spPr/>
    </dgm:pt>
    <dgm:pt modelId="{4A2685C3-80F8-44AF-BADE-B4FC4BE4E491}" type="pres">
      <dgm:prSet presAssocID="{D0BD9E5B-7500-4AC2-8F3C-381FD0FD825F}" presName="nodeText" presStyleLbl="bgAccFollowNode1" presStyleIdx="0" presStyleCnt="3">
        <dgm:presLayoutVars>
          <dgm:bulletEnabled val="1"/>
        </dgm:presLayoutVars>
      </dgm:prSet>
      <dgm:spPr/>
    </dgm:pt>
    <dgm:pt modelId="{8B0D3FDE-86D3-49FB-9ED0-2530030A4DA9}" type="pres">
      <dgm:prSet presAssocID="{A2B3F735-82CB-4535-A89D-D5375A43D54B}" presName="sibTrans" presStyleCnt="0"/>
      <dgm:spPr/>
    </dgm:pt>
    <dgm:pt modelId="{C410D232-7A71-42F5-B258-F8B018C110EC}" type="pres">
      <dgm:prSet presAssocID="{A05CCA57-B8DF-410A-971A-7DE255D6C8C5}" presName="compositeNode" presStyleCnt="0">
        <dgm:presLayoutVars>
          <dgm:bulletEnabled val="1"/>
        </dgm:presLayoutVars>
      </dgm:prSet>
      <dgm:spPr/>
    </dgm:pt>
    <dgm:pt modelId="{8868F0B0-869C-4BEE-A6B9-332795C43B1C}" type="pres">
      <dgm:prSet presAssocID="{A05CCA57-B8DF-410A-971A-7DE255D6C8C5}" presName="bgRect" presStyleLbl="bgAccFollowNode1" presStyleIdx="1" presStyleCnt="3"/>
      <dgm:spPr/>
    </dgm:pt>
    <dgm:pt modelId="{86B5C331-4462-44F1-8119-204C336F1AC4}" type="pres">
      <dgm:prSet presAssocID="{8F6BA730-2AE6-47CE-8964-6DB9A921EDAD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3E2B584C-5EC8-4DE6-AD73-585E0EE7051F}" type="pres">
      <dgm:prSet presAssocID="{A05CCA57-B8DF-410A-971A-7DE255D6C8C5}" presName="bottomLine" presStyleLbl="alignNode1" presStyleIdx="3" presStyleCnt="6">
        <dgm:presLayoutVars/>
      </dgm:prSet>
      <dgm:spPr/>
    </dgm:pt>
    <dgm:pt modelId="{082C52C5-EE33-4831-89B4-8361BA456BCA}" type="pres">
      <dgm:prSet presAssocID="{A05CCA57-B8DF-410A-971A-7DE255D6C8C5}" presName="nodeText" presStyleLbl="bgAccFollowNode1" presStyleIdx="1" presStyleCnt="3">
        <dgm:presLayoutVars>
          <dgm:bulletEnabled val="1"/>
        </dgm:presLayoutVars>
      </dgm:prSet>
      <dgm:spPr/>
    </dgm:pt>
    <dgm:pt modelId="{7A8463A7-9879-46EB-B746-E322427BDE32}" type="pres">
      <dgm:prSet presAssocID="{8F6BA730-2AE6-47CE-8964-6DB9A921EDAD}" presName="sibTrans" presStyleCnt="0"/>
      <dgm:spPr/>
    </dgm:pt>
    <dgm:pt modelId="{848E8ACA-2CD9-4933-BAD0-0AB496CCA29A}" type="pres">
      <dgm:prSet presAssocID="{531E9083-986E-4BBF-B1CB-9BC0DDBB4189}" presName="compositeNode" presStyleCnt="0">
        <dgm:presLayoutVars>
          <dgm:bulletEnabled val="1"/>
        </dgm:presLayoutVars>
      </dgm:prSet>
      <dgm:spPr/>
    </dgm:pt>
    <dgm:pt modelId="{91883B32-95E1-4D4C-93F6-4FC336D938B3}" type="pres">
      <dgm:prSet presAssocID="{531E9083-986E-4BBF-B1CB-9BC0DDBB4189}" presName="bgRect" presStyleLbl="bgAccFollowNode1" presStyleIdx="2" presStyleCnt="3"/>
      <dgm:spPr/>
    </dgm:pt>
    <dgm:pt modelId="{9784B12F-5566-4FC5-800D-D50B732BB1D1}" type="pres">
      <dgm:prSet presAssocID="{1366B5E6-DD87-4CAA-9697-EF037F0CF76A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9CE0D371-003E-42EF-8B37-3D89555F5849}" type="pres">
      <dgm:prSet presAssocID="{531E9083-986E-4BBF-B1CB-9BC0DDBB4189}" presName="bottomLine" presStyleLbl="alignNode1" presStyleIdx="5" presStyleCnt="6">
        <dgm:presLayoutVars/>
      </dgm:prSet>
      <dgm:spPr/>
    </dgm:pt>
    <dgm:pt modelId="{531BD859-4106-4931-9A3E-0196492BA32F}" type="pres">
      <dgm:prSet presAssocID="{531E9083-986E-4BBF-B1CB-9BC0DDBB4189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10956307-ACBB-4B46-9A55-68243A090060}" type="presOf" srcId="{8F6BA730-2AE6-47CE-8964-6DB9A921EDAD}" destId="{86B5C331-4462-44F1-8119-204C336F1AC4}" srcOrd="0" destOrd="0" presId="urn:microsoft.com/office/officeart/2016/7/layout/BasicLinearProcessNumbered"/>
    <dgm:cxn modelId="{4C5D330A-7512-4421-9207-A5873691FE2A}" srcId="{65521CFF-4767-408F-BCD3-855607078522}" destId="{531E9083-986E-4BBF-B1CB-9BC0DDBB4189}" srcOrd="2" destOrd="0" parTransId="{64D3808D-FD1E-4DF5-95C7-D228563BE515}" sibTransId="{1366B5E6-DD87-4CAA-9697-EF037F0CF76A}"/>
    <dgm:cxn modelId="{E4769D0B-29B8-487E-BBA1-7825032048FA}" type="presOf" srcId="{A2B3F735-82CB-4535-A89D-D5375A43D54B}" destId="{E2CB35C5-064E-4522-AD0D-2DC3DDC00E2D}" srcOrd="0" destOrd="0" presId="urn:microsoft.com/office/officeart/2016/7/layout/BasicLinearProcessNumbered"/>
    <dgm:cxn modelId="{5984C837-B510-4480-986A-CA2A1BF9E00D}" srcId="{65521CFF-4767-408F-BCD3-855607078522}" destId="{D0BD9E5B-7500-4AC2-8F3C-381FD0FD825F}" srcOrd="0" destOrd="0" parTransId="{62A6C6FB-F684-4EF2-AFF0-66F67651B143}" sibTransId="{A2B3F735-82CB-4535-A89D-D5375A43D54B}"/>
    <dgm:cxn modelId="{C66F2E41-780B-430B-A7E4-D8172270F73B}" type="presOf" srcId="{D0BD9E5B-7500-4AC2-8F3C-381FD0FD825F}" destId="{4A2685C3-80F8-44AF-BADE-B4FC4BE4E491}" srcOrd="1" destOrd="0" presId="urn:microsoft.com/office/officeart/2016/7/layout/BasicLinearProcessNumbered"/>
    <dgm:cxn modelId="{00429E6E-E4CD-43CC-A2DB-CD1975F1F496}" type="presOf" srcId="{65521CFF-4767-408F-BCD3-855607078522}" destId="{255F0036-2A04-4A9D-95E2-5BCFA84638E6}" srcOrd="0" destOrd="0" presId="urn:microsoft.com/office/officeart/2016/7/layout/BasicLinearProcessNumbered"/>
    <dgm:cxn modelId="{E3D98153-67F4-4B42-A54C-E6054531F064}" type="presOf" srcId="{531E9083-986E-4BBF-B1CB-9BC0DDBB4189}" destId="{531BD859-4106-4931-9A3E-0196492BA32F}" srcOrd="1" destOrd="0" presId="urn:microsoft.com/office/officeart/2016/7/layout/BasicLinearProcessNumbered"/>
    <dgm:cxn modelId="{A3EB2A74-3529-4AE0-B410-025D29C4F284}" srcId="{65521CFF-4767-408F-BCD3-855607078522}" destId="{A05CCA57-B8DF-410A-971A-7DE255D6C8C5}" srcOrd="1" destOrd="0" parTransId="{3E591E48-C87E-46C1-AEA4-7EB0F28507A0}" sibTransId="{8F6BA730-2AE6-47CE-8964-6DB9A921EDAD}"/>
    <dgm:cxn modelId="{B1E3F058-7163-4381-9322-4849B13EA773}" type="presOf" srcId="{531E9083-986E-4BBF-B1CB-9BC0DDBB4189}" destId="{91883B32-95E1-4D4C-93F6-4FC336D938B3}" srcOrd="0" destOrd="0" presId="urn:microsoft.com/office/officeart/2016/7/layout/BasicLinearProcessNumbered"/>
    <dgm:cxn modelId="{3AB1AAB2-0FA6-43AE-B471-EEBCBB8C9B60}" type="presOf" srcId="{D0BD9E5B-7500-4AC2-8F3C-381FD0FD825F}" destId="{C40C71D4-1A44-4529-82C0-5E547EC884FF}" srcOrd="0" destOrd="0" presId="urn:microsoft.com/office/officeart/2016/7/layout/BasicLinearProcessNumbered"/>
    <dgm:cxn modelId="{799879DA-60B7-4C7C-B790-8BD967946AE6}" type="presOf" srcId="{A05CCA57-B8DF-410A-971A-7DE255D6C8C5}" destId="{8868F0B0-869C-4BEE-A6B9-332795C43B1C}" srcOrd="0" destOrd="0" presId="urn:microsoft.com/office/officeart/2016/7/layout/BasicLinearProcessNumbered"/>
    <dgm:cxn modelId="{DCBD75F7-B876-4853-A38D-FE0C2C51C8D1}" type="presOf" srcId="{1366B5E6-DD87-4CAA-9697-EF037F0CF76A}" destId="{9784B12F-5566-4FC5-800D-D50B732BB1D1}" srcOrd="0" destOrd="0" presId="urn:microsoft.com/office/officeart/2016/7/layout/BasicLinearProcessNumbered"/>
    <dgm:cxn modelId="{256F5DFB-A0A3-48F0-BC7B-D4D2F90C1A2A}" type="presOf" srcId="{A05CCA57-B8DF-410A-971A-7DE255D6C8C5}" destId="{082C52C5-EE33-4831-89B4-8361BA456BCA}" srcOrd="1" destOrd="0" presId="urn:microsoft.com/office/officeart/2016/7/layout/BasicLinearProcessNumbered"/>
    <dgm:cxn modelId="{F9A52969-4843-4A29-8030-6BFC47997C22}" type="presParOf" srcId="{255F0036-2A04-4A9D-95E2-5BCFA84638E6}" destId="{5B86CE9F-9870-4ECC-9E6E-FBEF74D65481}" srcOrd="0" destOrd="0" presId="urn:microsoft.com/office/officeart/2016/7/layout/BasicLinearProcessNumbered"/>
    <dgm:cxn modelId="{D3750FB6-30EF-4889-9BDA-94FA816FF493}" type="presParOf" srcId="{5B86CE9F-9870-4ECC-9E6E-FBEF74D65481}" destId="{C40C71D4-1A44-4529-82C0-5E547EC884FF}" srcOrd="0" destOrd="0" presId="urn:microsoft.com/office/officeart/2016/7/layout/BasicLinearProcessNumbered"/>
    <dgm:cxn modelId="{088D3A7F-B296-4022-90E2-1FCDCC85FC96}" type="presParOf" srcId="{5B86CE9F-9870-4ECC-9E6E-FBEF74D65481}" destId="{E2CB35C5-064E-4522-AD0D-2DC3DDC00E2D}" srcOrd="1" destOrd="0" presId="urn:microsoft.com/office/officeart/2016/7/layout/BasicLinearProcessNumbered"/>
    <dgm:cxn modelId="{D5CF516B-A510-41CC-A2A6-092DAA0309FF}" type="presParOf" srcId="{5B86CE9F-9870-4ECC-9E6E-FBEF74D65481}" destId="{2F7A80D7-DAB2-44D2-91C4-D5F1C143B07E}" srcOrd="2" destOrd="0" presId="urn:microsoft.com/office/officeart/2016/7/layout/BasicLinearProcessNumbered"/>
    <dgm:cxn modelId="{54F307FB-3725-4929-9B4C-3FA9D1030296}" type="presParOf" srcId="{5B86CE9F-9870-4ECC-9E6E-FBEF74D65481}" destId="{4A2685C3-80F8-44AF-BADE-B4FC4BE4E491}" srcOrd="3" destOrd="0" presId="urn:microsoft.com/office/officeart/2016/7/layout/BasicLinearProcessNumbered"/>
    <dgm:cxn modelId="{C90BEB2F-B6A8-4DED-9F5B-A3DAB7D8570D}" type="presParOf" srcId="{255F0036-2A04-4A9D-95E2-5BCFA84638E6}" destId="{8B0D3FDE-86D3-49FB-9ED0-2530030A4DA9}" srcOrd="1" destOrd="0" presId="urn:microsoft.com/office/officeart/2016/7/layout/BasicLinearProcessNumbered"/>
    <dgm:cxn modelId="{C655F057-7706-4BBA-8A31-6B2831541C16}" type="presParOf" srcId="{255F0036-2A04-4A9D-95E2-5BCFA84638E6}" destId="{C410D232-7A71-42F5-B258-F8B018C110EC}" srcOrd="2" destOrd="0" presId="urn:microsoft.com/office/officeart/2016/7/layout/BasicLinearProcessNumbered"/>
    <dgm:cxn modelId="{E85AAFD3-C427-47B4-8655-1D66FE9B6C7E}" type="presParOf" srcId="{C410D232-7A71-42F5-B258-F8B018C110EC}" destId="{8868F0B0-869C-4BEE-A6B9-332795C43B1C}" srcOrd="0" destOrd="0" presId="urn:microsoft.com/office/officeart/2016/7/layout/BasicLinearProcessNumbered"/>
    <dgm:cxn modelId="{318C5CA1-6B8B-441E-A1EA-D24952BF1F56}" type="presParOf" srcId="{C410D232-7A71-42F5-B258-F8B018C110EC}" destId="{86B5C331-4462-44F1-8119-204C336F1AC4}" srcOrd="1" destOrd="0" presId="urn:microsoft.com/office/officeart/2016/7/layout/BasicLinearProcessNumbered"/>
    <dgm:cxn modelId="{6DCF8A10-6697-4DF2-AE80-F78040B30F9F}" type="presParOf" srcId="{C410D232-7A71-42F5-B258-F8B018C110EC}" destId="{3E2B584C-5EC8-4DE6-AD73-585E0EE7051F}" srcOrd="2" destOrd="0" presId="urn:microsoft.com/office/officeart/2016/7/layout/BasicLinearProcessNumbered"/>
    <dgm:cxn modelId="{253EDBF1-CFC3-4529-8B2C-B9A99DA60C85}" type="presParOf" srcId="{C410D232-7A71-42F5-B258-F8B018C110EC}" destId="{082C52C5-EE33-4831-89B4-8361BA456BCA}" srcOrd="3" destOrd="0" presId="urn:microsoft.com/office/officeart/2016/7/layout/BasicLinearProcessNumbered"/>
    <dgm:cxn modelId="{A1835F6B-6BBF-48C2-9F69-695AEDDC5502}" type="presParOf" srcId="{255F0036-2A04-4A9D-95E2-5BCFA84638E6}" destId="{7A8463A7-9879-46EB-B746-E322427BDE32}" srcOrd="3" destOrd="0" presId="urn:microsoft.com/office/officeart/2016/7/layout/BasicLinearProcessNumbered"/>
    <dgm:cxn modelId="{37E968E0-2D64-4CD4-8896-4730AD5A62D6}" type="presParOf" srcId="{255F0036-2A04-4A9D-95E2-5BCFA84638E6}" destId="{848E8ACA-2CD9-4933-BAD0-0AB496CCA29A}" srcOrd="4" destOrd="0" presId="urn:microsoft.com/office/officeart/2016/7/layout/BasicLinearProcessNumbered"/>
    <dgm:cxn modelId="{9FBA0BE7-1D3E-4D17-AC89-00DE03E7468E}" type="presParOf" srcId="{848E8ACA-2CD9-4933-BAD0-0AB496CCA29A}" destId="{91883B32-95E1-4D4C-93F6-4FC336D938B3}" srcOrd="0" destOrd="0" presId="urn:microsoft.com/office/officeart/2016/7/layout/BasicLinearProcessNumbered"/>
    <dgm:cxn modelId="{8D49E764-636F-4B06-A421-C208A9AF5CEA}" type="presParOf" srcId="{848E8ACA-2CD9-4933-BAD0-0AB496CCA29A}" destId="{9784B12F-5566-4FC5-800D-D50B732BB1D1}" srcOrd="1" destOrd="0" presId="urn:microsoft.com/office/officeart/2016/7/layout/BasicLinearProcessNumbered"/>
    <dgm:cxn modelId="{B21220B1-DD3A-4601-AFA4-9286476C237C}" type="presParOf" srcId="{848E8ACA-2CD9-4933-BAD0-0AB496CCA29A}" destId="{9CE0D371-003E-42EF-8B37-3D89555F5849}" srcOrd="2" destOrd="0" presId="urn:microsoft.com/office/officeart/2016/7/layout/BasicLinearProcessNumbered"/>
    <dgm:cxn modelId="{D1AF51CD-8C95-47DF-86E3-8E2EBEC24D0E}" type="presParOf" srcId="{848E8ACA-2CD9-4933-BAD0-0AB496CCA29A}" destId="{531BD859-4106-4931-9A3E-0196492BA32F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5521CFF-4767-408F-BCD3-855607078522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0BD9E5B-7500-4AC2-8F3C-381FD0FD825F}">
      <dgm:prSet/>
      <dgm:spPr/>
      <dgm:t>
        <a:bodyPr/>
        <a:lstStyle/>
        <a:p>
          <a:pPr algn="ctr"/>
          <a:r>
            <a:rPr lang="en-US" dirty="0"/>
            <a:t>High level Analysis of the crimes in Boston. </a:t>
          </a:r>
        </a:p>
      </dgm:t>
    </dgm:pt>
    <dgm:pt modelId="{A2B3F735-82CB-4535-A89D-D5375A43D54B}" type="sibTrans" cxnId="{5984C837-B510-4480-986A-CA2A1BF9E00D}">
      <dgm:prSet phldrT="1" phldr="0"/>
      <dgm:spPr/>
      <dgm:t>
        <a:bodyPr/>
        <a:lstStyle/>
        <a:p>
          <a:r>
            <a:rPr lang="en-US"/>
            <a:t>1</a:t>
          </a:r>
          <a:endParaRPr lang="en-US" dirty="0"/>
        </a:p>
      </dgm:t>
    </dgm:pt>
    <dgm:pt modelId="{62A6C6FB-F684-4EF2-AFF0-66F67651B143}" type="parTrans" cxnId="{5984C837-B510-4480-986A-CA2A1BF9E00D}">
      <dgm:prSet/>
      <dgm:spPr/>
      <dgm:t>
        <a:bodyPr/>
        <a:lstStyle/>
        <a:p>
          <a:endParaRPr lang="en-US"/>
        </a:p>
      </dgm:t>
    </dgm:pt>
    <dgm:pt modelId="{255F0036-2A04-4A9D-95E2-5BCFA84638E6}" type="pres">
      <dgm:prSet presAssocID="{65521CFF-4767-408F-BCD3-855607078522}" presName="Name0" presStyleCnt="0">
        <dgm:presLayoutVars>
          <dgm:animLvl val="lvl"/>
          <dgm:resizeHandles val="exact"/>
        </dgm:presLayoutVars>
      </dgm:prSet>
      <dgm:spPr/>
    </dgm:pt>
    <dgm:pt modelId="{5B86CE9F-9870-4ECC-9E6E-FBEF74D65481}" type="pres">
      <dgm:prSet presAssocID="{D0BD9E5B-7500-4AC2-8F3C-381FD0FD825F}" presName="compositeNode" presStyleCnt="0">
        <dgm:presLayoutVars>
          <dgm:bulletEnabled val="1"/>
        </dgm:presLayoutVars>
      </dgm:prSet>
      <dgm:spPr/>
    </dgm:pt>
    <dgm:pt modelId="{C40C71D4-1A44-4529-82C0-5E547EC884FF}" type="pres">
      <dgm:prSet presAssocID="{D0BD9E5B-7500-4AC2-8F3C-381FD0FD825F}" presName="bgRect" presStyleLbl="bgAccFollowNode1" presStyleIdx="0" presStyleCnt="1" custLinFactX="-80565" custLinFactNeighborX="-100000" custLinFactNeighborY="13247"/>
      <dgm:spPr/>
    </dgm:pt>
    <dgm:pt modelId="{E2CB35C5-064E-4522-AD0D-2DC3DDC00E2D}" type="pres">
      <dgm:prSet presAssocID="{A2B3F735-82CB-4535-A89D-D5375A43D54B}" presName="sibTransNodeCircle" presStyleLbl="alignNode1" presStyleIdx="0" presStyleCnt="2">
        <dgm:presLayoutVars>
          <dgm:chMax val="0"/>
          <dgm:bulletEnabled/>
        </dgm:presLayoutVars>
      </dgm:prSet>
      <dgm:spPr/>
    </dgm:pt>
    <dgm:pt modelId="{2F7A80D7-DAB2-44D2-91C4-D5F1C143B07E}" type="pres">
      <dgm:prSet presAssocID="{D0BD9E5B-7500-4AC2-8F3C-381FD0FD825F}" presName="bottomLine" presStyleLbl="alignNode1" presStyleIdx="1" presStyleCnt="2">
        <dgm:presLayoutVars/>
      </dgm:prSet>
      <dgm:spPr/>
    </dgm:pt>
    <dgm:pt modelId="{4A2685C3-80F8-44AF-BADE-B4FC4BE4E491}" type="pres">
      <dgm:prSet presAssocID="{D0BD9E5B-7500-4AC2-8F3C-381FD0FD825F}" presName="nodeText" presStyleLbl="bgAccFollowNode1" presStyleIdx="0" presStyleCnt="1">
        <dgm:presLayoutVars>
          <dgm:bulletEnabled val="1"/>
        </dgm:presLayoutVars>
      </dgm:prSet>
      <dgm:spPr/>
    </dgm:pt>
  </dgm:ptLst>
  <dgm:cxnLst>
    <dgm:cxn modelId="{E4769D0B-29B8-487E-BBA1-7825032048FA}" type="presOf" srcId="{A2B3F735-82CB-4535-A89D-D5375A43D54B}" destId="{E2CB35C5-064E-4522-AD0D-2DC3DDC00E2D}" srcOrd="0" destOrd="0" presId="urn:microsoft.com/office/officeart/2016/7/layout/BasicLinearProcessNumbered"/>
    <dgm:cxn modelId="{5984C837-B510-4480-986A-CA2A1BF9E00D}" srcId="{65521CFF-4767-408F-BCD3-855607078522}" destId="{D0BD9E5B-7500-4AC2-8F3C-381FD0FD825F}" srcOrd="0" destOrd="0" parTransId="{62A6C6FB-F684-4EF2-AFF0-66F67651B143}" sibTransId="{A2B3F735-82CB-4535-A89D-D5375A43D54B}"/>
    <dgm:cxn modelId="{C66F2E41-780B-430B-A7E4-D8172270F73B}" type="presOf" srcId="{D0BD9E5B-7500-4AC2-8F3C-381FD0FD825F}" destId="{4A2685C3-80F8-44AF-BADE-B4FC4BE4E491}" srcOrd="1" destOrd="0" presId="urn:microsoft.com/office/officeart/2016/7/layout/BasicLinearProcessNumbered"/>
    <dgm:cxn modelId="{00429E6E-E4CD-43CC-A2DB-CD1975F1F496}" type="presOf" srcId="{65521CFF-4767-408F-BCD3-855607078522}" destId="{255F0036-2A04-4A9D-95E2-5BCFA84638E6}" srcOrd="0" destOrd="0" presId="urn:microsoft.com/office/officeart/2016/7/layout/BasicLinearProcessNumbered"/>
    <dgm:cxn modelId="{3AB1AAB2-0FA6-43AE-B471-EEBCBB8C9B60}" type="presOf" srcId="{D0BD9E5B-7500-4AC2-8F3C-381FD0FD825F}" destId="{C40C71D4-1A44-4529-82C0-5E547EC884FF}" srcOrd="0" destOrd="0" presId="urn:microsoft.com/office/officeart/2016/7/layout/BasicLinearProcessNumbered"/>
    <dgm:cxn modelId="{F9A52969-4843-4A29-8030-6BFC47997C22}" type="presParOf" srcId="{255F0036-2A04-4A9D-95E2-5BCFA84638E6}" destId="{5B86CE9F-9870-4ECC-9E6E-FBEF74D65481}" srcOrd="0" destOrd="0" presId="urn:microsoft.com/office/officeart/2016/7/layout/BasicLinearProcessNumbered"/>
    <dgm:cxn modelId="{D3750FB6-30EF-4889-9BDA-94FA816FF493}" type="presParOf" srcId="{5B86CE9F-9870-4ECC-9E6E-FBEF74D65481}" destId="{C40C71D4-1A44-4529-82C0-5E547EC884FF}" srcOrd="0" destOrd="0" presId="urn:microsoft.com/office/officeart/2016/7/layout/BasicLinearProcessNumbered"/>
    <dgm:cxn modelId="{088D3A7F-B296-4022-90E2-1FCDCC85FC96}" type="presParOf" srcId="{5B86CE9F-9870-4ECC-9E6E-FBEF74D65481}" destId="{E2CB35C5-064E-4522-AD0D-2DC3DDC00E2D}" srcOrd="1" destOrd="0" presId="urn:microsoft.com/office/officeart/2016/7/layout/BasicLinearProcessNumbered"/>
    <dgm:cxn modelId="{D5CF516B-A510-41CC-A2A6-092DAA0309FF}" type="presParOf" srcId="{5B86CE9F-9870-4ECC-9E6E-FBEF74D65481}" destId="{2F7A80D7-DAB2-44D2-91C4-D5F1C143B07E}" srcOrd="2" destOrd="0" presId="urn:microsoft.com/office/officeart/2016/7/layout/BasicLinearProcessNumbered"/>
    <dgm:cxn modelId="{54F307FB-3725-4929-9B4C-3FA9D1030296}" type="presParOf" srcId="{5B86CE9F-9870-4ECC-9E6E-FBEF74D65481}" destId="{4A2685C3-80F8-44AF-BADE-B4FC4BE4E49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5521CFF-4767-408F-BCD3-855607078522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0BD9E5B-7500-4AC2-8F3C-381FD0FD825F}">
      <dgm:prSet/>
      <dgm:spPr/>
      <dgm:t>
        <a:bodyPr/>
        <a:lstStyle/>
        <a:p>
          <a:pPr algn="ctr"/>
          <a:r>
            <a:rPr lang="en-US" dirty="0"/>
            <a:t>Understand the trend of the most frequent Crimes in Boston under each UCR Part category</a:t>
          </a:r>
        </a:p>
      </dgm:t>
    </dgm:pt>
    <dgm:pt modelId="{62A6C6FB-F684-4EF2-AFF0-66F67651B143}" type="parTrans" cxnId="{5984C837-B510-4480-986A-CA2A1BF9E00D}">
      <dgm:prSet/>
      <dgm:spPr/>
      <dgm:t>
        <a:bodyPr/>
        <a:lstStyle/>
        <a:p>
          <a:endParaRPr lang="en-US"/>
        </a:p>
      </dgm:t>
    </dgm:pt>
    <dgm:pt modelId="{A2B3F735-82CB-4535-A89D-D5375A43D54B}" type="sibTrans" cxnId="{5984C837-B510-4480-986A-CA2A1BF9E00D}">
      <dgm:prSet phldrT="1" phldr="0"/>
      <dgm:spPr>
        <a:solidFill>
          <a:srgbClr val="CC7D64"/>
        </a:solidFill>
        <a:ln>
          <a:noFill/>
        </a:ln>
      </dgm:spPr>
      <dgm:t>
        <a:bodyPr/>
        <a:lstStyle/>
        <a:p>
          <a:r>
            <a:rPr lang="en-US" dirty="0"/>
            <a:t>1</a:t>
          </a:r>
        </a:p>
      </dgm:t>
    </dgm:pt>
    <dgm:pt modelId="{255F0036-2A04-4A9D-95E2-5BCFA84638E6}" type="pres">
      <dgm:prSet presAssocID="{65521CFF-4767-408F-BCD3-855607078522}" presName="Name0" presStyleCnt="0">
        <dgm:presLayoutVars>
          <dgm:animLvl val="lvl"/>
          <dgm:resizeHandles val="exact"/>
        </dgm:presLayoutVars>
      </dgm:prSet>
      <dgm:spPr/>
    </dgm:pt>
    <dgm:pt modelId="{5B86CE9F-9870-4ECC-9E6E-FBEF74D65481}" type="pres">
      <dgm:prSet presAssocID="{D0BD9E5B-7500-4AC2-8F3C-381FD0FD825F}" presName="compositeNode" presStyleCnt="0">
        <dgm:presLayoutVars>
          <dgm:bulletEnabled val="1"/>
        </dgm:presLayoutVars>
      </dgm:prSet>
      <dgm:spPr/>
    </dgm:pt>
    <dgm:pt modelId="{C40C71D4-1A44-4529-82C0-5E547EC884FF}" type="pres">
      <dgm:prSet presAssocID="{D0BD9E5B-7500-4AC2-8F3C-381FD0FD825F}" presName="bgRect" presStyleLbl="bgAccFollowNode1" presStyleIdx="0" presStyleCnt="1" custLinFactX="-80565" custLinFactNeighborX="-100000" custLinFactNeighborY="13247"/>
      <dgm:spPr/>
    </dgm:pt>
    <dgm:pt modelId="{E2CB35C5-064E-4522-AD0D-2DC3DDC00E2D}" type="pres">
      <dgm:prSet presAssocID="{A2B3F735-82CB-4535-A89D-D5375A43D54B}" presName="sibTransNodeCircle" presStyleLbl="alignNode1" presStyleIdx="0" presStyleCnt="2">
        <dgm:presLayoutVars>
          <dgm:chMax val="0"/>
          <dgm:bulletEnabled/>
        </dgm:presLayoutVars>
      </dgm:prSet>
      <dgm:spPr/>
    </dgm:pt>
    <dgm:pt modelId="{2F7A80D7-DAB2-44D2-91C4-D5F1C143B07E}" type="pres">
      <dgm:prSet presAssocID="{D0BD9E5B-7500-4AC2-8F3C-381FD0FD825F}" presName="bottomLine" presStyleLbl="alignNode1" presStyleIdx="1" presStyleCnt="2">
        <dgm:presLayoutVars/>
      </dgm:prSet>
      <dgm:spPr/>
    </dgm:pt>
    <dgm:pt modelId="{4A2685C3-80F8-44AF-BADE-B4FC4BE4E491}" type="pres">
      <dgm:prSet presAssocID="{D0BD9E5B-7500-4AC2-8F3C-381FD0FD825F}" presName="nodeText" presStyleLbl="bgAccFollowNode1" presStyleIdx="0" presStyleCnt="1">
        <dgm:presLayoutVars>
          <dgm:bulletEnabled val="1"/>
        </dgm:presLayoutVars>
      </dgm:prSet>
      <dgm:spPr/>
    </dgm:pt>
  </dgm:ptLst>
  <dgm:cxnLst>
    <dgm:cxn modelId="{E4769D0B-29B8-487E-BBA1-7825032048FA}" type="presOf" srcId="{A2B3F735-82CB-4535-A89D-D5375A43D54B}" destId="{E2CB35C5-064E-4522-AD0D-2DC3DDC00E2D}" srcOrd="0" destOrd="0" presId="urn:microsoft.com/office/officeart/2016/7/layout/BasicLinearProcessNumbered"/>
    <dgm:cxn modelId="{5984C837-B510-4480-986A-CA2A1BF9E00D}" srcId="{65521CFF-4767-408F-BCD3-855607078522}" destId="{D0BD9E5B-7500-4AC2-8F3C-381FD0FD825F}" srcOrd="0" destOrd="0" parTransId="{62A6C6FB-F684-4EF2-AFF0-66F67651B143}" sibTransId="{A2B3F735-82CB-4535-A89D-D5375A43D54B}"/>
    <dgm:cxn modelId="{C66F2E41-780B-430B-A7E4-D8172270F73B}" type="presOf" srcId="{D0BD9E5B-7500-4AC2-8F3C-381FD0FD825F}" destId="{4A2685C3-80F8-44AF-BADE-B4FC4BE4E491}" srcOrd="1" destOrd="0" presId="urn:microsoft.com/office/officeart/2016/7/layout/BasicLinearProcessNumbered"/>
    <dgm:cxn modelId="{00429E6E-E4CD-43CC-A2DB-CD1975F1F496}" type="presOf" srcId="{65521CFF-4767-408F-BCD3-855607078522}" destId="{255F0036-2A04-4A9D-95E2-5BCFA84638E6}" srcOrd="0" destOrd="0" presId="urn:microsoft.com/office/officeart/2016/7/layout/BasicLinearProcessNumbered"/>
    <dgm:cxn modelId="{3AB1AAB2-0FA6-43AE-B471-EEBCBB8C9B60}" type="presOf" srcId="{D0BD9E5B-7500-4AC2-8F3C-381FD0FD825F}" destId="{C40C71D4-1A44-4529-82C0-5E547EC884FF}" srcOrd="0" destOrd="0" presId="urn:microsoft.com/office/officeart/2016/7/layout/BasicLinearProcessNumbered"/>
    <dgm:cxn modelId="{F9A52969-4843-4A29-8030-6BFC47997C22}" type="presParOf" srcId="{255F0036-2A04-4A9D-95E2-5BCFA84638E6}" destId="{5B86CE9F-9870-4ECC-9E6E-FBEF74D65481}" srcOrd="0" destOrd="0" presId="urn:microsoft.com/office/officeart/2016/7/layout/BasicLinearProcessNumbered"/>
    <dgm:cxn modelId="{D3750FB6-30EF-4889-9BDA-94FA816FF493}" type="presParOf" srcId="{5B86CE9F-9870-4ECC-9E6E-FBEF74D65481}" destId="{C40C71D4-1A44-4529-82C0-5E547EC884FF}" srcOrd="0" destOrd="0" presId="urn:microsoft.com/office/officeart/2016/7/layout/BasicLinearProcessNumbered"/>
    <dgm:cxn modelId="{088D3A7F-B296-4022-90E2-1FCDCC85FC96}" type="presParOf" srcId="{5B86CE9F-9870-4ECC-9E6E-FBEF74D65481}" destId="{E2CB35C5-064E-4522-AD0D-2DC3DDC00E2D}" srcOrd="1" destOrd="0" presId="urn:microsoft.com/office/officeart/2016/7/layout/BasicLinearProcessNumbered"/>
    <dgm:cxn modelId="{D5CF516B-A510-41CC-A2A6-092DAA0309FF}" type="presParOf" srcId="{5B86CE9F-9870-4ECC-9E6E-FBEF74D65481}" destId="{2F7A80D7-DAB2-44D2-91C4-D5F1C143B07E}" srcOrd="2" destOrd="0" presId="urn:microsoft.com/office/officeart/2016/7/layout/BasicLinearProcessNumbered"/>
    <dgm:cxn modelId="{54F307FB-3725-4929-9B4C-3FA9D1030296}" type="presParOf" srcId="{5B86CE9F-9870-4ECC-9E6E-FBEF74D65481}" destId="{4A2685C3-80F8-44AF-BADE-B4FC4BE4E49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5521CFF-4767-408F-BCD3-855607078522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0BD9E5B-7500-4AC2-8F3C-381FD0FD825F}">
      <dgm:prSet/>
      <dgm:spPr/>
      <dgm:t>
        <a:bodyPr/>
        <a:lstStyle/>
        <a:p>
          <a:pPr algn="ctr"/>
          <a:r>
            <a:rPr lang="en-US" dirty="0"/>
            <a:t>Understand Year wise, Day Wise or Hour wise trend and pattern of the crimes</a:t>
          </a:r>
        </a:p>
      </dgm:t>
    </dgm:pt>
    <dgm:pt modelId="{62A6C6FB-F684-4EF2-AFF0-66F67651B143}" type="parTrans" cxnId="{5984C837-B510-4480-986A-CA2A1BF9E00D}">
      <dgm:prSet/>
      <dgm:spPr/>
      <dgm:t>
        <a:bodyPr/>
        <a:lstStyle/>
        <a:p>
          <a:endParaRPr lang="en-US"/>
        </a:p>
      </dgm:t>
    </dgm:pt>
    <dgm:pt modelId="{A2B3F735-82CB-4535-A89D-D5375A43D54B}" type="sibTrans" cxnId="{5984C837-B510-4480-986A-CA2A1BF9E00D}">
      <dgm:prSet phldrT="1" phldr="0"/>
      <dgm:spPr>
        <a:solidFill>
          <a:srgbClr val="B09391"/>
        </a:solidFill>
        <a:ln>
          <a:noFill/>
        </a:ln>
      </dgm:spPr>
      <dgm:t>
        <a:bodyPr/>
        <a:lstStyle/>
        <a:p>
          <a:r>
            <a:rPr lang="en-US"/>
            <a:t>1</a:t>
          </a:r>
          <a:endParaRPr lang="en-US" dirty="0"/>
        </a:p>
      </dgm:t>
    </dgm:pt>
    <dgm:pt modelId="{255F0036-2A04-4A9D-95E2-5BCFA84638E6}" type="pres">
      <dgm:prSet presAssocID="{65521CFF-4767-408F-BCD3-855607078522}" presName="Name0" presStyleCnt="0">
        <dgm:presLayoutVars>
          <dgm:animLvl val="lvl"/>
          <dgm:resizeHandles val="exact"/>
        </dgm:presLayoutVars>
      </dgm:prSet>
      <dgm:spPr/>
    </dgm:pt>
    <dgm:pt modelId="{5B86CE9F-9870-4ECC-9E6E-FBEF74D65481}" type="pres">
      <dgm:prSet presAssocID="{D0BD9E5B-7500-4AC2-8F3C-381FD0FD825F}" presName="compositeNode" presStyleCnt="0">
        <dgm:presLayoutVars>
          <dgm:bulletEnabled val="1"/>
        </dgm:presLayoutVars>
      </dgm:prSet>
      <dgm:spPr/>
    </dgm:pt>
    <dgm:pt modelId="{C40C71D4-1A44-4529-82C0-5E547EC884FF}" type="pres">
      <dgm:prSet presAssocID="{D0BD9E5B-7500-4AC2-8F3C-381FD0FD825F}" presName="bgRect" presStyleLbl="bgAccFollowNode1" presStyleIdx="0" presStyleCnt="1" custLinFactX="-80565" custLinFactNeighborX="-100000" custLinFactNeighborY="13247"/>
      <dgm:spPr/>
    </dgm:pt>
    <dgm:pt modelId="{E2CB35C5-064E-4522-AD0D-2DC3DDC00E2D}" type="pres">
      <dgm:prSet presAssocID="{A2B3F735-82CB-4535-A89D-D5375A43D54B}" presName="sibTransNodeCircle" presStyleLbl="alignNode1" presStyleIdx="0" presStyleCnt="2">
        <dgm:presLayoutVars>
          <dgm:chMax val="0"/>
          <dgm:bulletEnabled/>
        </dgm:presLayoutVars>
      </dgm:prSet>
      <dgm:spPr/>
    </dgm:pt>
    <dgm:pt modelId="{2F7A80D7-DAB2-44D2-91C4-D5F1C143B07E}" type="pres">
      <dgm:prSet presAssocID="{D0BD9E5B-7500-4AC2-8F3C-381FD0FD825F}" presName="bottomLine" presStyleLbl="alignNode1" presStyleIdx="1" presStyleCnt="2">
        <dgm:presLayoutVars/>
      </dgm:prSet>
      <dgm:spPr/>
    </dgm:pt>
    <dgm:pt modelId="{4A2685C3-80F8-44AF-BADE-B4FC4BE4E491}" type="pres">
      <dgm:prSet presAssocID="{D0BD9E5B-7500-4AC2-8F3C-381FD0FD825F}" presName="nodeText" presStyleLbl="bgAccFollowNode1" presStyleIdx="0" presStyleCnt="1">
        <dgm:presLayoutVars>
          <dgm:bulletEnabled val="1"/>
        </dgm:presLayoutVars>
      </dgm:prSet>
      <dgm:spPr/>
    </dgm:pt>
  </dgm:ptLst>
  <dgm:cxnLst>
    <dgm:cxn modelId="{E4769D0B-29B8-487E-BBA1-7825032048FA}" type="presOf" srcId="{A2B3F735-82CB-4535-A89D-D5375A43D54B}" destId="{E2CB35C5-064E-4522-AD0D-2DC3DDC00E2D}" srcOrd="0" destOrd="0" presId="urn:microsoft.com/office/officeart/2016/7/layout/BasicLinearProcessNumbered"/>
    <dgm:cxn modelId="{5984C837-B510-4480-986A-CA2A1BF9E00D}" srcId="{65521CFF-4767-408F-BCD3-855607078522}" destId="{D0BD9E5B-7500-4AC2-8F3C-381FD0FD825F}" srcOrd="0" destOrd="0" parTransId="{62A6C6FB-F684-4EF2-AFF0-66F67651B143}" sibTransId="{A2B3F735-82CB-4535-A89D-D5375A43D54B}"/>
    <dgm:cxn modelId="{C66F2E41-780B-430B-A7E4-D8172270F73B}" type="presOf" srcId="{D0BD9E5B-7500-4AC2-8F3C-381FD0FD825F}" destId="{4A2685C3-80F8-44AF-BADE-B4FC4BE4E491}" srcOrd="1" destOrd="0" presId="urn:microsoft.com/office/officeart/2016/7/layout/BasicLinearProcessNumbered"/>
    <dgm:cxn modelId="{00429E6E-E4CD-43CC-A2DB-CD1975F1F496}" type="presOf" srcId="{65521CFF-4767-408F-BCD3-855607078522}" destId="{255F0036-2A04-4A9D-95E2-5BCFA84638E6}" srcOrd="0" destOrd="0" presId="urn:microsoft.com/office/officeart/2016/7/layout/BasicLinearProcessNumbered"/>
    <dgm:cxn modelId="{3AB1AAB2-0FA6-43AE-B471-EEBCBB8C9B60}" type="presOf" srcId="{D0BD9E5B-7500-4AC2-8F3C-381FD0FD825F}" destId="{C40C71D4-1A44-4529-82C0-5E547EC884FF}" srcOrd="0" destOrd="0" presId="urn:microsoft.com/office/officeart/2016/7/layout/BasicLinearProcessNumbered"/>
    <dgm:cxn modelId="{F9A52969-4843-4A29-8030-6BFC47997C22}" type="presParOf" srcId="{255F0036-2A04-4A9D-95E2-5BCFA84638E6}" destId="{5B86CE9F-9870-4ECC-9E6E-FBEF74D65481}" srcOrd="0" destOrd="0" presId="urn:microsoft.com/office/officeart/2016/7/layout/BasicLinearProcessNumbered"/>
    <dgm:cxn modelId="{D3750FB6-30EF-4889-9BDA-94FA816FF493}" type="presParOf" srcId="{5B86CE9F-9870-4ECC-9E6E-FBEF74D65481}" destId="{C40C71D4-1A44-4529-82C0-5E547EC884FF}" srcOrd="0" destOrd="0" presId="urn:microsoft.com/office/officeart/2016/7/layout/BasicLinearProcessNumbered"/>
    <dgm:cxn modelId="{088D3A7F-B296-4022-90E2-1FCDCC85FC96}" type="presParOf" srcId="{5B86CE9F-9870-4ECC-9E6E-FBEF74D65481}" destId="{E2CB35C5-064E-4522-AD0D-2DC3DDC00E2D}" srcOrd="1" destOrd="0" presId="urn:microsoft.com/office/officeart/2016/7/layout/BasicLinearProcessNumbered"/>
    <dgm:cxn modelId="{D5CF516B-A510-41CC-A2A6-092DAA0309FF}" type="presParOf" srcId="{5B86CE9F-9870-4ECC-9E6E-FBEF74D65481}" destId="{2F7A80D7-DAB2-44D2-91C4-D5F1C143B07E}" srcOrd="2" destOrd="0" presId="urn:microsoft.com/office/officeart/2016/7/layout/BasicLinearProcessNumbered"/>
    <dgm:cxn modelId="{54F307FB-3725-4929-9B4C-3FA9D1030296}" type="presParOf" srcId="{5B86CE9F-9870-4ECC-9E6E-FBEF74D65481}" destId="{4A2685C3-80F8-44AF-BADE-B4FC4BE4E49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CD95092-2B18-4372-B6A3-B9F8A8D5EB19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F67CD25-B021-4C98-BEBE-D9F4FE3C826F}">
      <dgm:prSet custT="1"/>
      <dgm:spPr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48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</dgm:spPr>
      <dgm:t>
        <a:bodyPr/>
        <a:lstStyle/>
        <a:p>
          <a:r>
            <a:rPr lang="en-US" sz="1600" b="0" i="0" dirty="0">
              <a:latin typeface="+mj-lt"/>
            </a:rPr>
            <a:t>In Boston, mainly </a:t>
          </a:r>
          <a:r>
            <a:rPr lang="en-US" sz="1600" b="1" i="0" dirty="0">
              <a:latin typeface="+mj-lt"/>
            </a:rPr>
            <a:t>three types of UCR part crimes</a:t>
          </a:r>
          <a:r>
            <a:rPr lang="en-US" sz="1600" b="0" i="0" dirty="0">
              <a:latin typeface="+mj-lt"/>
            </a:rPr>
            <a:t> are reported.</a:t>
          </a:r>
        </a:p>
        <a:p>
          <a:pPr>
            <a:buFont typeface="Arial" panose="020B0604020202020204" pitchFamily="34" charset="0"/>
            <a:buChar char="•"/>
          </a:pPr>
          <a:r>
            <a:rPr lang="en-US" sz="1600" b="0" i="0" dirty="0">
              <a:latin typeface="+mj-lt"/>
            </a:rPr>
            <a:t>Part Three crimes are </a:t>
          </a:r>
          <a:r>
            <a:rPr lang="en-US" sz="1600" b="1" i="0" dirty="0">
              <a:latin typeface="+mj-lt"/>
            </a:rPr>
            <a:t>49.8%</a:t>
          </a:r>
          <a:r>
            <a:rPr lang="en-US" sz="1600" b="0" i="0" dirty="0">
              <a:latin typeface="+mj-lt"/>
            </a:rPr>
            <a:t> in Boston whereas the most </a:t>
          </a:r>
          <a:r>
            <a:rPr lang="en-US" sz="1600" b="1" i="0" dirty="0">
              <a:latin typeface="+mj-lt"/>
            </a:rPr>
            <a:t>Serious Part One Crime is 19.4%</a:t>
          </a:r>
          <a:r>
            <a:rPr lang="en-US" sz="1600" b="0" i="0" dirty="0">
              <a:latin typeface="+mj-lt"/>
            </a:rPr>
            <a:t> from the year 2015 to 2019</a:t>
          </a:r>
        </a:p>
      </dgm:t>
    </dgm:pt>
    <dgm:pt modelId="{88177E25-A7F8-4D84-9ED7-9E40558BD6EB}" type="parTrans" cxnId="{3C6AAD8A-7D67-4C37-9631-A5167BF88C66}">
      <dgm:prSet/>
      <dgm:spPr/>
      <dgm:t>
        <a:bodyPr/>
        <a:lstStyle/>
        <a:p>
          <a:endParaRPr lang="en-US" sz="1600">
            <a:latin typeface="+mj-lt"/>
          </a:endParaRPr>
        </a:p>
      </dgm:t>
    </dgm:pt>
    <dgm:pt modelId="{DB92A18E-3DA1-42CD-873B-816EE54EEBD9}" type="sibTrans" cxnId="{3C6AAD8A-7D67-4C37-9631-A5167BF88C66}">
      <dgm:prSet/>
      <dgm:spPr/>
      <dgm:t>
        <a:bodyPr/>
        <a:lstStyle/>
        <a:p>
          <a:endParaRPr lang="en-US" sz="1600">
            <a:latin typeface="+mj-lt"/>
          </a:endParaRPr>
        </a:p>
      </dgm:t>
    </dgm:pt>
    <dgm:pt modelId="{2FC0481C-192E-472F-9AC4-676A99531B16}">
      <dgm:prSet custT="1"/>
      <dgm:spPr>
        <a:gradFill rotWithShape="0">
          <a:gsLst>
            <a:gs pos="45000">
              <a:schemeClr val="accent2">
                <a:hueOff val="-242561"/>
                <a:satOff val="-13988"/>
                <a:lumOff val="1438"/>
                <a:alphaOff val="0"/>
                <a:satMod val="103000"/>
                <a:lumMod val="102000"/>
                <a:tint val="94000"/>
              </a:schemeClr>
            </a:gs>
            <a:gs pos="0">
              <a:schemeClr val="accent2">
                <a:hueOff val="-242561"/>
                <a:satOff val="-13988"/>
                <a:lumOff val="1438"/>
                <a:alphaOff val="0"/>
                <a:satMod val="110000"/>
                <a:lumMod val="100000"/>
                <a:shade val="100000"/>
              </a:schemeClr>
            </a:gs>
            <a:gs pos="100000">
              <a:srgbClr val="F2CEBC"/>
            </a:gs>
          </a:gsLst>
        </a:gradFill>
      </dgm:spPr>
      <dgm:t>
        <a:bodyPr/>
        <a:lstStyle/>
        <a:p>
          <a:r>
            <a:rPr lang="en-US" sz="1600" b="1" i="0" dirty="0">
              <a:latin typeface="+mj-lt"/>
            </a:rPr>
            <a:t>Motor Vehicle Accident </a:t>
          </a:r>
          <a:r>
            <a:rPr lang="en-US" sz="1600" b="1" i="0" dirty="0" err="1">
              <a:latin typeface="+mj-lt"/>
            </a:rPr>
            <a:t>Reponse</a:t>
          </a:r>
          <a:r>
            <a:rPr lang="en-US" sz="1600" b="0" i="0" dirty="0">
              <a:latin typeface="+mj-lt"/>
            </a:rPr>
            <a:t> and </a:t>
          </a:r>
          <a:r>
            <a:rPr lang="en-US" sz="1600" b="1" i="0" dirty="0">
              <a:latin typeface="+mj-lt"/>
            </a:rPr>
            <a:t>Larceny</a:t>
          </a:r>
          <a:r>
            <a:rPr lang="en-US" sz="1600" b="0" i="0" dirty="0">
              <a:latin typeface="+mj-lt"/>
            </a:rPr>
            <a:t> are the most frequent offense in Boston</a:t>
          </a:r>
        </a:p>
      </dgm:t>
    </dgm:pt>
    <dgm:pt modelId="{E1D8C6EF-142B-43F3-809C-8DBBA6A88BF9}" type="parTrans" cxnId="{FF29E908-F5A1-45EA-A511-F46613B37C32}">
      <dgm:prSet/>
      <dgm:spPr/>
      <dgm:t>
        <a:bodyPr/>
        <a:lstStyle/>
        <a:p>
          <a:endParaRPr lang="en-US" sz="1600">
            <a:latin typeface="+mj-lt"/>
          </a:endParaRPr>
        </a:p>
      </dgm:t>
    </dgm:pt>
    <dgm:pt modelId="{5A596031-FF28-4CB8-A942-420A39257042}" type="sibTrans" cxnId="{FF29E908-F5A1-45EA-A511-F46613B37C32}">
      <dgm:prSet/>
      <dgm:spPr/>
      <dgm:t>
        <a:bodyPr/>
        <a:lstStyle/>
        <a:p>
          <a:endParaRPr lang="en-US" sz="1600">
            <a:latin typeface="+mj-lt"/>
          </a:endParaRPr>
        </a:p>
      </dgm:t>
    </dgm:pt>
    <dgm:pt modelId="{FB5DC59E-F96F-4F68-8EDF-98C1AFEEAD3C}">
      <dgm:prSet custT="1"/>
      <dgm:spPr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46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</a:gradFill>
      </dgm:spPr>
      <dgm:t>
        <a:bodyPr/>
        <a:lstStyle/>
        <a:p>
          <a:r>
            <a:rPr lang="en-US" sz="1600" b="0" i="0" dirty="0">
              <a:latin typeface="+mj-lt"/>
            </a:rPr>
            <a:t>Overall year </a:t>
          </a:r>
          <a:r>
            <a:rPr lang="en-US" sz="1600" b="1" i="0" dirty="0">
              <a:latin typeface="+mj-lt"/>
            </a:rPr>
            <a:t>2017</a:t>
          </a:r>
          <a:r>
            <a:rPr lang="en-US" sz="1600" b="0" i="0" dirty="0">
              <a:latin typeface="+mj-lt"/>
            </a:rPr>
            <a:t> has the highest crime rates which is </a:t>
          </a:r>
          <a:r>
            <a:rPr lang="en-US" sz="1600" b="1" i="0" dirty="0">
              <a:latin typeface="+mj-lt"/>
            </a:rPr>
            <a:t>23.6%</a:t>
          </a:r>
          <a:r>
            <a:rPr lang="en-US" sz="1600" b="0" i="0" dirty="0">
              <a:latin typeface="+mj-lt"/>
            </a:rPr>
            <a:t> as compared to </a:t>
          </a:r>
          <a:r>
            <a:rPr lang="en-US" sz="1600" b="1" i="0" dirty="0">
              <a:latin typeface="+mj-lt"/>
            </a:rPr>
            <a:t>2016 and 2018</a:t>
          </a:r>
          <a:r>
            <a:rPr lang="en-US" sz="1600" b="0" i="0" dirty="0">
              <a:latin typeface="+mj-lt"/>
            </a:rPr>
            <a:t>. </a:t>
          </a:r>
          <a:endParaRPr lang="en-US" sz="1600" dirty="0">
            <a:latin typeface="+mj-lt"/>
          </a:endParaRPr>
        </a:p>
      </dgm:t>
    </dgm:pt>
    <dgm:pt modelId="{16B2BE88-817F-4F8F-A9C9-E8016472FE12}" type="parTrans" cxnId="{26C75CDB-23C8-4A53-B2BE-A3FA7E4CAEDF}">
      <dgm:prSet/>
      <dgm:spPr/>
      <dgm:t>
        <a:bodyPr/>
        <a:lstStyle/>
        <a:p>
          <a:endParaRPr lang="en-US" sz="1600">
            <a:latin typeface="+mj-lt"/>
          </a:endParaRPr>
        </a:p>
      </dgm:t>
    </dgm:pt>
    <dgm:pt modelId="{B0AF9653-5174-4D5A-A69A-307E99C9F28F}" type="sibTrans" cxnId="{26C75CDB-23C8-4A53-B2BE-A3FA7E4CAEDF}">
      <dgm:prSet/>
      <dgm:spPr/>
      <dgm:t>
        <a:bodyPr/>
        <a:lstStyle/>
        <a:p>
          <a:endParaRPr lang="en-US" sz="1600">
            <a:latin typeface="+mj-lt"/>
          </a:endParaRPr>
        </a:p>
      </dgm:t>
    </dgm:pt>
    <dgm:pt modelId="{3C225EE3-39BB-4BE5-BC3D-6091C2E6C507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b="1" i="0" dirty="0">
              <a:latin typeface="+mj-lt"/>
            </a:rPr>
            <a:t>Winter</a:t>
          </a:r>
          <a:r>
            <a:rPr lang="en-US" sz="1600" b="0" i="0" dirty="0">
              <a:latin typeface="+mj-lt"/>
            </a:rPr>
            <a:t> months of </a:t>
          </a:r>
          <a:r>
            <a:rPr lang="en-US" sz="1600" b="1" i="0" dirty="0">
              <a:latin typeface="+mj-lt"/>
            </a:rPr>
            <a:t>February-April </a:t>
          </a:r>
          <a:r>
            <a:rPr lang="en-US" sz="1600" b="1" i="1" dirty="0">
              <a:latin typeface="+mj-lt"/>
            </a:rPr>
            <a:t>having the </a:t>
          </a:r>
          <a:r>
            <a:rPr lang="en-US" sz="1600" b="1" i="0" dirty="0">
              <a:latin typeface="+mj-lt"/>
            </a:rPr>
            <a:t>lowest</a:t>
          </a:r>
          <a:r>
            <a:rPr lang="en-US" sz="1600" b="0" i="0" dirty="0">
              <a:latin typeface="+mj-lt"/>
            </a:rPr>
            <a:t> crime rates, and the </a:t>
          </a:r>
          <a:r>
            <a:rPr lang="en-US" sz="1600" b="1" i="0" dirty="0">
              <a:latin typeface="+mj-lt"/>
            </a:rPr>
            <a:t>summer/early fall months of June-October</a:t>
          </a:r>
          <a:r>
            <a:rPr lang="en-US" sz="1600" b="0" i="0" dirty="0">
              <a:latin typeface="+mj-lt"/>
            </a:rPr>
            <a:t> having the </a:t>
          </a:r>
          <a:r>
            <a:rPr lang="en-US" sz="1600" b="1" i="0" dirty="0">
              <a:latin typeface="+mj-lt"/>
            </a:rPr>
            <a:t>highest</a:t>
          </a:r>
          <a:r>
            <a:rPr lang="en-US" sz="1600" b="0" i="0" dirty="0">
              <a:latin typeface="+mj-lt"/>
            </a:rPr>
            <a:t> crime rates.</a:t>
          </a:r>
        </a:p>
      </dgm:t>
    </dgm:pt>
    <dgm:pt modelId="{4D32FBA7-7278-4D3C-8E59-540FCC520448}" type="parTrans" cxnId="{FF2305A3-A764-44CA-B783-3B567DF1E12C}">
      <dgm:prSet/>
      <dgm:spPr/>
      <dgm:t>
        <a:bodyPr/>
        <a:lstStyle/>
        <a:p>
          <a:endParaRPr lang="en-US" sz="1600">
            <a:latin typeface="+mj-lt"/>
          </a:endParaRPr>
        </a:p>
      </dgm:t>
    </dgm:pt>
    <dgm:pt modelId="{371C8CC6-3E3F-4F94-B4AA-F866AEDCB9F3}" type="sibTrans" cxnId="{FF2305A3-A764-44CA-B783-3B567DF1E12C}">
      <dgm:prSet/>
      <dgm:spPr/>
      <dgm:t>
        <a:bodyPr/>
        <a:lstStyle/>
        <a:p>
          <a:endParaRPr lang="en-US" sz="1600">
            <a:latin typeface="+mj-lt"/>
          </a:endParaRPr>
        </a:p>
      </dgm:t>
    </dgm:pt>
    <dgm:pt modelId="{41B05267-3C98-4070-B925-68234C32B0A4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b="1" i="0" dirty="0">
              <a:latin typeface="+mj-lt"/>
            </a:rPr>
            <a:t>Friday</a:t>
          </a:r>
          <a:r>
            <a:rPr lang="en-US" sz="1600" b="0" i="0" dirty="0">
              <a:latin typeface="+mj-lt"/>
            </a:rPr>
            <a:t> having the </a:t>
          </a:r>
          <a:r>
            <a:rPr lang="en-US" sz="1600" b="1" i="0" dirty="0">
              <a:latin typeface="+mj-lt"/>
            </a:rPr>
            <a:t>highest crime rate</a:t>
          </a:r>
          <a:r>
            <a:rPr lang="en-US" sz="1600" b="0" i="0" dirty="0">
              <a:latin typeface="+mj-lt"/>
            </a:rPr>
            <a:t> and </a:t>
          </a:r>
          <a:r>
            <a:rPr lang="en-US" sz="1600" b="1" i="0" dirty="0">
              <a:latin typeface="+mj-lt"/>
            </a:rPr>
            <a:t>Sunday</a:t>
          </a:r>
          <a:r>
            <a:rPr lang="en-US" sz="1600" b="0" i="0" dirty="0">
              <a:latin typeface="+mj-lt"/>
            </a:rPr>
            <a:t> having the </a:t>
          </a:r>
          <a:r>
            <a:rPr lang="en-US" sz="1600" b="1" i="0" dirty="0">
              <a:latin typeface="+mj-lt"/>
            </a:rPr>
            <a:t>lowest</a:t>
          </a:r>
          <a:r>
            <a:rPr lang="en-US" sz="1600" b="0" i="0" dirty="0">
              <a:latin typeface="+mj-lt"/>
            </a:rPr>
            <a:t>.</a:t>
          </a:r>
        </a:p>
      </dgm:t>
    </dgm:pt>
    <dgm:pt modelId="{80E005A3-E8B6-4B30-944B-CCA4F2F60DCB}" type="parTrans" cxnId="{E28B67CB-CD9D-484E-AFB7-29F05B8A4B2E}">
      <dgm:prSet/>
      <dgm:spPr/>
      <dgm:t>
        <a:bodyPr/>
        <a:lstStyle/>
        <a:p>
          <a:endParaRPr lang="en-US" sz="1600">
            <a:latin typeface="+mj-lt"/>
          </a:endParaRPr>
        </a:p>
      </dgm:t>
    </dgm:pt>
    <dgm:pt modelId="{DCCF2BB6-F1FF-4537-B203-BA65ED1F8044}" type="sibTrans" cxnId="{E28B67CB-CD9D-484E-AFB7-29F05B8A4B2E}">
      <dgm:prSet/>
      <dgm:spPr/>
      <dgm:t>
        <a:bodyPr/>
        <a:lstStyle/>
        <a:p>
          <a:endParaRPr lang="en-US" sz="1600">
            <a:latin typeface="+mj-lt"/>
          </a:endParaRPr>
        </a:p>
      </dgm:t>
    </dgm:pt>
    <dgm:pt modelId="{2CF08B56-2BB2-4735-8923-CBBC803D50BD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b="0" i="0" dirty="0">
              <a:latin typeface="+mj-lt"/>
            </a:rPr>
            <a:t>Crime rates are low </a:t>
          </a:r>
          <a:r>
            <a:rPr lang="en-US" sz="1600" b="1" i="0" dirty="0">
              <a:latin typeface="+mj-lt"/>
            </a:rPr>
            <a:t>in the morning</a:t>
          </a:r>
          <a:r>
            <a:rPr lang="en-US" sz="1600" b="0" i="0" dirty="0">
              <a:latin typeface="+mj-lt"/>
            </a:rPr>
            <a:t>, and gradually rise throughout the day. </a:t>
          </a:r>
          <a:r>
            <a:rPr lang="en-US" sz="16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Crime</a:t>
          </a:r>
          <a:r>
            <a:rPr lang="en-US" sz="1600" b="0" i="0" dirty="0">
              <a:latin typeface="+mj-lt"/>
            </a:rPr>
            <a:t> rate is at </a:t>
          </a:r>
          <a:r>
            <a:rPr lang="en-US" sz="1600" b="1" i="0" dirty="0">
              <a:latin typeface="+mj-lt"/>
            </a:rPr>
            <a:t>peak</a:t>
          </a:r>
          <a:r>
            <a:rPr lang="en-US" sz="1600" b="0" i="0" dirty="0">
              <a:latin typeface="+mj-lt"/>
            </a:rPr>
            <a:t> during the </a:t>
          </a:r>
          <a:r>
            <a:rPr lang="en-US" sz="1600" b="1" i="0" dirty="0">
              <a:latin typeface="+mj-lt"/>
            </a:rPr>
            <a:t>evening</a:t>
          </a:r>
          <a:r>
            <a:rPr lang="en-US" sz="1600" b="0" i="0" dirty="0">
              <a:latin typeface="+mj-lt"/>
            </a:rPr>
            <a:t> which is between </a:t>
          </a:r>
          <a:r>
            <a:rPr lang="en-US" sz="1600" b="1" i="0" dirty="0">
              <a:latin typeface="+mj-lt"/>
            </a:rPr>
            <a:t>4 pm - 7Pm</a:t>
          </a:r>
          <a:r>
            <a:rPr lang="en-US" sz="1600" b="0" i="0" dirty="0">
              <a:latin typeface="+mj-lt"/>
            </a:rPr>
            <a:t> .</a:t>
          </a:r>
        </a:p>
      </dgm:t>
    </dgm:pt>
    <dgm:pt modelId="{CC7D3016-4AF4-438F-8FAA-66BA648A0F3B}" type="parTrans" cxnId="{72DD0EA6-C4A8-4E59-A264-EFDD8F652EFC}">
      <dgm:prSet/>
      <dgm:spPr/>
      <dgm:t>
        <a:bodyPr/>
        <a:lstStyle/>
        <a:p>
          <a:endParaRPr lang="en-US" sz="1600">
            <a:latin typeface="+mj-lt"/>
          </a:endParaRPr>
        </a:p>
      </dgm:t>
    </dgm:pt>
    <dgm:pt modelId="{5611C4F8-4B4F-4BFD-AA1A-1AB2AC0A1C1F}" type="sibTrans" cxnId="{72DD0EA6-C4A8-4E59-A264-EFDD8F652EFC}">
      <dgm:prSet/>
      <dgm:spPr/>
      <dgm:t>
        <a:bodyPr/>
        <a:lstStyle/>
        <a:p>
          <a:endParaRPr lang="en-US" sz="1600">
            <a:latin typeface="+mj-lt"/>
          </a:endParaRPr>
        </a:p>
      </dgm:t>
    </dgm:pt>
    <dgm:pt modelId="{196CF5CE-F64C-4D75-9BA3-4D836842D4EE}">
      <dgm:prSet custT="1"/>
      <dgm:spPr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24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</a:gradFill>
      </dgm:spPr>
      <dgm:t>
        <a:bodyPr/>
        <a:lstStyle/>
        <a:p>
          <a:r>
            <a:rPr lang="en-US" sz="1600" b="1" i="0" dirty="0">
              <a:latin typeface="+mj-lt"/>
            </a:rPr>
            <a:t>B2, C11 and D4 district have high crime rates in Boston</a:t>
          </a:r>
          <a:endParaRPr lang="en-US" sz="1600" dirty="0">
            <a:latin typeface="+mj-lt"/>
          </a:endParaRPr>
        </a:p>
      </dgm:t>
    </dgm:pt>
    <dgm:pt modelId="{FCFCF6BE-5360-4CB5-AAC9-EE154D626492}" type="parTrans" cxnId="{80943C30-48F2-4F19-B533-A97DF200281A}">
      <dgm:prSet/>
      <dgm:spPr/>
      <dgm:t>
        <a:bodyPr/>
        <a:lstStyle/>
        <a:p>
          <a:endParaRPr lang="en-US" sz="1600">
            <a:latin typeface="+mj-lt"/>
          </a:endParaRPr>
        </a:p>
      </dgm:t>
    </dgm:pt>
    <dgm:pt modelId="{1B9A294D-A914-4146-976F-A0599CA049B7}" type="sibTrans" cxnId="{80943C30-48F2-4F19-B533-A97DF200281A}">
      <dgm:prSet/>
      <dgm:spPr/>
      <dgm:t>
        <a:bodyPr/>
        <a:lstStyle/>
        <a:p>
          <a:endParaRPr lang="en-US" sz="1600">
            <a:latin typeface="+mj-lt"/>
          </a:endParaRPr>
        </a:p>
      </dgm:t>
    </dgm:pt>
    <dgm:pt modelId="{E0C563DC-561A-4485-ACA7-39CF16F6B847}" type="pres">
      <dgm:prSet presAssocID="{BCD95092-2B18-4372-B6A3-B9F8A8D5EB19}" presName="linear" presStyleCnt="0">
        <dgm:presLayoutVars>
          <dgm:animLvl val="lvl"/>
          <dgm:resizeHandles val="exact"/>
        </dgm:presLayoutVars>
      </dgm:prSet>
      <dgm:spPr/>
    </dgm:pt>
    <dgm:pt modelId="{894A3239-7E62-430C-9959-F2DFCC219C6E}" type="pres">
      <dgm:prSet presAssocID="{9F67CD25-B021-4C98-BEBE-D9F4FE3C826F}" presName="parentText" presStyleLbl="node1" presStyleIdx="0" presStyleCnt="7" custLinFactNeighborY="-31127">
        <dgm:presLayoutVars>
          <dgm:chMax val="0"/>
          <dgm:bulletEnabled val="1"/>
        </dgm:presLayoutVars>
      </dgm:prSet>
      <dgm:spPr/>
    </dgm:pt>
    <dgm:pt modelId="{797B640C-DAAC-437E-AFD9-72CC5EA3F7E9}" type="pres">
      <dgm:prSet presAssocID="{DB92A18E-3DA1-42CD-873B-816EE54EEBD9}" presName="spacer" presStyleCnt="0"/>
      <dgm:spPr/>
    </dgm:pt>
    <dgm:pt modelId="{01526939-C931-4039-A738-D04338DDB7C6}" type="pres">
      <dgm:prSet presAssocID="{2FC0481C-192E-472F-9AC4-676A99531B16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240E8575-ECEE-4F14-A8A6-D4C33D11F1C0}" type="pres">
      <dgm:prSet presAssocID="{5A596031-FF28-4CB8-A942-420A39257042}" presName="spacer" presStyleCnt="0"/>
      <dgm:spPr/>
    </dgm:pt>
    <dgm:pt modelId="{6DD763E2-C703-4A2D-955A-36EC94B96615}" type="pres">
      <dgm:prSet presAssocID="{196CF5CE-F64C-4D75-9BA3-4D836842D4EE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C52D1C97-BBB6-40D9-8D80-4CD2CCF9A169}" type="pres">
      <dgm:prSet presAssocID="{1B9A294D-A914-4146-976F-A0599CA049B7}" presName="spacer" presStyleCnt="0"/>
      <dgm:spPr/>
    </dgm:pt>
    <dgm:pt modelId="{B0AE7FDD-E3E0-4C8B-B164-674C5DF1EB13}" type="pres">
      <dgm:prSet presAssocID="{FB5DC59E-F96F-4F68-8EDF-98C1AFEEAD3C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F107C91C-6EF7-4A59-B129-5964DF7CE24D}" type="pres">
      <dgm:prSet presAssocID="{B0AF9653-5174-4D5A-A69A-307E99C9F28F}" presName="spacer" presStyleCnt="0"/>
      <dgm:spPr/>
    </dgm:pt>
    <dgm:pt modelId="{0F2D56D4-659E-43D1-BCCF-389C9EC41FDC}" type="pres">
      <dgm:prSet presAssocID="{3C225EE3-39BB-4BE5-BC3D-6091C2E6C507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5C05A74D-6025-46C8-BB39-21B3DCE287B6}" type="pres">
      <dgm:prSet presAssocID="{371C8CC6-3E3F-4F94-B4AA-F866AEDCB9F3}" presName="spacer" presStyleCnt="0"/>
      <dgm:spPr/>
    </dgm:pt>
    <dgm:pt modelId="{AD1D12A0-5814-440B-AB47-5A96A4DF81B1}" type="pres">
      <dgm:prSet presAssocID="{41B05267-3C98-4070-B925-68234C32B0A4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B423CF88-B303-4BFF-B911-CA3385FE7626}" type="pres">
      <dgm:prSet presAssocID="{DCCF2BB6-F1FF-4537-B203-BA65ED1F8044}" presName="spacer" presStyleCnt="0"/>
      <dgm:spPr/>
    </dgm:pt>
    <dgm:pt modelId="{CA01CC59-4E21-4025-8F5C-AD71046B4172}" type="pres">
      <dgm:prSet presAssocID="{2CF08B56-2BB2-4735-8923-CBBC803D50BD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FF29E908-F5A1-45EA-A511-F46613B37C32}" srcId="{BCD95092-2B18-4372-B6A3-B9F8A8D5EB19}" destId="{2FC0481C-192E-472F-9AC4-676A99531B16}" srcOrd="1" destOrd="0" parTransId="{E1D8C6EF-142B-43F3-809C-8DBBA6A88BF9}" sibTransId="{5A596031-FF28-4CB8-A942-420A39257042}"/>
    <dgm:cxn modelId="{35E00C1A-62D6-4174-9DC7-3C89195D17E6}" type="presOf" srcId="{BCD95092-2B18-4372-B6A3-B9F8A8D5EB19}" destId="{E0C563DC-561A-4485-ACA7-39CF16F6B847}" srcOrd="0" destOrd="0" presId="urn:microsoft.com/office/officeart/2005/8/layout/vList2"/>
    <dgm:cxn modelId="{80943C30-48F2-4F19-B533-A97DF200281A}" srcId="{BCD95092-2B18-4372-B6A3-B9F8A8D5EB19}" destId="{196CF5CE-F64C-4D75-9BA3-4D836842D4EE}" srcOrd="2" destOrd="0" parTransId="{FCFCF6BE-5360-4CB5-AAC9-EE154D626492}" sibTransId="{1B9A294D-A914-4146-976F-A0599CA049B7}"/>
    <dgm:cxn modelId="{38C9F160-6F96-4A53-9E69-853428FFCA06}" type="presOf" srcId="{9F67CD25-B021-4C98-BEBE-D9F4FE3C826F}" destId="{894A3239-7E62-430C-9959-F2DFCC219C6E}" srcOrd="0" destOrd="0" presId="urn:microsoft.com/office/officeart/2005/8/layout/vList2"/>
    <dgm:cxn modelId="{0826026C-A0D1-4266-9713-ACD9325DB628}" type="presOf" srcId="{FB5DC59E-F96F-4F68-8EDF-98C1AFEEAD3C}" destId="{B0AE7FDD-E3E0-4C8B-B164-674C5DF1EB13}" srcOrd="0" destOrd="0" presId="urn:microsoft.com/office/officeart/2005/8/layout/vList2"/>
    <dgm:cxn modelId="{55069257-4101-4B1E-907B-61BF8060C42F}" type="presOf" srcId="{3C225EE3-39BB-4BE5-BC3D-6091C2E6C507}" destId="{0F2D56D4-659E-43D1-BCCF-389C9EC41FDC}" srcOrd="0" destOrd="0" presId="urn:microsoft.com/office/officeart/2005/8/layout/vList2"/>
    <dgm:cxn modelId="{3C6AAD8A-7D67-4C37-9631-A5167BF88C66}" srcId="{BCD95092-2B18-4372-B6A3-B9F8A8D5EB19}" destId="{9F67CD25-B021-4C98-BEBE-D9F4FE3C826F}" srcOrd="0" destOrd="0" parTransId="{88177E25-A7F8-4D84-9ED7-9E40558BD6EB}" sibTransId="{DB92A18E-3DA1-42CD-873B-816EE54EEBD9}"/>
    <dgm:cxn modelId="{FF2305A3-A764-44CA-B783-3B567DF1E12C}" srcId="{BCD95092-2B18-4372-B6A3-B9F8A8D5EB19}" destId="{3C225EE3-39BB-4BE5-BC3D-6091C2E6C507}" srcOrd="4" destOrd="0" parTransId="{4D32FBA7-7278-4D3C-8E59-540FCC520448}" sibTransId="{371C8CC6-3E3F-4F94-B4AA-F866AEDCB9F3}"/>
    <dgm:cxn modelId="{72DD0EA6-C4A8-4E59-A264-EFDD8F652EFC}" srcId="{BCD95092-2B18-4372-B6A3-B9F8A8D5EB19}" destId="{2CF08B56-2BB2-4735-8923-CBBC803D50BD}" srcOrd="6" destOrd="0" parTransId="{CC7D3016-4AF4-438F-8FAA-66BA648A0F3B}" sibTransId="{5611C4F8-4B4F-4BFD-AA1A-1AB2AC0A1C1F}"/>
    <dgm:cxn modelId="{FB4687B3-5B91-46F7-B3AF-F397C21E9579}" type="presOf" srcId="{2CF08B56-2BB2-4735-8923-CBBC803D50BD}" destId="{CA01CC59-4E21-4025-8F5C-AD71046B4172}" srcOrd="0" destOrd="0" presId="urn:microsoft.com/office/officeart/2005/8/layout/vList2"/>
    <dgm:cxn modelId="{0EA1B7BB-879C-4E80-A95D-924617F9F7E6}" type="presOf" srcId="{2FC0481C-192E-472F-9AC4-676A99531B16}" destId="{01526939-C931-4039-A738-D04338DDB7C6}" srcOrd="0" destOrd="0" presId="urn:microsoft.com/office/officeart/2005/8/layout/vList2"/>
    <dgm:cxn modelId="{E28B67CB-CD9D-484E-AFB7-29F05B8A4B2E}" srcId="{BCD95092-2B18-4372-B6A3-B9F8A8D5EB19}" destId="{41B05267-3C98-4070-B925-68234C32B0A4}" srcOrd="5" destOrd="0" parTransId="{80E005A3-E8B6-4B30-944B-CCA4F2F60DCB}" sibTransId="{DCCF2BB6-F1FF-4537-B203-BA65ED1F8044}"/>
    <dgm:cxn modelId="{9A6512D3-C869-4ACC-BA4F-B4701F2A3EE2}" type="presOf" srcId="{41B05267-3C98-4070-B925-68234C32B0A4}" destId="{AD1D12A0-5814-440B-AB47-5A96A4DF81B1}" srcOrd="0" destOrd="0" presId="urn:microsoft.com/office/officeart/2005/8/layout/vList2"/>
    <dgm:cxn modelId="{E89796D4-C0CB-44DE-9ED3-15CEB8A49B4C}" type="presOf" srcId="{196CF5CE-F64C-4D75-9BA3-4D836842D4EE}" destId="{6DD763E2-C703-4A2D-955A-36EC94B96615}" srcOrd="0" destOrd="0" presId="urn:microsoft.com/office/officeart/2005/8/layout/vList2"/>
    <dgm:cxn modelId="{26C75CDB-23C8-4A53-B2BE-A3FA7E4CAEDF}" srcId="{BCD95092-2B18-4372-B6A3-B9F8A8D5EB19}" destId="{FB5DC59E-F96F-4F68-8EDF-98C1AFEEAD3C}" srcOrd="3" destOrd="0" parTransId="{16B2BE88-817F-4F8F-A9C9-E8016472FE12}" sibTransId="{B0AF9653-5174-4D5A-A69A-307E99C9F28F}"/>
    <dgm:cxn modelId="{B1561620-898D-49E1-BE27-A0DF8C61DC08}" type="presParOf" srcId="{E0C563DC-561A-4485-ACA7-39CF16F6B847}" destId="{894A3239-7E62-430C-9959-F2DFCC219C6E}" srcOrd="0" destOrd="0" presId="urn:microsoft.com/office/officeart/2005/8/layout/vList2"/>
    <dgm:cxn modelId="{93C88524-5D81-4726-B54C-C14EC91DDF2C}" type="presParOf" srcId="{E0C563DC-561A-4485-ACA7-39CF16F6B847}" destId="{797B640C-DAAC-437E-AFD9-72CC5EA3F7E9}" srcOrd="1" destOrd="0" presId="urn:microsoft.com/office/officeart/2005/8/layout/vList2"/>
    <dgm:cxn modelId="{D50F27EE-C878-47F7-BA2A-CDA9D46B40B3}" type="presParOf" srcId="{E0C563DC-561A-4485-ACA7-39CF16F6B847}" destId="{01526939-C931-4039-A738-D04338DDB7C6}" srcOrd="2" destOrd="0" presId="urn:microsoft.com/office/officeart/2005/8/layout/vList2"/>
    <dgm:cxn modelId="{E7C5E79B-9DC8-4E86-A855-1F28CF0E8D31}" type="presParOf" srcId="{E0C563DC-561A-4485-ACA7-39CF16F6B847}" destId="{240E8575-ECEE-4F14-A8A6-D4C33D11F1C0}" srcOrd="3" destOrd="0" presId="urn:microsoft.com/office/officeart/2005/8/layout/vList2"/>
    <dgm:cxn modelId="{5C2A5629-9690-4E94-9DCA-7801E8B9B504}" type="presParOf" srcId="{E0C563DC-561A-4485-ACA7-39CF16F6B847}" destId="{6DD763E2-C703-4A2D-955A-36EC94B96615}" srcOrd="4" destOrd="0" presId="urn:microsoft.com/office/officeart/2005/8/layout/vList2"/>
    <dgm:cxn modelId="{1CFFABB6-D27F-44A3-8C0C-B74E35E54DE2}" type="presParOf" srcId="{E0C563DC-561A-4485-ACA7-39CF16F6B847}" destId="{C52D1C97-BBB6-40D9-8D80-4CD2CCF9A169}" srcOrd="5" destOrd="0" presId="urn:microsoft.com/office/officeart/2005/8/layout/vList2"/>
    <dgm:cxn modelId="{7A94D6D0-55C9-4751-85DB-2FC31C98EB4C}" type="presParOf" srcId="{E0C563DC-561A-4485-ACA7-39CF16F6B847}" destId="{B0AE7FDD-E3E0-4C8B-B164-674C5DF1EB13}" srcOrd="6" destOrd="0" presId="urn:microsoft.com/office/officeart/2005/8/layout/vList2"/>
    <dgm:cxn modelId="{5336D5AB-123F-435F-A9F9-FFE0ACA39EBB}" type="presParOf" srcId="{E0C563DC-561A-4485-ACA7-39CF16F6B847}" destId="{F107C91C-6EF7-4A59-B129-5964DF7CE24D}" srcOrd="7" destOrd="0" presId="urn:microsoft.com/office/officeart/2005/8/layout/vList2"/>
    <dgm:cxn modelId="{DCA19B33-7E07-4343-9ABA-DAAFB7C94A9C}" type="presParOf" srcId="{E0C563DC-561A-4485-ACA7-39CF16F6B847}" destId="{0F2D56D4-659E-43D1-BCCF-389C9EC41FDC}" srcOrd="8" destOrd="0" presId="urn:microsoft.com/office/officeart/2005/8/layout/vList2"/>
    <dgm:cxn modelId="{8901C2D5-3FFB-4EE6-A8E3-986BA7450E96}" type="presParOf" srcId="{E0C563DC-561A-4485-ACA7-39CF16F6B847}" destId="{5C05A74D-6025-46C8-BB39-21B3DCE287B6}" srcOrd="9" destOrd="0" presId="urn:microsoft.com/office/officeart/2005/8/layout/vList2"/>
    <dgm:cxn modelId="{6B8BC27F-26FC-4BF7-9CCD-2E4DFB315654}" type="presParOf" srcId="{E0C563DC-561A-4485-ACA7-39CF16F6B847}" destId="{AD1D12A0-5814-440B-AB47-5A96A4DF81B1}" srcOrd="10" destOrd="0" presId="urn:microsoft.com/office/officeart/2005/8/layout/vList2"/>
    <dgm:cxn modelId="{D95A62F6-6972-4D17-A304-72BCF8F41546}" type="presParOf" srcId="{E0C563DC-561A-4485-ACA7-39CF16F6B847}" destId="{B423CF88-B303-4BFF-B911-CA3385FE7626}" srcOrd="11" destOrd="0" presId="urn:microsoft.com/office/officeart/2005/8/layout/vList2"/>
    <dgm:cxn modelId="{80C7D99A-7137-4B71-B8E1-EC84A020C735}" type="presParOf" srcId="{E0C563DC-561A-4485-ACA7-39CF16F6B847}" destId="{CA01CC59-4E21-4025-8F5C-AD71046B4172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63DCC7-A187-4073-90C5-5D3F735860F7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2A64B3-F44F-493C-9904-6D6BA02EB5A9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62AD86-E457-4635-B0CA-E1285CB81DC0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u="sng" kern="1200"/>
            <a:t>Presenter</a:t>
          </a:r>
          <a:r>
            <a:rPr lang="en-US" sz="2500" kern="1200"/>
            <a:t> : Urvi Pasad</a:t>
          </a:r>
          <a:br>
            <a:rPr lang="en-US" sz="2500" kern="1200"/>
          </a:br>
          <a:r>
            <a:rPr lang="en-US" sz="2500" b="1" u="sng" kern="1200"/>
            <a:t>Module</a:t>
          </a:r>
          <a:r>
            <a:rPr lang="en-US" sz="2500" kern="1200"/>
            <a:t> : Term 1 and Term 2 EDA Project</a:t>
          </a:r>
        </a:p>
      </dsp:txBody>
      <dsp:txXfrm>
        <a:off x="2039300" y="956381"/>
        <a:ext cx="4474303" cy="1765627"/>
      </dsp:txXfrm>
    </dsp:sp>
    <dsp:sp modelId="{3DA90628-F066-47EB-8820-5E56D7D32AB4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56EEB8-7318-439E-990C-FD050A81228C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AC4C81-08F6-4EFE-897E-747E3E9BF8ED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u="sng" kern="1200"/>
            <a:t>Batch</a:t>
          </a:r>
          <a:r>
            <a:rPr lang="en-US" sz="2500" kern="1200"/>
            <a:t> : October 19 Cohort</a:t>
          </a:r>
        </a:p>
      </dsp:txBody>
      <dsp:txXfrm>
        <a:off x="2039300" y="3163416"/>
        <a:ext cx="4474303" cy="1765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4A3239-7E62-430C-9959-F2DFCC219C6E}">
      <dsp:nvSpPr>
        <dsp:cNvPr id="0" name=""/>
        <dsp:cNvSpPr/>
      </dsp:nvSpPr>
      <dsp:spPr>
        <a:xfrm>
          <a:off x="0" y="136716"/>
          <a:ext cx="6513603" cy="17901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What are most common types of crimes? </a:t>
          </a:r>
          <a:endParaRPr lang="en-US" sz="3200" kern="1200" dirty="0"/>
        </a:p>
      </dsp:txBody>
      <dsp:txXfrm>
        <a:off x="87385" y="224101"/>
        <a:ext cx="6338833" cy="1615330"/>
      </dsp:txXfrm>
    </dsp:sp>
    <dsp:sp modelId="{01526939-C931-4039-A738-D04338DDB7C6}">
      <dsp:nvSpPr>
        <dsp:cNvPr id="0" name=""/>
        <dsp:cNvSpPr/>
      </dsp:nvSpPr>
      <dsp:spPr>
        <a:xfrm>
          <a:off x="0" y="2047663"/>
          <a:ext cx="6513603" cy="179010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Which areas are prone to the different types of crimes to occur? </a:t>
          </a:r>
          <a:endParaRPr lang="en-US" sz="3200" kern="1200" dirty="0"/>
        </a:p>
      </dsp:txBody>
      <dsp:txXfrm>
        <a:off x="87385" y="2135048"/>
        <a:ext cx="6338833" cy="1615330"/>
      </dsp:txXfrm>
    </dsp:sp>
    <dsp:sp modelId="{B0AE7FDD-E3E0-4C8B-B164-674C5DF1EB13}">
      <dsp:nvSpPr>
        <dsp:cNvPr id="0" name=""/>
        <dsp:cNvSpPr/>
      </dsp:nvSpPr>
      <dsp:spPr>
        <a:xfrm>
          <a:off x="0" y="3929923"/>
          <a:ext cx="6513603" cy="17901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What is the pattern and likelihood of the crimes and frequency which changes over the day? Week? Year?</a:t>
          </a:r>
          <a:endParaRPr lang="en-US" sz="3200" kern="1200" dirty="0"/>
        </a:p>
      </dsp:txBody>
      <dsp:txXfrm>
        <a:off x="87385" y="4017308"/>
        <a:ext cx="6338833" cy="16153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0C71D4-1A44-4529-82C0-5E547EC884FF}">
      <dsp:nvSpPr>
        <dsp:cNvPr id="0" name=""/>
        <dsp:cNvSpPr/>
      </dsp:nvSpPr>
      <dsp:spPr>
        <a:xfrm>
          <a:off x="0" y="1517862"/>
          <a:ext cx="2035501" cy="284970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96" tIns="330200" rIns="158696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High level Analysis of the crimes in Boston. </a:t>
          </a:r>
        </a:p>
      </dsp:txBody>
      <dsp:txXfrm>
        <a:off x="0" y="2600748"/>
        <a:ext cx="2035501" cy="1709821"/>
      </dsp:txXfrm>
    </dsp:sp>
    <dsp:sp modelId="{E2CB35C5-064E-4522-AD0D-2DC3DDC00E2D}">
      <dsp:nvSpPr>
        <dsp:cNvPr id="0" name=""/>
        <dsp:cNvSpPr/>
      </dsp:nvSpPr>
      <dsp:spPr>
        <a:xfrm>
          <a:off x="590295" y="1802832"/>
          <a:ext cx="854910" cy="85491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52" tIns="12700" rIns="66652" bIns="1270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1</a:t>
          </a:r>
        </a:p>
      </dsp:txBody>
      <dsp:txXfrm>
        <a:off x="715494" y="1928031"/>
        <a:ext cx="604512" cy="604512"/>
      </dsp:txXfrm>
    </dsp:sp>
    <dsp:sp modelId="{2F7A80D7-DAB2-44D2-91C4-D5F1C143B07E}">
      <dsp:nvSpPr>
        <dsp:cNvPr id="0" name=""/>
        <dsp:cNvSpPr/>
      </dsp:nvSpPr>
      <dsp:spPr>
        <a:xfrm>
          <a:off x="0" y="4367491"/>
          <a:ext cx="2035501" cy="72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68F0B0-869C-4BEE-A6B9-332795C43B1C}">
      <dsp:nvSpPr>
        <dsp:cNvPr id="0" name=""/>
        <dsp:cNvSpPr/>
      </dsp:nvSpPr>
      <dsp:spPr>
        <a:xfrm>
          <a:off x="2239051" y="1517862"/>
          <a:ext cx="2035501" cy="2849701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96" tIns="330200" rIns="158696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Understand the trend of the most frequent Crimes in Boston under each UCR Part category</a:t>
          </a:r>
        </a:p>
      </dsp:txBody>
      <dsp:txXfrm>
        <a:off x="2239051" y="2600748"/>
        <a:ext cx="2035501" cy="1709821"/>
      </dsp:txXfrm>
    </dsp:sp>
    <dsp:sp modelId="{86B5C331-4462-44F1-8119-204C336F1AC4}">
      <dsp:nvSpPr>
        <dsp:cNvPr id="0" name=""/>
        <dsp:cNvSpPr/>
      </dsp:nvSpPr>
      <dsp:spPr>
        <a:xfrm>
          <a:off x="2829346" y="1802832"/>
          <a:ext cx="854910" cy="854910"/>
        </a:xfrm>
        <a:prstGeom prst="ellips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52" tIns="12700" rIns="66652" bIns="1270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2</a:t>
          </a:r>
        </a:p>
      </dsp:txBody>
      <dsp:txXfrm>
        <a:off x="2954545" y="1928031"/>
        <a:ext cx="604512" cy="604512"/>
      </dsp:txXfrm>
    </dsp:sp>
    <dsp:sp modelId="{3E2B584C-5EC8-4DE6-AD73-585E0EE7051F}">
      <dsp:nvSpPr>
        <dsp:cNvPr id="0" name=""/>
        <dsp:cNvSpPr/>
      </dsp:nvSpPr>
      <dsp:spPr>
        <a:xfrm>
          <a:off x="2239051" y="4367491"/>
          <a:ext cx="2035501" cy="72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883B32-95E1-4D4C-93F6-4FC336D938B3}">
      <dsp:nvSpPr>
        <dsp:cNvPr id="0" name=""/>
        <dsp:cNvSpPr/>
      </dsp:nvSpPr>
      <dsp:spPr>
        <a:xfrm>
          <a:off x="4478102" y="1517862"/>
          <a:ext cx="2035501" cy="2849701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96" tIns="330200" rIns="158696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Understand Year wise, Day Wise or Hour wise trend and pattern of the crimes</a:t>
          </a:r>
        </a:p>
      </dsp:txBody>
      <dsp:txXfrm>
        <a:off x="4478102" y="2600748"/>
        <a:ext cx="2035501" cy="1709821"/>
      </dsp:txXfrm>
    </dsp:sp>
    <dsp:sp modelId="{9784B12F-5566-4FC5-800D-D50B732BB1D1}">
      <dsp:nvSpPr>
        <dsp:cNvPr id="0" name=""/>
        <dsp:cNvSpPr/>
      </dsp:nvSpPr>
      <dsp:spPr>
        <a:xfrm>
          <a:off x="5068398" y="1802832"/>
          <a:ext cx="854910" cy="854910"/>
        </a:xfrm>
        <a:prstGeom prst="ellips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52" tIns="12700" rIns="66652" bIns="1270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3</a:t>
          </a:r>
        </a:p>
      </dsp:txBody>
      <dsp:txXfrm>
        <a:off x="5193597" y="1928031"/>
        <a:ext cx="604512" cy="604512"/>
      </dsp:txXfrm>
    </dsp:sp>
    <dsp:sp modelId="{9CE0D371-003E-42EF-8B37-3D89555F5849}">
      <dsp:nvSpPr>
        <dsp:cNvPr id="0" name=""/>
        <dsp:cNvSpPr/>
      </dsp:nvSpPr>
      <dsp:spPr>
        <a:xfrm>
          <a:off x="4478102" y="4367491"/>
          <a:ext cx="2035501" cy="7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0C71D4-1A44-4529-82C0-5E547EC884FF}">
      <dsp:nvSpPr>
        <dsp:cNvPr id="0" name=""/>
        <dsp:cNvSpPr/>
      </dsp:nvSpPr>
      <dsp:spPr>
        <a:xfrm>
          <a:off x="0" y="0"/>
          <a:ext cx="11149104" cy="588542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9228" tIns="330200" rIns="869228" bIns="33020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High level Analysis of the crimes in Boston. </a:t>
          </a:r>
        </a:p>
      </dsp:txBody>
      <dsp:txXfrm>
        <a:off x="0" y="2236461"/>
        <a:ext cx="11149104" cy="3531255"/>
      </dsp:txXfrm>
    </dsp:sp>
    <dsp:sp modelId="{E2CB35C5-064E-4522-AD0D-2DC3DDC00E2D}">
      <dsp:nvSpPr>
        <dsp:cNvPr id="0" name=""/>
        <dsp:cNvSpPr/>
      </dsp:nvSpPr>
      <dsp:spPr>
        <a:xfrm>
          <a:off x="4691738" y="588542"/>
          <a:ext cx="1765627" cy="176562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655" tIns="12700" rIns="13765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  <a:endParaRPr lang="en-US" sz="4800" kern="1200" dirty="0"/>
        </a:p>
      </dsp:txBody>
      <dsp:txXfrm>
        <a:off x="4950308" y="847112"/>
        <a:ext cx="1248487" cy="1248487"/>
      </dsp:txXfrm>
    </dsp:sp>
    <dsp:sp modelId="{2F7A80D7-DAB2-44D2-91C4-D5F1C143B07E}">
      <dsp:nvSpPr>
        <dsp:cNvPr id="0" name=""/>
        <dsp:cNvSpPr/>
      </dsp:nvSpPr>
      <dsp:spPr>
        <a:xfrm>
          <a:off x="0" y="5885354"/>
          <a:ext cx="11149104" cy="7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0C71D4-1A44-4529-82C0-5E547EC884FF}">
      <dsp:nvSpPr>
        <dsp:cNvPr id="0" name=""/>
        <dsp:cNvSpPr/>
      </dsp:nvSpPr>
      <dsp:spPr>
        <a:xfrm>
          <a:off x="0" y="0"/>
          <a:ext cx="11149104" cy="588542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9228" tIns="330200" rIns="869228" bIns="33020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Understand the trend of the most frequent Crimes in Boston under each UCR Part category</a:t>
          </a:r>
        </a:p>
      </dsp:txBody>
      <dsp:txXfrm>
        <a:off x="0" y="2236461"/>
        <a:ext cx="11149104" cy="3531255"/>
      </dsp:txXfrm>
    </dsp:sp>
    <dsp:sp modelId="{E2CB35C5-064E-4522-AD0D-2DC3DDC00E2D}">
      <dsp:nvSpPr>
        <dsp:cNvPr id="0" name=""/>
        <dsp:cNvSpPr/>
      </dsp:nvSpPr>
      <dsp:spPr>
        <a:xfrm>
          <a:off x="4691738" y="588542"/>
          <a:ext cx="1765627" cy="1765627"/>
        </a:xfrm>
        <a:prstGeom prst="ellipse">
          <a:avLst/>
        </a:prstGeom>
        <a:solidFill>
          <a:srgbClr val="CC7D6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655" tIns="12700" rIns="13765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1</a:t>
          </a:r>
        </a:p>
      </dsp:txBody>
      <dsp:txXfrm>
        <a:off x="4950308" y="847112"/>
        <a:ext cx="1248487" cy="1248487"/>
      </dsp:txXfrm>
    </dsp:sp>
    <dsp:sp modelId="{2F7A80D7-DAB2-44D2-91C4-D5F1C143B07E}">
      <dsp:nvSpPr>
        <dsp:cNvPr id="0" name=""/>
        <dsp:cNvSpPr/>
      </dsp:nvSpPr>
      <dsp:spPr>
        <a:xfrm>
          <a:off x="0" y="5885354"/>
          <a:ext cx="11149104" cy="7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0C71D4-1A44-4529-82C0-5E547EC884FF}">
      <dsp:nvSpPr>
        <dsp:cNvPr id="0" name=""/>
        <dsp:cNvSpPr/>
      </dsp:nvSpPr>
      <dsp:spPr>
        <a:xfrm>
          <a:off x="0" y="0"/>
          <a:ext cx="11149104" cy="588542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9228" tIns="330200" rIns="869228" bIns="33020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Understand Year wise, Day Wise or Hour wise trend and pattern of the crimes</a:t>
          </a:r>
        </a:p>
      </dsp:txBody>
      <dsp:txXfrm>
        <a:off x="0" y="2236461"/>
        <a:ext cx="11149104" cy="3531255"/>
      </dsp:txXfrm>
    </dsp:sp>
    <dsp:sp modelId="{E2CB35C5-064E-4522-AD0D-2DC3DDC00E2D}">
      <dsp:nvSpPr>
        <dsp:cNvPr id="0" name=""/>
        <dsp:cNvSpPr/>
      </dsp:nvSpPr>
      <dsp:spPr>
        <a:xfrm>
          <a:off x="4691738" y="588542"/>
          <a:ext cx="1765627" cy="1765627"/>
        </a:xfrm>
        <a:prstGeom prst="ellipse">
          <a:avLst/>
        </a:prstGeom>
        <a:solidFill>
          <a:srgbClr val="B0939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655" tIns="12700" rIns="13765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  <a:endParaRPr lang="en-US" sz="4800" kern="1200" dirty="0"/>
        </a:p>
      </dsp:txBody>
      <dsp:txXfrm>
        <a:off x="4950308" y="847112"/>
        <a:ext cx="1248487" cy="1248487"/>
      </dsp:txXfrm>
    </dsp:sp>
    <dsp:sp modelId="{2F7A80D7-DAB2-44D2-91C4-D5F1C143B07E}">
      <dsp:nvSpPr>
        <dsp:cNvPr id="0" name=""/>
        <dsp:cNvSpPr/>
      </dsp:nvSpPr>
      <dsp:spPr>
        <a:xfrm>
          <a:off x="0" y="5885354"/>
          <a:ext cx="11149104" cy="7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4A3239-7E62-430C-9959-F2DFCC219C6E}">
      <dsp:nvSpPr>
        <dsp:cNvPr id="0" name=""/>
        <dsp:cNvSpPr/>
      </dsp:nvSpPr>
      <dsp:spPr>
        <a:xfrm>
          <a:off x="0" y="0"/>
          <a:ext cx="6513603" cy="88138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48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latin typeface="+mj-lt"/>
            </a:rPr>
            <a:t>In Boston, mainly </a:t>
          </a:r>
          <a:r>
            <a:rPr lang="en-US" sz="1600" b="1" i="0" kern="1200" dirty="0">
              <a:latin typeface="+mj-lt"/>
            </a:rPr>
            <a:t>three types of UCR part crimes</a:t>
          </a:r>
          <a:r>
            <a:rPr lang="en-US" sz="1600" b="0" i="0" kern="1200" dirty="0">
              <a:latin typeface="+mj-lt"/>
            </a:rPr>
            <a:t> are reported.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0" i="0" kern="1200" dirty="0">
              <a:latin typeface="+mj-lt"/>
            </a:rPr>
            <a:t>Part Three crimes are </a:t>
          </a:r>
          <a:r>
            <a:rPr lang="en-US" sz="1600" b="1" i="0" kern="1200" dirty="0">
              <a:latin typeface="+mj-lt"/>
            </a:rPr>
            <a:t>49.8%</a:t>
          </a:r>
          <a:r>
            <a:rPr lang="en-US" sz="1600" b="0" i="0" kern="1200" dirty="0">
              <a:latin typeface="+mj-lt"/>
            </a:rPr>
            <a:t> in Boston whereas the most </a:t>
          </a:r>
          <a:r>
            <a:rPr lang="en-US" sz="1600" b="1" i="0" kern="1200" dirty="0">
              <a:latin typeface="+mj-lt"/>
            </a:rPr>
            <a:t>Serious Part One Crime is 19.4%</a:t>
          </a:r>
          <a:r>
            <a:rPr lang="en-US" sz="1600" b="0" i="0" kern="1200" dirty="0">
              <a:latin typeface="+mj-lt"/>
            </a:rPr>
            <a:t> from the year 2015 to 2019</a:t>
          </a:r>
        </a:p>
      </dsp:txBody>
      <dsp:txXfrm>
        <a:off x="43026" y="43026"/>
        <a:ext cx="6427551" cy="795332"/>
      </dsp:txXfrm>
    </dsp:sp>
    <dsp:sp modelId="{01526939-C931-4039-A738-D04338DDB7C6}">
      <dsp:nvSpPr>
        <dsp:cNvPr id="0" name=""/>
        <dsp:cNvSpPr/>
      </dsp:nvSpPr>
      <dsp:spPr>
        <a:xfrm>
          <a:off x="0" y="897733"/>
          <a:ext cx="6513603" cy="881384"/>
        </a:xfrm>
        <a:prstGeom prst="roundRect">
          <a:avLst/>
        </a:prstGeom>
        <a:gradFill rotWithShape="0">
          <a:gsLst>
            <a:gs pos="45000">
              <a:schemeClr val="accent2">
                <a:hueOff val="-242561"/>
                <a:satOff val="-13988"/>
                <a:lumOff val="1438"/>
                <a:alphaOff val="0"/>
                <a:satMod val="103000"/>
                <a:lumMod val="102000"/>
                <a:tint val="94000"/>
              </a:schemeClr>
            </a:gs>
            <a:gs pos="0">
              <a:schemeClr val="accent2">
                <a:hueOff val="-242561"/>
                <a:satOff val="-13988"/>
                <a:lumOff val="1438"/>
                <a:alphaOff val="0"/>
                <a:satMod val="110000"/>
                <a:lumMod val="100000"/>
                <a:shade val="100000"/>
              </a:schemeClr>
            </a:gs>
            <a:gs pos="100000">
              <a:srgbClr val="F2CEBC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>
              <a:latin typeface="+mj-lt"/>
            </a:rPr>
            <a:t>Motor Vehicle Accident </a:t>
          </a:r>
          <a:r>
            <a:rPr lang="en-US" sz="1600" b="1" i="0" kern="1200" dirty="0" err="1">
              <a:latin typeface="+mj-lt"/>
            </a:rPr>
            <a:t>Reponse</a:t>
          </a:r>
          <a:r>
            <a:rPr lang="en-US" sz="1600" b="0" i="0" kern="1200" dirty="0">
              <a:latin typeface="+mj-lt"/>
            </a:rPr>
            <a:t> and </a:t>
          </a:r>
          <a:r>
            <a:rPr lang="en-US" sz="1600" b="1" i="0" kern="1200" dirty="0">
              <a:latin typeface="+mj-lt"/>
            </a:rPr>
            <a:t>Larceny</a:t>
          </a:r>
          <a:r>
            <a:rPr lang="en-US" sz="1600" b="0" i="0" kern="1200" dirty="0">
              <a:latin typeface="+mj-lt"/>
            </a:rPr>
            <a:t> are the most frequent offense in Boston</a:t>
          </a:r>
        </a:p>
      </dsp:txBody>
      <dsp:txXfrm>
        <a:off x="43026" y="940759"/>
        <a:ext cx="6427551" cy="795332"/>
      </dsp:txXfrm>
    </dsp:sp>
    <dsp:sp modelId="{6DD763E2-C703-4A2D-955A-36EC94B96615}">
      <dsp:nvSpPr>
        <dsp:cNvPr id="0" name=""/>
        <dsp:cNvSpPr/>
      </dsp:nvSpPr>
      <dsp:spPr>
        <a:xfrm>
          <a:off x="0" y="1793391"/>
          <a:ext cx="6513603" cy="881384"/>
        </a:xfrm>
        <a:prstGeom prst="round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24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>
              <a:latin typeface="+mj-lt"/>
            </a:rPr>
            <a:t>B2, C11 and D4 district have high crime rates in Boston</a:t>
          </a:r>
          <a:endParaRPr lang="en-US" sz="1600" kern="1200" dirty="0">
            <a:latin typeface="+mj-lt"/>
          </a:endParaRPr>
        </a:p>
      </dsp:txBody>
      <dsp:txXfrm>
        <a:off x="43026" y="1836417"/>
        <a:ext cx="6427551" cy="795332"/>
      </dsp:txXfrm>
    </dsp:sp>
    <dsp:sp modelId="{B0AE7FDD-E3E0-4C8B-B164-674C5DF1EB13}">
      <dsp:nvSpPr>
        <dsp:cNvPr id="0" name=""/>
        <dsp:cNvSpPr/>
      </dsp:nvSpPr>
      <dsp:spPr>
        <a:xfrm>
          <a:off x="0" y="2689050"/>
          <a:ext cx="6513603" cy="881384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46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latin typeface="+mj-lt"/>
            </a:rPr>
            <a:t>Overall year </a:t>
          </a:r>
          <a:r>
            <a:rPr lang="en-US" sz="1600" b="1" i="0" kern="1200" dirty="0">
              <a:latin typeface="+mj-lt"/>
            </a:rPr>
            <a:t>2017</a:t>
          </a:r>
          <a:r>
            <a:rPr lang="en-US" sz="1600" b="0" i="0" kern="1200" dirty="0">
              <a:latin typeface="+mj-lt"/>
            </a:rPr>
            <a:t> has the highest crime rates which is </a:t>
          </a:r>
          <a:r>
            <a:rPr lang="en-US" sz="1600" b="1" i="0" kern="1200" dirty="0">
              <a:latin typeface="+mj-lt"/>
            </a:rPr>
            <a:t>23.6%</a:t>
          </a:r>
          <a:r>
            <a:rPr lang="en-US" sz="1600" b="0" i="0" kern="1200" dirty="0">
              <a:latin typeface="+mj-lt"/>
            </a:rPr>
            <a:t> as compared to </a:t>
          </a:r>
          <a:r>
            <a:rPr lang="en-US" sz="1600" b="1" i="0" kern="1200" dirty="0">
              <a:latin typeface="+mj-lt"/>
            </a:rPr>
            <a:t>2016 and 2018</a:t>
          </a:r>
          <a:r>
            <a:rPr lang="en-US" sz="1600" b="0" i="0" kern="1200" dirty="0">
              <a:latin typeface="+mj-lt"/>
            </a:rPr>
            <a:t>. </a:t>
          </a:r>
          <a:endParaRPr lang="en-US" sz="1600" kern="1200" dirty="0">
            <a:latin typeface="+mj-lt"/>
          </a:endParaRPr>
        </a:p>
      </dsp:txBody>
      <dsp:txXfrm>
        <a:off x="43026" y="2732076"/>
        <a:ext cx="6427551" cy="795332"/>
      </dsp:txXfrm>
    </dsp:sp>
    <dsp:sp modelId="{0F2D56D4-659E-43D1-BCCF-389C9EC41FDC}">
      <dsp:nvSpPr>
        <dsp:cNvPr id="0" name=""/>
        <dsp:cNvSpPr/>
      </dsp:nvSpPr>
      <dsp:spPr>
        <a:xfrm>
          <a:off x="0" y="3584708"/>
          <a:ext cx="6513603" cy="881384"/>
        </a:xfrm>
        <a:prstGeom prst="roundRect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1" i="0" kern="1200" dirty="0">
              <a:latin typeface="+mj-lt"/>
            </a:rPr>
            <a:t>Winter</a:t>
          </a:r>
          <a:r>
            <a:rPr lang="en-US" sz="1600" b="0" i="0" kern="1200" dirty="0">
              <a:latin typeface="+mj-lt"/>
            </a:rPr>
            <a:t> months of </a:t>
          </a:r>
          <a:r>
            <a:rPr lang="en-US" sz="1600" b="1" i="0" kern="1200" dirty="0">
              <a:latin typeface="+mj-lt"/>
            </a:rPr>
            <a:t>February-April </a:t>
          </a:r>
          <a:r>
            <a:rPr lang="en-US" sz="1600" b="1" i="1" kern="1200" dirty="0">
              <a:latin typeface="+mj-lt"/>
            </a:rPr>
            <a:t>having the </a:t>
          </a:r>
          <a:r>
            <a:rPr lang="en-US" sz="1600" b="1" i="0" kern="1200" dirty="0">
              <a:latin typeface="+mj-lt"/>
            </a:rPr>
            <a:t>lowest</a:t>
          </a:r>
          <a:r>
            <a:rPr lang="en-US" sz="1600" b="0" i="0" kern="1200" dirty="0">
              <a:latin typeface="+mj-lt"/>
            </a:rPr>
            <a:t> crime rates, and the </a:t>
          </a:r>
          <a:r>
            <a:rPr lang="en-US" sz="1600" b="1" i="0" kern="1200" dirty="0">
              <a:latin typeface="+mj-lt"/>
            </a:rPr>
            <a:t>summer/early fall months of June-October</a:t>
          </a:r>
          <a:r>
            <a:rPr lang="en-US" sz="1600" b="0" i="0" kern="1200" dirty="0">
              <a:latin typeface="+mj-lt"/>
            </a:rPr>
            <a:t> having the </a:t>
          </a:r>
          <a:r>
            <a:rPr lang="en-US" sz="1600" b="1" i="0" kern="1200" dirty="0">
              <a:latin typeface="+mj-lt"/>
            </a:rPr>
            <a:t>highest</a:t>
          </a:r>
          <a:r>
            <a:rPr lang="en-US" sz="1600" b="0" i="0" kern="1200" dirty="0">
              <a:latin typeface="+mj-lt"/>
            </a:rPr>
            <a:t> crime rates.</a:t>
          </a:r>
        </a:p>
      </dsp:txBody>
      <dsp:txXfrm>
        <a:off x="43026" y="3627734"/>
        <a:ext cx="6427551" cy="795332"/>
      </dsp:txXfrm>
    </dsp:sp>
    <dsp:sp modelId="{AD1D12A0-5814-440B-AB47-5A96A4DF81B1}">
      <dsp:nvSpPr>
        <dsp:cNvPr id="0" name=""/>
        <dsp:cNvSpPr/>
      </dsp:nvSpPr>
      <dsp:spPr>
        <a:xfrm>
          <a:off x="0" y="4480366"/>
          <a:ext cx="6513603" cy="881384"/>
        </a:xfrm>
        <a:prstGeom prst="roundRect">
          <a:avLst/>
        </a:prstGeom>
        <a:gradFill rotWithShape="0">
          <a:gsLst>
            <a:gs pos="0">
              <a:schemeClr val="accent2">
                <a:hueOff val="-1212803"/>
                <a:satOff val="-69940"/>
                <a:lumOff val="719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212803"/>
                <a:satOff val="-69940"/>
                <a:lumOff val="719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212803"/>
                <a:satOff val="-69940"/>
                <a:lumOff val="719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1" i="0" kern="1200" dirty="0">
              <a:latin typeface="+mj-lt"/>
            </a:rPr>
            <a:t>Friday</a:t>
          </a:r>
          <a:r>
            <a:rPr lang="en-US" sz="1600" b="0" i="0" kern="1200" dirty="0">
              <a:latin typeface="+mj-lt"/>
            </a:rPr>
            <a:t> having the </a:t>
          </a:r>
          <a:r>
            <a:rPr lang="en-US" sz="1600" b="1" i="0" kern="1200" dirty="0">
              <a:latin typeface="+mj-lt"/>
            </a:rPr>
            <a:t>highest crime rate</a:t>
          </a:r>
          <a:r>
            <a:rPr lang="en-US" sz="1600" b="0" i="0" kern="1200" dirty="0">
              <a:latin typeface="+mj-lt"/>
            </a:rPr>
            <a:t> and </a:t>
          </a:r>
          <a:r>
            <a:rPr lang="en-US" sz="1600" b="1" i="0" kern="1200" dirty="0">
              <a:latin typeface="+mj-lt"/>
            </a:rPr>
            <a:t>Sunday</a:t>
          </a:r>
          <a:r>
            <a:rPr lang="en-US" sz="1600" b="0" i="0" kern="1200" dirty="0">
              <a:latin typeface="+mj-lt"/>
            </a:rPr>
            <a:t> having the </a:t>
          </a:r>
          <a:r>
            <a:rPr lang="en-US" sz="1600" b="1" i="0" kern="1200" dirty="0">
              <a:latin typeface="+mj-lt"/>
            </a:rPr>
            <a:t>lowest</a:t>
          </a:r>
          <a:r>
            <a:rPr lang="en-US" sz="1600" b="0" i="0" kern="1200" dirty="0">
              <a:latin typeface="+mj-lt"/>
            </a:rPr>
            <a:t>.</a:t>
          </a:r>
        </a:p>
      </dsp:txBody>
      <dsp:txXfrm>
        <a:off x="43026" y="4523392"/>
        <a:ext cx="6427551" cy="795332"/>
      </dsp:txXfrm>
    </dsp:sp>
    <dsp:sp modelId="{CA01CC59-4E21-4025-8F5C-AD71046B4172}">
      <dsp:nvSpPr>
        <dsp:cNvPr id="0" name=""/>
        <dsp:cNvSpPr/>
      </dsp:nvSpPr>
      <dsp:spPr>
        <a:xfrm>
          <a:off x="0" y="5376024"/>
          <a:ext cx="6513603" cy="881384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0" i="0" kern="1200" dirty="0">
              <a:latin typeface="+mj-lt"/>
            </a:rPr>
            <a:t>Crime rates are low </a:t>
          </a:r>
          <a:r>
            <a:rPr lang="en-US" sz="1600" b="1" i="0" kern="1200" dirty="0">
              <a:latin typeface="+mj-lt"/>
            </a:rPr>
            <a:t>in the morning</a:t>
          </a:r>
          <a:r>
            <a:rPr lang="en-US" sz="1600" b="0" i="0" kern="1200" dirty="0">
              <a:latin typeface="+mj-lt"/>
            </a:rPr>
            <a:t>, and gradually rise throughout the day. </a:t>
          </a:r>
          <a:r>
            <a:rPr lang="en-US" sz="160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Crime</a:t>
          </a:r>
          <a:r>
            <a:rPr lang="en-US" sz="1600" b="0" i="0" kern="1200" dirty="0">
              <a:latin typeface="+mj-lt"/>
            </a:rPr>
            <a:t> rate is at </a:t>
          </a:r>
          <a:r>
            <a:rPr lang="en-US" sz="1600" b="1" i="0" kern="1200" dirty="0">
              <a:latin typeface="+mj-lt"/>
            </a:rPr>
            <a:t>peak</a:t>
          </a:r>
          <a:r>
            <a:rPr lang="en-US" sz="1600" b="0" i="0" kern="1200" dirty="0">
              <a:latin typeface="+mj-lt"/>
            </a:rPr>
            <a:t> during the </a:t>
          </a:r>
          <a:r>
            <a:rPr lang="en-US" sz="1600" b="1" i="0" kern="1200" dirty="0">
              <a:latin typeface="+mj-lt"/>
            </a:rPr>
            <a:t>evening</a:t>
          </a:r>
          <a:r>
            <a:rPr lang="en-US" sz="1600" b="0" i="0" kern="1200" dirty="0">
              <a:latin typeface="+mj-lt"/>
            </a:rPr>
            <a:t> which is between </a:t>
          </a:r>
          <a:r>
            <a:rPr lang="en-US" sz="1600" b="1" i="0" kern="1200" dirty="0">
              <a:latin typeface="+mj-lt"/>
            </a:rPr>
            <a:t>4 pm - 7Pm</a:t>
          </a:r>
          <a:r>
            <a:rPr lang="en-US" sz="1600" b="0" i="0" kern="1200" dirty="0">
              <a:latin typeface="+mj-lt"/>
            </a:rPr>
            <a:t> .</a:t>
          </a:r>
        </a:p>
      </dsp:txBody>
      <dsp:txXfrm>
        <a:off x="43026" y="5419050"/>
        <a:ext cx="6427551" cy="7953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705596-4A2E-4B4C-B72D-EF8780EC46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ABB2EC-B03A-47F8-8CD3-790EF26721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77B3D7-257D-452E-B7F0-3D24D133027C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CDC771-8186-4A8A-B9D3-616C021A68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B7E047-E160-4DCD-BCFF-9DB0E258AF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B2742-B290-4415-85FC-A3510FCC9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03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51992-6C97-4EE9-AB51-2082302FA52C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EAA66F-59D2-4D39-86FB-3EC00C5A2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87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year 2015 and 2019 since we do not have complete year crime details we will ignore it for this EDA.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EAA66F-59D2-4D39-86FB-3EC00C5A27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09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EAA66F-59D2-4D39-86FB-3EC00C5A27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95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EAA66F-59D2-4D39-86FB-3EC00C5A27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05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EAA66F-59D2-4D39-86FB-3EC00C5A27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3066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EAA66F-59D2-4D39-86FB-3EC00C5A27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5809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00139-6E0B-4624-90E1-7692847C3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47D0B-1189-4A3C-B9EB-7D1AF51D7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BA72A-CD81-433F-A359-3F28BEDD3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1C31-C25D-4546-85E7-834658F55753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39109-A807-4A6F-A47B-D4DE7A98C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75D3B-1BB6-431F-8BA8-EC2DC5DD1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F3E7-87DB-4478-A1E9-562F0B162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18C49-0ED7-404F-962F-89BF6263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75E4CE-9FAC-49C1-A8D5-AFF9206CF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3563F-9D0D-41B0-BE21-A521BD6FF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1C31-C25D-4546-85E7-834658F55753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11328-3C99-41B4-83EE-3FF1F84EA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71904-BDE9-4586-9B0A-003C9E26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F3E7-87DB-4478-A1E9-562F0B162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1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764E73-339E-49A5-9679-3FA2620E59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4FF8E-ACD0-4041-AE27-B193C6220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52599-CFB7-4070-9F40-4C867BC3C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1C31-C25D-4546-85E7-834658F55753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92EA9-6C8A-4B95-85F7-693A376FD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6B0E2-9FC5-4071-A793-B30C710FE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F3E7-87DB-4478-A1E9-562F0B162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79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F96F3-DAC5-482F-9D54-FD75693A6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6F277-0916-44A2-B621-70C28415E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0AD49-4014-48D1-9EA5-ACA3BE3CF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1C31-C25D-4546-85E7-834658F55753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F0875-17D0-43FE-8717-1B4BFB5B4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D6C74-7D3F-47E6-9B1C-52C573C6D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F3E7-87DB-4478-A1E9-562F0B162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36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236F5-A9D6-4751-B0A2-53E8ED934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88F8B-AA88-4644-9A00-7F54E2BC7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315B8-2740-45CE-9159-FF4ACC02A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1C31-C25D-4546-85E7-834658F55753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02B9F-C3D2-4726-89BB-8F51B6945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9170B-1229-4102-9FF2-690FA69A9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F3E7-87DB-4478-A1E9-562F0B162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77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A5F72-6A7D-4BE2-B19B-C5EF1D62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32F4B-E90E-46EA-BD65-D56D2AAEB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1056FD-D1EA-438B-86E0-C29EC668B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C166F-FDF6-408F-9302-0EA95F9F2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1C31-C25D-4546-85E7-834658F55753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9E139-619A-46B7-8F8A-2715A0B6B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5B1F1-A11C-481C-A2E5-9BA76EE84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F3E7-87DB-4478-A1E9-562F0B162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0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CD40B-CD93-4ACD-865F-700EF0E3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639BB-5D02-49D1-89DD-87FD49968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151CA-5069-4378-A4FD-360E55CFB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9D3D07-0846-4108-8B1A-82C95B0B86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9ED66-B60E-4B0F-9422-934B1F434F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764AC3-5268-4B2E-9975-8D528E523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1C31-C25D-4546-85E7-834658F55753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8B3B9-AAE0-4DE4-9C55-C052772D9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485CE4-644A-49FD-8518-6A4C0AE67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F3E7-87DB-4478-A1E9-562F0B162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33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22E0F-DDC1-46F9-9C48-DD2561D11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49E6C9-2AC8-42F7-A69F-7B26605ED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1C31-C25D-4546-85E7-834658F55753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2237F-90C2-408A-8EF5-64072B873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0DC05-2228-46A0-9FD9-D6C9510CF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F3E7-87DB-4478-A1E9-562F0B162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44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2A3631-CDC8-47A0-86E6-732A2AD23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1C31-C25D-4546-85E7-834658F55753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B122A1-BDB5-4ED5-9A79-07BA68890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C7487-DA47-4B63-A437-81E855574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F3E7-87DB-4478-A1E9-562F0B162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59E26-0718-4290-8098-AAFCA35C8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C344F-521E-49ED-803A-B5E4E8873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57972F-9DEA-4197-874E-977C5242C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CC4C7-74A2-4E4E-8816-247E7EAE1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1C31-C25D-4546-85E7-834658F55753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50CBB-B176-482D-98F2-F5846B2BC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3C183-1397-41B4-AE0A-EA566F0A2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F3E7-87DB-4478-A1E9-562F0B162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49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11F32-DD58-4CFE-9360-944C3AC7A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DE4060-C8FA-4A0D-AB74-70BBDFB1D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FF9751-2084-437A-B463-D3D95BE63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2C96E-9B76-4FC5-A85E-20429ED79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1C31-C25D-4546-85E7-834658F55753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E5074-4FB7-4C55-BA20-806883DD9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0763F-71E7-446C-B081-19BDF9383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F3E7-87DB-4478-A1E9-562F0B162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71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1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6ABFCB-625A-480E-A71D-F1ED56C01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6C66C-0DD8-4D58-AC5C-512CF7AC2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E94FE-F093-4512-BD4B-AE431E7CB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61C31-C25D-4546-85E7-834658F55753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EF2BC-CF09-4724-8658-2AB81F44F1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BD509-2634-4010-BCF3-6C8404B560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CF3E7-87DB-4478-A1E9-562F0B162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33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comments" Target="../comments/comment2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F9C245-56CC-49BD-BCD1-C05F3167E2CA}"/>
              </a:ext>
            </a:extLst>
          </p:cNvPr>
          <p:cNvSpPr/>
          <p:nvPr/>
        </p:nvSpPr>
        <p:spPr>
          <a:xfrm>
            <a:off x="863029" y="1012004"/>
            <a:ext cx="3416158" cy="4795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i="1" kern="1200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EDA on Crime Rates in Boston City</a:t>
            </a:r>
            <a:endParaRPr lang="en-US" sz="4400" b="1" kern="1200" cap="none" spc="0">
              <a:ln w="9525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350E0E6D-EC32-4100-BF99-DE03EBA8B8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010162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0064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6EFFF4A2-EB01-4738-9824-8D9A72A51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23D97D8B-CFC5-431A-AA32-93C4522A6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565AC-7F20-4179-A338-B4A6B27DD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22043"/>
            <a:ext cx="12192000" cy="575903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Compare UCR Part Category Crimes District Wise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26" name="Group 19">
            <a:extLst>
              <a:ext uri="{FF2B5EF4-FFF2-40B4-BE49-F238E27FC236}">
                <a16:creationId xmlns:a16="http://schemas.microsoft.com/office/drawing/2014/main" id="{F91EAA54-AC0A-4AEF-ACE5-B1DD3DC8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821439"/>
            <a:ext cx="1128382" cy="847206"/>
            <a:chOff x="8183879" y="1000124"/>
            <a:chExt cx="1562267" cy="1172973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57EE6F04-B543-44E1-BA29-3DD44C5AE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D5559A4F-CFAC-4ECC-B04A-670D559B9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43E2F5E-3FB7-40F7-949C-EA794AD7211D}"/>
              </a:ext>
            </a:extLst>
          </p:cNvPr>
          <p:cNvSpPr txBox="1"/>
          <p:nvPr/>
        </p:nvSpPr>
        <p:spPr>
          <a:xfrm>
            <a:off x="390774" y="4555123"/>
            <a:ext cx="981739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Larceny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is most frequent crime under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 One UCR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category crimes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 in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b="1" dirty="0">
                <a:solidFill>
                  <a:srgbClr val="FFA3FF"/>
                </a:solidFill>
              </a:rPr>
              <a:t>D4</a:t>
            </a:r>
            <a:r>
              <a:rPr lang="en-US" b="1" dirty="0">
                <a:solidFill>
                  <a:schemeClr val="bg1"/>
                </a:solidFill>
              </a:rPr>
              <a:t> District Larceny crime</a:t>
            </a:r>
            <a:r>
              <a:rPr lang="en-US" dirty="0">
                <a:solidFill>
                  <a:schemeClr val="bg1"/>
                </a:solidFill>
              </a:rPr>
              <a:t> count is quite </a:t>
            </a:r>
            <a:r>
              <a:rPr lang="en-US" b="1" dirty="0">
                <a:solidFill>
                  <a:schemeClr val="bg1"/>
                </a:solidFill>
              </a:rPr>
              <a:t>high</a:t>
            </a:r>
            <a:r>
              <a:rPr lang="en-US" dirty="0">
                <a:solidFill>
                  <a:schemeClr val="bg1"/>
                </a:solidFill>
              </a:rPr>
              <a:t> compared to 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A1</a:t>
            </a:r>
            <a:r>
              <a:rPr lang="en-US" b="1" dirty="0">
                <a:solidFill>
                  <a:schemeClr val="bg1"/>
                </a:solidFill>
              </a:rPr>
              <a:t> and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B2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Simple Assault, Vandalism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most frequent crime under Part Two UCR category crimes.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And it is high in </a:t>
            </a:r>
            <a:r>
              <a:rPr lang="en-US" b="1" i="1" dirty="0">
                <a:solidFill>
                  <a:srgbClr val="FFA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B2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C11</a:t>
            </a:r>
            <a:r>
              <a:rPr lang="en-US" dirty="0">
                <a:solidFill>
                  <a:schemeClr val="bg1"/>
                </a:solidFill>
              </a:rPr>
              <a:t> district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66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Motor Vehicle Accident Response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is most frequent crime under 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 Three UCR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category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crimes and </a:t>
            </a: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It</a:t>
            </a:r>
            <a:r>
              <a:rPr lang="en-US" dirty="0">
                <a:solidFill>
                  <a:schemeClr val="bg1"/>
                </a:solidFill>
              </a:rPr>
              <a:t> is high in </a:t>
            </a:r>
            <a:r>
              <a:rPr lang="en-US" b="1" i="1" dirty="0">
                <a:solidFill>
                  <a:srgbClr val="FFA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B2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C11</a:t>
            </a:r>
            <a:r>
              <a:rPr lang="en-US" dirty="0">
                <a:solidFill>
                  <a:schemeClr val="bg1"/>
                </a:solidFill>
              </a:rPr>
              <a:t> district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5B5AA6-A15A-40DE-B133-D7363908B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74" y="763087"/>
            <a:ext cx="3642746" cy="3423694"/>
          </a:xfrm>
          <a:prstGeom prst="rect">
            <a:avLst/>
          </a:prstGeom>
        </p:spPr>
      </p:pic>
      <p:pic>
        <p:nvPicPr>
          <p:cNvPr id="10" name="Picture 9" descr="A picture containing pencil&#10;&#10;Description automatically generated">
            <a:extLst>
              <a:ext uri="{FF2B5EF4-FFF2-40B4-BE49-F238E27FC236}">
                <a16:creationId xmlns:a16="http://schemas.microsoft.com/office/drawing/2014/main" id="{C95D41F9-8DF6-4361-92C3-514CC8BEFE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294" y="763087"/>
            <a:ext cx="3978026" cy="3366596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A0A01F-C0EB-41EE-845E-685ADD7555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842" y="616319"/>
            <a:ext cx="3442636" cy="355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662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A62635-003D-475C-B16F-C81DBD40DE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7625270"/>
              </p:ext>
            </p:extLst>
          </p:nvPr>
        </p:nvGraphicFramePr>
        <p:xfrm>
          <a:off x="484096" y="406234"/>
          <a:ext cx="111491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1B4A7831-F3AB-4E71-BE5A-5ED0AD4F5576}"/>
              </a:ext>
            </a:extLst>
          </p:cNvPr>
          <p:cNvSpPr/>
          <p:nvPr/>
        </p:nvSpPr>
        <p:spPr>
          <a:xfrm>
            <a:off x="5612080" y="1318437"/>
            <a:ext cx="893135" cy="988828"/>
          </a:xfrm>
          <a:prstGeom prst="ellipse">
            <a:avLst/>
          </a:prstGeom>
          <a:solidFill>
            <a:srgbClr val="B09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solidFill>
                  <a:prstClr val="white"/>
                </a:solidFill>
                <a:latin typeface="Calibri" panose="020F0502020204030204"/>
              </a:rPr>
              <a:t>3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0442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6AC72-DE15-4B8A-BB05-661A390A7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637" y="159100"/>
            <a:ext cx="4221125" cy="1290468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Compare UCR Part Category Crimes - Year Wise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67E92-A59C-4CA9-AE38-AFB551D07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587" y="1840602"/>
            <a:ext cx="3363974" cy="3415623"/>
          </a:xfrm>
        </p:spPr>
        <p:txBody>
          <a:bodyPr>
            <a:noAutofit/>
          </a:bodyPr>
          <a:lstStyle/>
          <a:p>
            <a:pPr marL="285750" lvl="0" indent="-285750">
              <a:spcAft>
                <a:spcPts val="600"/>
              </a:spcAft>
            </a:pP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Year </a:t>
            </a:r>
            <a:r>
              <a:rPr lang="en-US" sz="2600" b="1" dirty="0">
                <a:solidFill>
                  <a:srgbClr val="00C08E"/>
                </a:solidFill>
              </a:rPr>
              <a:t>2016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the </a:t>
            </a:r>
            <a:r>
              <a:rPr lang="en-US" sz="2600" b="1" dirty="0"/>
              <a:t>UCR Part One &amp; Two 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Crime rate is slightly above as compared to year 2017 &amp; 2018</a:t>
            </a:r>
          </a:p>
          <a:p>
            <a:pPr marL="285750" lvl="0" indent="-285750">
              <a:spcAft>
                <a:spcPts val="600"/>
              </a:spcAft>
            </a:pP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year </a:t>
            </a:r>
            <a:r>
              <a:rPr lang="en-US" sz="2600" b="1" dirty="0">
                <a:solidFill>
                  <a:srgbClr val="00C08E"/>
                </a:solidFill>
              </a:rPr>
              <a:t>2017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UCR </a:t>
            </a:r>
            <a:r>
              <a:rPr lang="en-US" sz="2600" b="1" dirty="0"/>
              <a:t>Part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/>
              <a:t>Three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crime rate is high as compared to other two category crimes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06F8F6-BE75-4429-B896-297CFD09C5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8" r="3587" b="4"/>
          <a:stretch/>
        </p:blipFill>
        <p:spPr>
          <a:xfrm>
            <a:off x="4711194" y="37253"/>
            <a:ext cx="3832690" cy="3175849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C84797A1-0301-416C-AEB5-DBD5B27026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9" r="4286" b="4"/>
          <a:stretch/>
        </p:blipFill>
        <p:spPr>
          <a:xfrm>
            <a:off x="8658352" y="70698"/>
            <a:ext cx="3533648" cy="3142404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72417E-E514-44F0-91C5-DBC1470AE37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" r="5391" b="4"/>
          <a:stretch/>
        </p:blipFill>
        <p:spPr>
          <a:xfrm>
            <a:off x="6183562" y="3739302"/>
            <a:ext cx="4931477" cy="255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211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6AC72-DE15-4B8A-BB05-661A390A7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005" y="179188"/>
            <a:ext cx="4267199" cy="1109715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Compare UCR Part Category Crimes - Month Wise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67E92-A59C-4CA9-AE38-AFB551D07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021" y="1638583"/>
            <a:ext cx="3928532" cy="4549566"/>
          </a:xfrm>
        </p:spPr>
        <p:txBody>
          <a:bodyPr>
            <a:normAutofit fontScale="92500" lnSpcReduction="20000"/>
          </a:bodyPr>
          <a:lstStyle/>
          <a:p>
            <a:pPr marL="285750" lvl="0" indent="-285750">
              <a:spcAft>
                <a:spcPts val="600"/>
              </a:spcAft>
            </a:pPr>
            <a:r>
              <a:rPr lang="en-US" dirty="0"/>
              <a:t>The month also seems to have some influence, with the </a:t>
            </a:r>
            <a:r>
              <a:rPr lang="en-US" b="1" dirty="0"/>
              <a:t>winter months of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February</a:t>
            </a:r>
            <a:r>
              <a:rPr lang="en-US" b="1" dirty="0"/>
              <a:t> - </a:t>
            </a:r>
            <a:r>
              <a:rPr lang="en-US" b="1" dirty="0">
                <a:solidFill>
                  <a:srgbClr val="92D050"/>
                </a:solidFill>
              </a:rPr>
              <a:t>May</a:t>
            </a:r>
            <a:r>
              <a:rPr lang="en-US" dirty="0"/>
              <a:t> having the </a:t>
            </a:r>
            <a:r>
              <a:rPr lang="en-US" b="1" dirty="0"/>
              <a:t>lowest crime rates</a:t>
            </a:r>
            <a:r>
              <a:rPr lang="en-US" dirty="0"/>
              <a:t>, and the </a:t>
            </a:r>
            <a:r>
              <a:rPr lang="en-US" b="1" dirty="0"/>
              <a:t>summer/early fall months of </a:t>
            </a:r>
            <a:r>
              <a:rPr lang="en-US" b="1" dirty="0">
                <a:solidFill>
                  <a:srgbClr val="00C08E"/>
                </a:solidFill>
              </a:rPr>
              <a:t>June -</a:t>
            </a:r>
            <a:r>
              <a:rPr lang="en-US" b="1" dirty="0">
                <a:solidFill>
                  <a:srgbClr val="9A58CC"/>
                </a:solidFill>
              </a:rPr>
              <a:t>October</a:t>
            </a:r>
            <a:r>
              <a:rPr lang="en-US" dirty="0"/>
              <a:t> having the </a:t>
            </a:r>
            <a:r>
              <a:rPr lang="en-US" b="1" dirty="0"/>
              <a:t>highest crime rates</a:t>
            </a:r>
            <a:r>
              <a:rPr lang="en-US" dirty="0"/>
              <a:t>. </a:t>
            </a:r>
          </a:p>
          <a:p>
            <a:pPr marL="285750" lvl="0" indent="-285750">
              <a:spcAft>
                <a:spcPts val="600"/>
              </a:spcAft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lvl="0" indent="-285750">
              <a:spcAft>
                <a:spcPts val="600"/>
              </a:spcAft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pattern is observed for </a:t>
            </a:r>
            <a:r>
              <a:rPr lang="en-US" dirty="0"/>
              <a:t>all three UCR Category crimes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128E378-545C-4A8E-9A76-22BF131AC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977" y="179188"/>
            <a:ext cx="7060018" cy="1996907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95A1251-9DC8-4044-833D-4989981DF8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479" y="2519015"/>
            <a:ext cx="7081521" cy="1996907"/>
          </a:xfrm>
          <a:prstGeom prst="rect">
            <a:avLst/>
          </a:prstGeom>
        </p:spPr>
      </p:pic>
      <p:pic>
        <p:nvPicPr>
          <p:cNvPr id="13" name="Picture 12" descr="A picture containing drawing, brick&#10;&#10;Description automatically generated">
            <a:extLst>
              <a:ext uri="{FF2B5EF4-FFF2-40B4-BE49-F238E27FC236}">
                <a16:creationId xmlns:a16="http://schemas.microsoft.com/office/drawing/2014/main" id="{B34ECF25-58C1-41D4-9B91-082A3561FC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480" y="4515922"/>
            <a:ext cx="7081521" cy="211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7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6AC72-DE15-4B8A-BB05-661A390A7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005" y="179188"/>
            <a:ext cx="4267199" cy="1109715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Compare UCR Part Category Crimes - Day Wise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67E92-A59C-4CA9-AE38-AFB551D07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020" y="1638583"/>
            <a:ext cx="4141183" cy="3415623"/>
          </a:xfrm>
        </p:spPr>
        <p:txBody>
          <a:bodyPr>
            <a:normAutofit/>
          </a:bodyPr>
          <a:lstStyle/>
          <a:p>
            <a:pPr marL="285750" lvl="0" indent="-285750">
              <a:spcAft>
                <a:spcPts val="600"/>
              </a:spcAft>
            </a:pPr>
            <a:r>
              <a:rPr lang="en-US" dirty="0"/>
              <a:t>There is some variation across days of the week, with </a:t>
            </a:r>
            <a:r>
              <a:rPr lang="en-US" b="1" dirty="0">
                <a:solidFill>
                  <a:srgbClr val="8D5E2F"/>
                </a:solidFill>
              </a:rPr>
              <a:t>Friday</a:t>
            </a:r>
            <a:r>
              <a:rPr lang="en-US" dirty="0"/>
              <a:t> having the </a:t>
            </a:r>
            <a:r>
              <a:rPr lang="en-US" b="1" dirty="0"/>
              <a:t>highest crime rate</a:t>
            </a:r>
            <a:r>
              <a:rPr lang="en-US" dirty="0"/>
              <a:t> and 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Sunday</a:t>
            </a:r>
            <a:r>
              <a:rPr lang="en-US" dirty="0"/>
              <a:t> having the lowest for all three UCR Category crimes.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Picture 14" descr="A picture containing brick, drawing&#10;&#10;Description automatically generated">
            <a:extLst>
              <a:ext uri="{FF2B5EF4-FFF2-40B4-BE49-F238E27FC236}">
                <a16:creationId xmlns:a16="http://schemas.microsoft.com/office/drawing/2014/main" id="{639A7E37-3192-4514-ADF6-B561D18302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315" y="2678635"/>
            <a:ext cx="6803664" cy="1797672"/>
          </a:xfrm>
          <a:prstGeom prst="rect">
            <a:avLst/>
          </a:prstGeom>
        </p:spPr>
      </p:pic>
      <p:pic>
        <p:nvPicPr>
          <p:cNvPr id="17" name="Picture 16" descr="A picture containing drawing, brick&#10;&#10;Description automatically generated">
            <a:extLst>
              <a:ext uri="{FF2B5EF4-FFF2-40B4-BE49-F238E27FC236}">
                <a16:creationId xmlns:a16="http://schemas.microsoft.com/office/drawing/2014/main" id="{C36E3252-F540-4200-B9E7-6CD782F827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301" y="421728"/>
            <a:ext cx="6737899" cy="1797672"/>
          </a:xfrm>
          <a:prstGeom prst="rect">
            <a:avLst/>
          </a:prstGeom>
        </p:spPr>
      </p:pic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4B3E0610-B1AA-4F15-9EAF-DEA2EE37B8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274" y="4893010"/>
            <a:ext cx="6686705" cy="179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082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6AC72-DE15-4B8A-BB05-661A390A7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005" y="179188"/>
            <a:ext cx="4267199" cy="1109715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Compare UCR Part Category Crimes - Hour Wise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67E92-A59C-4CA9-AE38-AFB551D07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020" y="1638583"/>
            <a:ext cx="4141183" cy="3415623"/>
          </a:xfrm>
        </p:spPr>
        <p:txBody>
          <a:bodyPr>
            <a:normAutofit lnSpcReduction="10000"/>
          </a:bodyPr>
          <a:lstStyle/>
          <a:p>
            <a:pPr marL="285750" lvl="0" indent="-285750">
              <a:spcAft>
                <a:spcPts val="600"/>
              </a:spcAft>
            </a:pPr>
            <a:r>
              <a:rPr lang="en-US" dirty="0"/>
              <a:t>All three types of UCR Category Crimes rates are low between </a:t>
            </a:r>
            <a:r>
              <a:rPr lang="en-US" b="1" dirty="0"/>
              <a:t>1-8 in the morning</a:t>
            </a:r>
            <a:r>
              <a:rPr lang="en-US" dirty="0"/>
              <a:t>, and gradually rise throughout the day. Crime rate is at </a:t>
            </a:r>
            <a:r>
              <a:rPr lang="en-US" b="1" dirty="0"/>
              <a:t>peak time during evening which is between 4 pm - 7Pm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0136260D-DA9F-423E-BD16-0482E97D87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316" y="4597709"/>
            <a:ext cx="6425609" cy="2107891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42A1697C-4CE6-4AE5-8791-BCF97D41C2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943" y="2376842"/>
            <a:ext cx="6425609" cy="2104315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923CEE36-057D-4C17-9C3F-AF0592630B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315" y="142590"/>
            <a:ext cx="6425609" cy="210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95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A2035F-1453-410A-9FF6-BF0F1A3EA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19923E-BCD3-4457-B642-5D2F2981FE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9471289"/>
              </p:ext>
            </p:extLst>
          </p:nvPr>
        </p:nvGraphicFramePr>
        <p:xfrm>
          <a:off x="5119596" y="258272"/>
          <a:ext cx="6513604" cy="6259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1121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5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46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61438F6-956F-40DA-95AF-93BBFAC4F4B4}"/>
              </a:ext>
            </a:extLst>
          </p:cNvPr>
          <p:cNvSpPr/>
          <p:nvPr/>
        </p:nvSpPr>
        <p:spPr>
          <a:xfrm>
            <a:off x="4521531" y="2967335"/>
            <a:ext cx="31489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56962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4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3F830-A58B-4498-8D93-8BD73724D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32688"/>
            <a:ext cx="4892040" cy="1773936"/>
          </a:xfrm>
        </p:spPr>
        <p:txBody>
          <a:bodyPr anchor="b">
            <a:normAutofit/>
          </a:bodyPr>
          <a:lstStyle/>
          <a:p>
            <a:r>
              <a:rPr lang="en-US" sz="3700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 : EDA on Crime Rates in Boston City</a:t>
            </a:r>
            <a:br>
              <a:rPr lang="en-US" sz="3700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3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D346F-407E-4F25-91F8-83F71103E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898648"/>
            <a:ext cx="4892040" cy="3209544"/>
          </a:xfrm>
        </p:spPr>
        <p:txBody>
          <a:bodyPr anchor="t">
            <a:normAutofit/>
          </a:bodyPr>
          <a:lstStyle/>
          <a:p>
            <a:pPr marL="285750" indent="-285750"/>
            <a:r>
              <a:rPr lang="en-US" sz="1900"/>
              <a:t>Crime incident reports are provided by Boston Police Department (BPD) to document the initial details surrounding an incident to which BPD officers respond. This is a dataset containing records from the new crime incident report system, which includes a reduced set of fields focused on capturing the type of incident as well as when and where it occurred.</a:t>
            </a:r>
          </a:p>
          <a:p>
            <a:pPr marL="285750" indent="-285750"/>
            <a:r>
              <a:rPr lang="en-US" sz="1900"/>
              <a:t>Records are from year  15th June 2015 to 13th October 2019.</a:t>
            </a:r>
          </a:p>
          <a:p>
            <a:endParaRPr lang="en-US" sz="190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49A7284-D010-4ACB-A08A-FC3C3689B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8597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blue and white car parked on a city street&#10;&#10;Description automatically generated">
            <a:extLst>
              <a:ext uri="{FF2B5EF4-FFF2-40B4-BE49-F238E27FC236}">
                <a16:creationId xmlns:a16="http://schemas.microsoft.com/office/drawing/2014/main" id="{FA6187E5-3642-4F70-960B-575DAD7382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69" r="13132"/>
          <a:stretch/>
        </p:blipFill>
        <p:spPr>
          <a:xfrm>
            <a:off x="6748272" y="822379"/>
            <a:ext cx="5025525" cy="522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519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A2035F-1453-410A-9FF6-BF0F1A3EA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b="1" i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Problem Statement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19923E-BCD3-4457-B642-5D2F2981FE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210509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6814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83089-9A40-4740-B4D1-2877AB5D5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b="1" i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 of EDA Approach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A62635-003D-475C-B16F-C81DBD40DE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75143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7293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A62635-003D-475C-B16F-C81DBD40DE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1972068"/>
              </p:ext>
            </p:extLst>
          </p:nvPr>
        </p:nvGraphicFramePr>
        <p:xfrm>
          <a:off x="484096" y="406234"/>
          <a:ext cx="111491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0274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29059-7E5A-4973-BDFA-A8C3336C3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331" y="1815083"/>
            <a:ext cx="4123069" cy="347827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A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Motor Vehicle Accident Response</a:t>
            </a:r>
            <a:r>
              <a:rPr lang="en-US" sz="2400" b="1" dirty="0">
                <a:solidFill>
                  <a:srgbClr val="FFA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/>
              <a:t>and </a:t>
            </a:r>
            <a:r>
              <a:rPr lang="en-US" sz="2400" b="1" i="1" dirty="0">
                <a:solidFill>
                  <a:srgbClr val="FFA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Larceny</a:t>
            </a:r>
            <a:r>
              <a:rPr lang="en-US" sz="2400" dirty="0"/>
              <a:t> are the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most frequent</a:t>
            </a:r>
            <a:r>
              <a:rPr lang="en-US" sz="2400" dirty="0"/>
              <a:t> offence in Boston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643C37-6900-419A-93A4-93E3672DA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796" y="168079"/>
            <a:ext cx="7029873" cy="652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205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29059-7E5A-4973-BDFA-A8C3336C3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331" y="1815083"/>
            <a:ext cx="4123069" cy="347827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b="1" dirty="0"/>
              <a:t>In year </a:t>
            </a:r>
            <a:r>
              <a:rPr lang="en-US" b="1" i="1" dirty="0">
                <a:solidFill>
                  <a:srgbClr val="9A58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2017</a:t>
            </a:r>
            <a:r>
              <a:rPr lang="en-US" b="1" dirty="0"/>
              <a:t> Boston has the highest crime rates which is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n-US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23.6</a:t>
            </a:r>
            <a:r>
              <a:rPr lang="en-US" b="1" dirty="0"/>
              <a:t> % as compared to 2016 and 2018</a:t>
            </a:r>
            <a:endParaRPr lang="en-US" sz="2400" dirty="0"/>
          </a:p>
        </p:txBody>
      </p:sp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0E28F92-85E3-4F41-80E2-CA0D254B37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47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A62635-003D-475C-B16F-C81DBD40DE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9309014"/>
              </p:ext>
            </p:extLst>
          </p:nvPr>
        </p:nvGraphicFramePr>
        <p:xfrm>
          <a:off x="484096" y="406234"/>
          <a:ext cx="111491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1B4A7831-F3AB-4E71-BE5A-5ED0AD4F5576}"/>
              </a:ext>
            </a:extLst>
          </p:cNvPr>
          <p:cNvSpPr/>
          <p:nvPr/>
        </p:nvSpPr>
        <p:spPr>
          <a:xfrm>
            <a:off x="5612080" y="1318437"/>
            <a:ext cx="893135" cy="988828"/>
          </a:xfrm>
          <a:prstGeom prst="ellipse">
            <a:avLst/>
          </a:prstGeom>
          <a:solidFill>
            <a:srgbClr val="CC7D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24986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6EFFF4A2-EB01-4738-9824-8D9A72A51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E5B5CB-B41D-4527-B3DD-97F7A2CA01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74" y="671661"/>
            <a:ext cx="3551560" cy="3280212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44DEE3-5DA9-4350-A17C-DDE7113A48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596" y="694391"/>
            <a:ext cx="3571964" cy="3280212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02D0BB-FCFF-46BC-8742-A130B5C922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588" y="671661"/>
            <a:ext cx="3729754" cy="3280212"/>
          </a:xfrm>
          <a:prstGeom prst="rect">
            <a:avLst/>
          </a:prstGeom>
        </p:spPr>
      </p:pic>
      <p:sp>
        <p:nvSpPr>
          <p:cNvPr id="25" name="Rectangle 17">
            <a:extLst>
              <a:ext uri="{FF2B5EF4-FFF2-40B4-BE49-F238E27FC236}">
                <a16:creationId xmlns:a16="http://schemas.microsoft.com/office/drawing/2014/main" id="{23D97D8B-CFC5-431A-AA32-93C4522A6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565AC-7F20-4179-A338-B4A6B27DD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22043"/>
            <a:ext cx="12192000" cy="575903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Frequency of Offenses under Each UCR Category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26" name="Group 19">
            <a:extLst>
              <a:ext uri="{FF2B5EF4-FFF2-40B4-BE49-F238E27FC236}">
                <a16:creationId xmlns:a16="http://schemas.microsoft.com/office/drawing/2014/main" id="{F91EAA54-AC0A-4AEF-ACE5-B1DD3DC8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821439"/>
            <a:ext cx="1128382" cy="847206"/>
            <a:chOff x="8183879" y="1000124"/>
            <a:chExt cx="1562267" cy="1172973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57EE6F04-B543-44E1-BA29-3DD44C5AE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D5559A4F-CFAC-4ECC-B04A-670D559B9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43E2F5E-3FB7-40F7-949C-EA794AD7211D}"/>
              </a:ext>
            </a:extLst>
          </p:cNvPr>
          <p:cNvSpPr txBox="1"/>
          <p:nvPr/>
        </p:nvSpPr>
        <p:spPr>
          <a:xfrm>
            <a:off x="390774" y="4555123"/>
            <a:ext cx="98173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Larceny</a:t>
            </a:r>
            <a:r>
              <a:rPr lang="en-US" sz="2000" dirty="0">
                <a:solidFill>
                  <a:schemeClr val="bg1"/>
                </a:solidFill>
              </a:rPr>
              <a:t> is most frequent crime under </a:t>
            </a:r>
            <a:r>
              <a:rPr lang="en-US" sz="2000" b="1" dirty="0">
                <a:solidFill>
                  <a:schemeClr val="bg1"/>
                </a:solidFill>
              </a:rPr>
              <a:t>Part One UCR</a:t>
            </a:r>
            <a:r>
              <a:rPr lang="en-US" sz="2000" dirty="0">
                <a:solidFill>
                  <a:schemeClr val="bg1"/>
                </a:solidFill>
              </a:rPr>
              <a:t> category crimes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Simple Assault, Vandalism </a:t>
            </a:r>
            <a:r>
              <a:rPr lang="en-US" sz="2000" dirty="0">
                <a:solidFill>
                  <a:schemeClr val="bg1"/>
                </a:solidFill>
              </a:rPr>
              <a:t>is most frequent crime under Part Two UCR category crimes.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66FF"/>
                </a:solidFill>
              </a:rPr>
              <a:t>Motor Vehicle Accident Response</a:t>
            </a:r>
            <a:r>
              <a:rPr lang="en-US" sz="2000" dirty="0">
                <a:solidFill>
                  <a:schemeClr val="bg1"/>
                </a:solidFill>
              </a:rPr>
              <a:t> is most frequent crime under </a:t>
            </a:r>
            <a:r>
              <a:rPr lang="en-US" sz="2000" b="1" dirty="0">
                <a:solidFill>
                  <a:schemeClr val="bg1"/>
                </a:solidFill>
              </a:rPr>
              <a:t>Part Three UCR</a:t>
            </a:r>
            <a:r>
              <a:rPr lang="en-US" sz="2000" dirty="0">
                <a:solidFill>
                  <a:schemeClr val="bg1"/>
                </a:solidFill>
              </a:rPr>
              <a:t> category crimes</a:t>
            </a:r>
          </a:p>
        </p:txBody>
      </p:sp>
    </p:spTree>
    <p:extLst>
      <p:ext uri="{BB962C8B-B14F-4D97-AF65-F5344CB8AC3E}">
        <p14:creationId xmlns:p14="http://schemas.microsoft.com/office/powerpoint/2010/main" val="145059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409</Words>
  <Application>Microsoft Office PowerPoint</Application>
  <PresentationFormat>Widescreen</PresentationFormat>
  <Paragraphs>62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Tw Cen MT</vt:lpstr>
      <vt:lpstr>Office Theme</vt:lpstr>
      <vt:lpstr>PowerPoint Presentation</vt:lpstr>
      <vt:lpstr>Overview : EDA on Crime Rates in Boston City </vt:lpstr>
      <vt:lpstr>Problem Statement</vt:lpstr>
      <vt:lpstr>Overview of EDA 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Compare UCR Part Category Crimes - Year Wise</vt:lpstr>
      <vt:lpstr>Compare UCR Part Category Crimes - Month Wise</vt:lpstr>
      <vt:lpstr>Compare UCR Part Category Crimes - Day Wise</vt:lpstr>
      <vt:lpstr>Compare UCR Part Category Crimes - Hour Wise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Pasad, Urvi</dc:creator>
  <cp:lastModifiedBy>Pasad, Urvi</cp:lastModifiedBy>
  <cp:revision>3</cp:revision>
  <dcterms:created xsi:type="dcterms:W3CDTF">2020-01-03T09:04:55Z</dcterms:created>
  <dcterms:modified xsi:type="dcterms:W3CDTF">2020-01-03T09:09:22Z</dcterms:modified>
</cp:coreProperties>
</file>