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77986" autoAdjust="0"/>
  </p:normalViewPr>
  <p:slideViewPr>
    <p:cSldViewPr>
      <p:cViewPr varScale="1">
        <p:scale>
          <a:sx n="68" d="100"/>
          <a:sy n="68" d="100"/>
        </p:scale>
        <p:origin x="11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6264-FFF6-40BB-8BA5-1ABF47D6FA25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8421-1860-458B-9D82-9518236FE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two</a:t>
            </a:r>
            <a:r>
              <a:rPr lang="en-US" baseline="0" dirty="0"/>
              <a:t> way data binding the view is updated when the state changes and vice versa. For ex: when u change the model in Angular view gets update and same. It can lead to cascading updates and changing the one model may trigger many updates. </a:t>
            </a:r>
          </a:p>
          <a:p>
            <a:r>
              <a:rPr lang="en-US" baseline="0" dirty="0"/>
              <a:t>As the state can be altered(mutated) by both the model and view , sometimes dataflow is unpredictable.</a:t>
            </a:r>
          </a:p>
          <a:p>
            <a:endParaRPr lang="en-US" baseline="0" dirty="0"/>
          </a:p>
          <a:p>
            <a:r>
              <a:rPr lang="en-US" baseline="0" dirty="0"/>
              <a:t>React doesn’t encourage bi-directional binding to make sure you are following a clean data flow architecture. The major benefit of this approach is that data-flows throughout the app is single directional and it’s predictable and we have better control over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8421-1860-458B-9D82-9518236FE8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A7AC-CE0C-43F5-8198-574A7AB5F42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9C2-B015-4A26-B6D2-799B8C184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A7AC-CE0C-43F5-8198-574A7AB5F42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9C2-B015-4A26-B6D2-799B8C184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A7AC-CE0C-43F5-8198-574A7AB5F42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9C2-B015-4A26-B6D2-799B8C184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A7AC-CE0C-43F5-8198-574A7AB5F42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9C2-B015-4A26-B6D2-799B8C184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A7AC-CE0C-43F5-8198-574A7AB5F42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9C2-B015-4A26-B6D2-799B8C184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A7AC-CE0C-43F5-8198-574A7AB5F42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9C2-B015-4A26-B6D2-799B8C184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A7AC-CE0C-43F5-8198-574A7AB5F42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9C2-B015-4A26-B6D2-799B8C184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A7AC-CE0C-43F5-8198-574A7AB5F42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9C2-B015-4A26-B6D2-799B8C184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A7AC-CE0C-43F5-8198-574A7AB5F42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9C2-B015-4A26-B6D2-799B8C184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A7AC-CE0C-43F5-8198-574A7AB5F42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9C2-B015-4A26-B6D2-799B8C184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A7AC-CE0C-43F5-8198-574A7AB5F42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69C2-B015-4A26-B6D2-799B8C184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A7AC-CE0C-43F5-8198-574A7AB5F42D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69C2-B015-4A26-B6D2-799B8C1846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aqx/awesome-react" TargetMode="External"/><Relationship Id="rId2" Type="http://schemas.openxmlformats.org/officeDocument/2006/relationships/hyperlink" Target="https://reactjs.org/docs/hello-worl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gic.reactjs.net/htmltojsx.htm" TargetMode="External"/><Relationship Id="rId5" Type="http://schemas.openxmlformats.org/officeDocument/2006/relationships/hyperlink" Target="https://blog.pragmatists.com/top-10-es6-features-by-example-80ac878794bb" TargetMode="External"/><Relationship Id="rId4" Type="http://schemas.openxmlformats.org/officeDocument/2006/relationships/hyperlink" Target="https://chrome.google.com/webstore/detail/react-developer-tools/fmkadmapgofadopljbjfkapdkoienihi?hl=en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React.js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JAVASCRIPT LIBRARY FOR BUILDING USER INTERFACE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Session by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Urvish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Sheth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Working with Props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/>
              <a:t>The props parameter is a JavaScript object (data &amp; event handlers) passed from parent component to a child component.</a:t>
            </a:r>
          </a:p>
          <a:p>
            <a:r>
              <a:rPr lang="en-US" sz="2400" dirty="0"/>
              <a:t>Props are supplied as attributes</a:t>
            </a:r>
          </a:p>
          <a:p>
            <a:pPr lvl="1"/>
            <a:r>
              <a:rPr lang="en-US" sz="2400" dirty="0"/>
              <a:t>Ex: &lt;</a:t>
            </a:r>
            <a:r>
              <a:rPr lang="en-US" sz="2400" dirty="0" err="1"/>
              <a:t>MegaMenu</a:t>
            </a:r>
            <a:r>
              <a:rPr lang="en-US" sz="2400" dirty="0"/>
              <a:t>  list={data}  name=“</a:t>
            </a:r>
            <a:r>
              <a:rPr lang="en-US" sz="2400" dirty="0" err="1"/>
              <a:t>Dhinesh</a:t>
            </a:r>
            <a:r>
              <a:rPr lang="en-US" sz="2400" dirty="0"/>
              <a:t>”/&gt;	</a:t>
            </a:r>
          </a:p>
          <a:p>
            <a:r>
              <a:rPr lang="en-US" sz="2400" dirty="0"/>
              <a:t>Props can be accessed via props property inside a component.</a:t>
            </a:r>
          </a:p>
          <a:p>
            <a:pPr lvl="1"/>
            <a:r>
              <a:rPr lang="en-US" sz="2000" dirty="0"/>
              <a:t>this.props.name , </a:t>
            </a:r>
            <a:r>
              <a:rPr lang="en-US" sz="2000" dirty="0" err="1"/>
              <a:t>this.props.list</a:t>
            </a:r>
            <a:endParaRPr lang="en-US" sz="2000" dirty="0"/>
          </a:p>
          <a:p>
            <a:r>
              <a:rPr lang="en-US" sz="2400" dirty="0"/>
              <a:t>Parent can read its children by accessing the special </a:t>
            </a:r>
            <a:r>
              <a:rPr lang="en-US" sz="2400" dirty="0" err="1"/>
              <a:t>this.props.children.prop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Handling events with React elements is very similar to handling events on DOM elements. There are some syntactic differences: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React events are named using camelCase, rather than lowercase.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With JSX you pass a function as the event handler, rather than a string.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     </a:t>
            </a:r>
            <a:r>
              <a:rPr lang="en-US" sz="2000" i="1" dirty="0" err="1"/>
              <a:t>var</a:t>
            </a:r>
            <a:r>
              <a:rPr lang="en-US" sz="2000" i="1" dirty="0"/>
              <a:t> </a:t>
            </a:r>
            <a:r>
              <a:rPr lang="en-US" sz="2000" i="1" dirty="0" err="1"/>
              <a:t>ButtonComponent</a:t>
            </a:r>
            <a:r>
              <a:rPr lang="en-US" sz="2000" i="1" dirty="0"/>
              <a:t> = </a:t>
            </a:r>
            <a:r>
              <a:rPr lang="en-US" sz="2000" i="1" dirty="0" err="1"/>
              <a:t>React.CreateClass</a:t>
            </a:r>
            <a:r>
              <a:rPr lang="en-US" sz="2000" i="1" dirty="0"/>
              <a:t>({</a:t>
            </a:r>
          </a:p>
          <a:p>
            <a:pPr lvl="1"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clickHandler</a:t>
            </a:r>
            <a:r>
              <a:rPr lang="en-US" sz="2000" i="1" dirty="0"/>
              <a:t>() {</a:t>
            </a:r>
          </a:p>
          <a:p>
            <a:pPr lvl="1">
              <a:buNone/>
            </a:pPr>
            <a:r>
              <a:rPr lang="en-US" sz="2000" i="1" dirty="0"/>
              <a:t>		alert(‘hi’);</a:t>
            </a:r>
          </a:p>
          <a:p>
            <a:pPr lvl="1">
              <a:buNone/>
            </a:pPr>
            <a:r>
              <a:rPr lang="en-US" sz="2000" i="1" dirty="0"/>
              <a:t>	},</a:t>
            </a:r>
          </a:p>
          <a:p>
            <a:pPr lvl="1">
              <a:buNone/>
            </a:pPr>
            <a:r>
              <a:rPr lang="en-US" sz="2000" i="1" dirty="0"/>
              <a:t>	render() {</a:t>
            </a:r>
          </a:p>
          <a:p>
            <a:pPr lvl="1">
              <a:buNone/>
            </a:pPr>
            <a:r>
              <a:rPr lang="en-US" sz="2000" i="1" dirty="0"/>
              <a:t>		return (&lt;button </a:t>
            </a:r>
            <a:r>
              <a:rPr lang="en-US" sz="2000" i="1" dirty="0" err="1"/>
              <a:t>onClick</a:t>
            </a:r>
            <a:r>
              <a:rPr lang="en-US" sz="2000" i="1" dirty="0"/>
              <a:t>={</a:t>
            </a:r>
            <a:r>
              <a:rPr lang="en-US" sz="2000" i="1" dirty="0" err="1"/>
              <a:t>this.clickHandler</a:t>
            </a:r>
            <a:r>
              <a:rPr lang="en-US" sz="2000" i="1" dirty="0"/>
              <a:t>}&gt; {</a:t>
            </a:r>
            <a:r>
              <a:rPr lang="en-US" sz="2000" i="1" dirty="0" err="1"/>
              <a:t>this.props.children</a:t>
            </a:r>
            <a:r>
              <a:rPr lang="en-US" sz="2000" i="1" dirty="0"/>
              <a:t>} &lt;/button&gt;)</a:t>
            </a:r>
          </a:p>
          <a:p>
            <a:pPr lvl="1">
              <a:buNone/>
            </a:pPr>
            <a:r>
              <a:rPr lang="en-US" sz="2000" i="1" dirty="0"/>
              <a:t>	}</a:t>
            </a:r>
          </a:p>
          <a:p>
            <a:pPr lvl="1">
              <a:buNone/>
            </a:pPr>
            <a:r>
              <a:rPr lang="en-US" sz="2000" i="1" dirty="0"/>
              <a:t>});	</a:t>
            </a:r>
          </a:p>
          <a:p>
            <a:pPr lvl="1">
              <a:buNone/>
            </a:pPr>
            <a:r>
              <a:rPr lang="en-US" sz="2000" i="1" dirty="0" err="1"/>
              <a:t>ReactDom.render</a:t>
            </a:r>
            <a:r>
              <a:rPr lang="en-US" sz="2000" i="1" dirty="0"/>
              <a:t>(&lt;</a:t>
            </a:r>
            <a:r>
              <a:rPr lang="en-US" sz="2000" i="1" dirty="0" err="1"/>
              <a:t>ButtonComponent</a:t>
            </a:r>
            <a:r>
              <a:rPr lang="en-US" sz="2000" i="1" dirty="0"/>
              <a:t>&gt;Click&lt;/</a:t>
            </a:r>
            <a:r>
              <a:rPr lang="en-US" sz="2000" i="1" dirty="0" err="1"/>
              <a:t>ButtonComponent</a:t>
            </a:r>
            <a:r>
              <a:rPr lang="en-US" sz="2000" i="1" dirty="0"/>
              <a:t>),</a:t>
            </a:r>
            <a:r>
              <a:rPr lang="en-US" sz="2000" i="1" dirty="0" err="1"/>
              <a:t>document.getElementById</a:t>
            </a:r>
            <a:r>
              <a:rPr lang="en-US" sz="2000" i="1" dirty="0"/>
              <a:t>(‘app’));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Working with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/>
              <a:t>In React state is like a local scope.</a:t>
            </a:r>
          </a:p>
          <a:p>
            <a:r>
              <a:rPr lang="en-US" sz="2000" dirty="0"/>
              <a:t>Component can be made dynamic by adding state to it.</a:t>
            </a:r>
          </a:p>
          <a:p>
            <a:r>
              <a:rPr lang="en-US" sz="2000" dirty="0"/>
              <a:t>State is used when a component need to change independently of its parent.</a:t>
            </a:r>
          </a:p>
          <a:p>
            <a:r>
              <a:rPr lang="en-US" sz="2000" dirty="0"/>
              <a:t>State component can be accessed using </a:t>
            </a:r>
            <a:r>
              <a:rPr lang="en-US" sz="2000" dirty="0" err="1"/>
              <a:t>this.state</a:t>
            </a:r>
            <a:r>
              <a:rPr lang="en-US" sz="2000" dirty="0"/>
              <a:t>() 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71800"/>
            <a:ext cx="6525536" cy="292458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2400"/>
            <a:ext cx="89154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Example : </a:t>
            </a:r>
          </a:p>
          <a:p>
            <a:pPr lvl="1">
              <a:buNone/>
            </a:pPr>
            <a:r>
              <a:rPr lang="en-US" sz="1600" dirty="0"/>
              <a:t> Class </a:t>
            </a:r>
            <a:r>
              <a:rPr lang="en-US" sz="1600" dirty="0" err="1"/>
              <a:t>MenuList</a:t>
            </a:r>
            <a:r>
              <a:rPr lang="en-US" sz="1600" dirty="0"/>
              <a:t> extends </a:t>
            </a:r>
            <a:r>
              <a:rPr lang="en-US" sz="1600" dirty="0" err="1"/>
              <a:t>React.Component</a:t>
            </a:r>
            <a:r>
              <a:rPr lang="en-US" sz="1600" dirty="0"/>
              <a:t>() {</a:t>
            </a:r>
          </a:p>
          <a:p>
            <a:pPr lvl="1">
              <a:buNone/>
            </a:pPr>
            <a:r>
              <a:rPr lang="en-US" sz="1600" dirty="0"/>
              <a:t>	constructor(props){</a:t>
            </a:r>
          </a:p>
          <a:p>
            <a:pPr lvl="1">
              <a:buNone/>
            </a:pPr>
            <a:r>
              <a:rPr lang="en-US" sz="1600" dirty="0"/>
              <a:t>		super(props);</a:t>
            </a:r>
          </a:p>
          <a:p>
            <a:pPr lvl="1">
              <a:buNone/>
            </a:pPr>
            <a:r>
              <a:rPr lang="en-US" sz="1600" dirty="0"/>
              <a:t>		</a:t>
            </a:r>
            <a:r>
              <a:rPr lang="en-US" sz="1600" dirty="0" err="1"/>
              <a:t>this.state</a:t>
            </a:r>
            <a:r>
              <a:rPr lang="en-US" sz="1600" dirty="0"/>
              <a:t> = {name: ‘</a:t>
            </a:r>
            <a:r>
              <a:rPr lang="en-US" sz="1600" dirty="0" err="1"/>
              <a:t>Dhinesh</a:t>
            </a:r>
            <a:r>
              <a:rPr lang="en-US" sz="1600" dirty="0"/>
              <a:t>’,};</a:t>
            </a:r>
          </a:p>
          <a:p>
            <a:pPr lvl="1">
              <a:buNone/>
            </a:pPr>
            <a:r>
              <a:rPr lang="en-US" sz="1600" dirty="0"/>
              <a:t>	}</a:t>
            </a:r>
          </a:p>
          <a:p>
            <a:pPr lvl="1">
              <a:buNone/>
            </a:pPr>
            <a:r>
              <a:rPr lang="en-US" sz="1600" dirty="0"/>
              <a:t>	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600" dirty="0" err="1"/>
              <a:t>nameChange</a:t>
            </a:r>
            <a:r>
              <a:rPr lang="en-US" sz="1600" dirty="0"/>
              <a:t>(e) {</a:t>
            </a:r>
          </a:p>
          <a:p>
            <a:pPr lvl="1">
              <a:buNone/>
            </a:pPr>
            <a:r>
              <a:rPr lang="en-US" sz="1600" dirty="0"/>
              <a:t>		</a:t>
            </a:r>
            <a:r>
              <a:rPr lang="en-US" sz="1600" dirty="0" err="1"/>
              <a:t>this.setState</a:t>
            </a:r>
            <a:r>
              <a:rPr lang="en-US" sz="1600" dirty="0"/>
              <a:t>({name: </a:t>
            </a:r>
            <a:r>
              <a:rPr lang="en-US" sz="1600" dirty="0" err="1"/>
              <a:t>e.target.value</a:t>
            </a:r>
            <a:r>
              <a:rPr lang="en-US" sz="1600" dirty="0"/>
              <a:t>});</a:t>
            </a:r>
          </a:p>
          <a:p>
            <a:pPr lvl="1">
              <a:buNone/>
            </a:pPr>
            <a:r>
              <a:rPr lang="en-US" sz="1600" dirty="0"/>
              <a:t>	}</a:t>
            </a:r>
          </a:p>
          <a:p>
            <a:pPr lvl="1">
              <a:buNone/>
            </a:pPr>
            <a:r>
              <a:rPr lang="en-US" sz="1600" dirty="0"/>
              <a:t>	render(){</a:t>
            </a:r>
          </a:p>
          <a:p>
            <a:pPr lvl="1">
              <a:buNone/>
            </a:pPr>
            <a:r>
              <a:rPr lang="en-US" sz="1600" dirty="0"/>
              <a:t>		&lt;div&gt;</a:t>
            </a:r>
          </a:p>
          <a:p>
            <a:pPr lvl="1">
              <a:buNone/>
            </a:pPr>
            <a:r>
              <a:rPr lang="en-US" sz="1600" dirty="0"/>
              <a:t>		   &lt;span&gt;Name : &lt;/span&gt;  </a:t>
            </a:r>
          </a:p>
          <a:p>
            <a:pPr lvl="1">
              <a:buNone/>
            </a:pPr>
            <a:r>
              <a:rPr lang="en-US" sz="1600" dirty="0"/>
              <a:t>		    &lt;input type=“text”  value={this.state.name}  </a:t>
            </a:r>
            <a:r>
              <a:rPr lang="en-US" sz="1600" dirty="0" err="1"/>
              <a:t>onChange</a:t>
            </a:r>
            <a:r>
              <a:rPr lang="en-US" sz="1600" dirty="0"/>
              <a:t>={</a:t>
            </a:r>
            <a:r>
              <a:rPr lang="en-US" sz="1600" dirty="0" err="1"/>
              <a:t>this.nameChange</a:t>
            </a:r>
            <a:r>
              <a:rPr lang="en-US" sz="1600" dirty="0"/>
              <a:t>}/&gt;</a:t>
            </a:r>
          </a:p>
          <a:p>
            <a:pPr lvl="1">
              <a:buNone/>
            </a:pPr>
            <a:r>
              <a:rPr lang="en-US" sz="1600" dirty="0"/>
              <a:t>		   &lt;span&gt; Name : &lt;/span&gt; </a:t>
            </a:r>
          </a:p>
          <a:p>
            <a:pPr lvl="1">
              <a:buNone/>
            </a:pPr>
            <a:r>
              <a:rPr lang="en-US" sz="1600" dirty="0"/>
              <a:t>		   &lt;label&gt; {</a:t>
            </a:r>
            <a:r>
              <a:rPr lang="en-US" sz="1600" dirty="0" err="1"/>
              <a:t>this.</a:t>
            </a:r>
            <a:r>
              <a:rPr lang="en-US" sz="1600" err="1"/>
              <a:t>state</a:t>
            </a:r>
            <a:r>
              <a:rPr lang="en-US" sz="1600"/>
              <a:t>.name} </a:t>
            </a:r>
            <a:r>
              <a:rPr lang="en-US" sz="1600" dirty="0"/>
              <a:t>&lt;label /&gt;</a:t>
            </a:r>
          </a:p>
          <a:p>
            <a:pPr lvl="1">
              <a:buNone/>
            </a:pPr>
            <a:r>
              <a:rPr lang="en-US" sz="1600" dirty="0"/>
              <a:t>		&lt;/div&gt;</a:t>
            </a:r>
          </a:p>
          <a:p>
            <a:pPr lvl="1">
              <a:buNone/>
            </a:pPr>
            <a:r>
              <a:rPr lang="en-US" sz="1600" dirty="0"/>
              <a:t>	}</a:t>
            </a:r>
          </a:p>
          <a:p>
            <a:pPr lvl="1">
              <a:buNone/>
            </a:pPr>
            <a:r>
              <a:rPr lang="en-US" sz="1600" dirty="0"/>
              <a:t>}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/>
              <a:t>&lt; </a:t>
            </a:r>
            <a:r>
              <a:rPr lang="en-US" sz="1600" dirty="0" err="1"/>
              <a:t>MenuList</a:t>
            </a:r>
            <a:r>
              <a:rPr lang="en-US" sz="1600" dirty="0"/>
              <a:t>  role=“consultant” /&gt;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Unidirectional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dirty="0"/>
              <a:t>In React, application data flows unidirectionally via the state and props objects, as opposed to the two way data binding of libraries like angular.</a:t>
            </a:r>
          </a:p>
          <a:p>
            <a:r>
              <a:rPr lang="en-US" dirty="0"/>
              <a:t>		 </a:t>
            </a:r>
          </a:p>
        </p:txBody>
      </p:sp>
      <p:pic>
        <p:nvPicPr>
          <p:cNvPr id="8" name="Picture 7" descr="uniDirectional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14600"/>
            <a:ext cx="7772400" cy="3886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Component and Component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/>
              <a:t>Two types of component</a:t>
            </a:r>
          </a:p>
          <a:p>
            <a:pPr lvl="1"/>
            <a:r>
              <a:rPr lang="en-US" sz="2000" dirty="0"/>
              <a:t>Functional component</a:t>
            </a:r>
          </a:p>
          <a:p>
            <a:pPr lvl="1"/>
            <a:r>
              <a:rPr lang="en-US" sz="2000" dirty="0"/>
              <a:t>Class-base component</a:t>
            </a:r>
          </a:p>
          <a:p>
            <a:r>
              <a:rPr lang="en-US" sz="2000" dirty="0"/>
              <a:t>It is important to understand component lifecycle method, role it plays and the order in which it is invoked.</a:t>
            </a:r>
          </a:p>
          <a:p>
            <a:r>
              <a:rPr lang="en-US" sz="2000" dirty="0"/>
              <a:t>Component life cycle has three phases</a:t>
            </a:r>
          </a:p>
          <a:p>
            <a:pPr lvl="1"/>
            <a:r>
              <a:rPr lang="en-US" sz="2000" dirty="0"/>
              <a:t>Initialization: where the component is created</a:t>
            </a:r>
          </a:p>
          <a:p>
            <a:pPr lvl="1"/>
            <a:r>
              <a:rPr lang="en-US" sz="2000" dirty="0"/>
              <a:t>Update: where the state and props values updates</a:t>
            </a:r>
          </a:p>
          <a:p>
            <a:pPr lvl="1"/>
            <a:r>
              <a:rPr lang="en-US" sz="2000" dirty="0"/>
              <a:t>Unmounting: where the component is deleted.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14800"/>
            <a:ext cx="6858000" cy="2286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670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Life cycle Method and execution sequence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8000999" cy="472439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0372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ES6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Block-Scoped Constructs Let and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Default parameter in ES6</a:t>
            </a:r>
          </a:p>
          <a:p>
            <a:r>
              <a:rPr lang="en-US" dirty="0"/>
              <a:t>Multi-line strings </a:t>
            </a:r>
          </a:p>
          <a:p>
            <a:r>
              <a:rPr lang="en-US" dirty="0"/>
              <a:t>Template literals</a:t>
            </a:r>
          </a:p>
          <a:p>
            <a:r>
              <a:rPr lang="en-US" dirty="0" err="1"/>
              <a:t>Destructuring</a:t>
            </a:r>
            <a:r>
              <a:rPr lang="en-US" dirty="0"/>
              <a:t> Assignment </a:t>
            </a:r>
          </a:p>
          <a:p>
            <a:r>
              <a:rPr lang="en-US" dirty="0"/>
              <a:t>Arrow functions</a:t>
            </a:r>
          </a:p>
          <a:p>
            <a:r>
              <a:rPr lang="en-US" dirty="0"/>
              <a:t>Promises </a:t>
            </a:r>
          </a:p>
          <a:p>
            <a:r>
              <a:rPr lang="en-US" dirty="0"/>
              <a:t>Enhanced Object Literals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Modules </a:t>
            </a:r>
          </a:p>
          <a:p>
            <a:r>
              <a:rPr lang="en-US" dirty="0"/>
              <a:t>import and export</a:t>
            </a:r>
          </a:p>
          <a:p>
            <a:r>
              <a:rPr lang="en-US" dirty="0"/>
              <a:t>Array helper function</a:t>
            </a:r>
          </a:p>
          <a:p>
            <a:pPr lvl="1"/>
            <a:r>
              <a:rPr lang="en-US" dirty="0" err="1"/>
              <a:t>forEach</a:t>
            </a:r>
            <a:endParaRPr lang="en-US" dirty="0"/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 err="1"/>
              <a:t>Fillter</a:t>
            </a:r>
            <a:endParaRPr lang="en-US" dirty="0"/>
          </a:p>
          <a:p>
            <a:pPr lvl="1"/>
            <a:r>
              <a:rPr lang="en-US" dirty="0"/>
              <a:t>Find</a:t>
            </a:r>
          </a:p>
          <a:p>
            <a:r>
              <a:rPr lang="en-US" dirty="0"/>
              <a:t>Spread Operator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6225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Important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>
                <a:hlinkClick r:id="rId2"/>
              </a:rPr>
              <a:t>React tutorial</a:t>
            </a:r>
            <a:r>
              <a:rPr lang="en-US" sz="2400" dirty="0"/>
              <a:t> </a:t>
            </a:r>
          </a:p>
          <a:p>
            <a:pPr marL="285750" indent="-285750"/>
            <a:r>
              <a:rPr lang="en-US" sz="2400" dirty="0">
                <a:hlinkClick r:id="rId3"/>
              </a:rPr>
              <a:t>React components and tutorial</a:t>
            </a:r>
            <a:endParaRPr lang="en-US" sz="2400" dirty="0"/>
          </a:p>
          <a:p>
            <a:pPr marL="285750" indent="-285750"/>
            <a:r>
              <a:rPr lang="en-US" sz="2400" dirty="0">
                <a:hlinkClick r:id="rId4"/>
              </a:rPr>
              <a:t>React developer tool for Chrome</a:t>
            </a:r>
            <a:endParaRPr lang="en-US" sz="2400" dirty="0"/>
          </a:p>
          <a:p>
            <a:pPr marL="285750" indent="-285750"/>
            <a:r>
              <a:rPr lang="en-US" sz="2400" dirty="0">
                <a:hlinkClick r:id="rId5"/>
              </a:rPr>
              <a:t>ES6 Example</a:t>
            </a:r>
            <a:endParaRPr lang="en-US" sz="2400" dirty="0"/>
          </a:p>
          <a:p>
            <a:pPr marL="285750" indent="-285750"/>
            <a:r>
              <a:rPr lang="en-US" sz="2400" dirty="0">
                <a:hlinkClick r:id="rId6"/>
              </a:rPr>
              <a:t>HTML to JSX Compiler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71982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8000">
                <a:solidFill>
                  <a:srgbClr val="0070C0"/>
                </a:solidFill>
              </a:rPr>
              <a:t>     Thank You </a:t>
            </a:r>
          </a:p>
          <a:p>
            <a:pPr marL="914400" lvl="2" indent="0">
              <a:buNone/>
            </a:pPr>
            <a:endParaRPr lang="en-US" sz="8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971800"/>
            <a:ext cx="3082048" cy="277177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638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React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React is an open source JavaScript library in which components are defined and eventually become HTML.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is developed by facebook and instagram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React is intended to be the view(“V”) or the user interface in MVC.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One of the benefits and goals of the React project is to make developing a large scale single page application or SPA much easier.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React is a JavaScript Library to build user interfaces for modern application.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/>
              <a:t>Why React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sz="2000" dirty="0"/>
              <a:t>Renders view ultra-quickly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sz="2000" dirty="0"/>
              <a:t>React code is easy to understand for developers designers, and anyone with the knowledge of XML or HTML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sz="2000" dirty="0"/>
              <a:t>Easy to test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sz="2000" dirty="0"/>
              <a:t>It uses JSX which is clean and easy to understand syntax which can be used directly in our JS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sz="2000" dirty="0"/>
              <a:t>Enforces good coding practices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sz="2000" dirty="0"/>
              <a:t>Supported and developed by Facebook</a:t>
            </a:r>
          </a:p>
          <a:p>
            <a:pPr lvl="2">
              <a:lnSpc>
                <a:spcPct val="150000"/>
              </a:lnSpc>
              <a:buClr>
                <a:srgbClr val="0070C0"/>
              </a:buClr>
            </a:pPr>
            <a:endParaRPr lang="en-US" sz="2000" dirty="0"/>
          </a:p>
          <a:p>
            <a:pPr lvl="1">
              <a:lnSpc>
                <a:spcPct val="150000"/>
              </a:lnSpc>
              <a:buClr>
                <a:srgbClr val="0070C0"/>
              </a:buClr>
              <a:buNone/>
            </a:pPr>
            <a:endParaRPr lang="en-US" sz="2000" dirty="0"/>
          </a:p>
          <a:p>
            <a:pPr>
              <a:lnSpc>
                <a:spcPct val="150000"/>
              </a:lnSpc>
              <a:buClr>
                <a:srgbClr val="0070C0"/>
              </a:buClr>
            </a:pPr>
            <a:endParaRPr lang="en-US" sz="200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Virtual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“React abstract away the DOM from you, giving a simpler programming model and better performance”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							- React</a:t>
            </a:r>
          </a:p>
          <a:p>
            <a:pPr>
              <a:buClr>
                <a:srgbClr val="002060"/>
              </a:buClr>
            </a:pPr>
            <a:r>
              <a:rPr lang="en-US" sz="2400" dirty="0"/>
              <a:t>A DOM represent webpage in a tree structure. It also refers how these page elements are accessed and changed.</a:t>
            </a:r>
          </a:p>
          <a:p>
            <a:pPr>
              <a:buClr>
                <a:srgbClr val="002060"/>
              </a:buClr>
            </a:pPr>
            <a:r>
              <a:rPr lang="en-US" sz="2400" dirty="0"/>
              <a:t>Updating the DOM is expensive.</a:t>
            </a:r>
          </a:p>
          <a:p>
            <a:pPr>
              <a:buClr>
                <a:srgbClr val="002060"/>
              </a:buClr>
            </a:pPr>
            <a:r>
              <a:rPr lang="en-US" sz="2400" dirty="0"/>
              <a:t>Reading and writing in to DOM using DOM API are slow because they are optimized for speed.</a:t>
            </a:r>
          </a:p>
          <a:p>
            <a:pPr>
              <a:buClr>
                <a:srgbClr val="002060"/>
              </a:buClr>
            </a:pPr>
            <a:r>
              <a:rPr lang="en-US" sz="2400" dirty="0"/>
              <a:t>JavaScript objects are faster than DOM objects.</a:t>
            </a:r>
            <a:endParaRPr lang="en-US" sz="2000" dirty="0"/>
          </a:p>
          <a:p>
            <a:pPr>
              <a:buClr>
                <a:srgbClr val="002060"/>
              </a:buClr>
            </a:pPr>
            <a:r>
              <a:rPr lang="en-US" sz="2400" dirty="0"/>
              <a:t>React offers the virtual DOM which is pure JavaScript intermediate representation of JavaScript</a:t>
            </a:r>
          </a:p>
          <a:p>
            <a:pPr>
              <a:buClr>
                <a:srgbClr val="002060"/>
              </a:buClr>
            </a:pPr>
            <a:r>
              <a:rPr lang="en-US" sz="2400" dirty="0"/>
              <a:t>React never reads from the real DOM. It only writes to real DOM if needed, so it efficiently handle DOM updates.</a:t>
            </a:r>
          </a:p>
          <a:p>
            <a:pPr>
              <a:buClr>
                <a:srgbClr val="002060"/>
              </a:buClr>
            </a:pPr>
            <a:r>
              <a:rPr lang="en-US" sz="2400" dirty="0"/>
              <a:t>The Process of updating only part of the DOM structure is called “reconciliation”.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How virtual DOM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dirty="0"/>
              <a:t>Whenever the data model state changed, the virtual DOM and React will re-render the UI to a virtual DOM representation.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React calculates the difference between the two virtual DOM representations: the previous virtual DOM representation that was computed before the data was changed and the current virtual DOM representation that was computed after the data was changed.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This difference between the two virtual DOM representation is what actually needs to be updated in the real DOM.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React updates only what needs to be updated.</a:t>
            </a:r>
          </a:p>
          <a:p>
            <a:pPr lvl="1">
              <a:buFont typeface="Arial" pitchFamily="34" charset="0"/>
              <a:buChar char="•"/>
            </a:pPr>
            <a:endParaRPr lang="en-US" sz="2000" dirty="0"/>
          </a:p>
          <a:p>
            <a:pPr lvl="1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4876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DOM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48768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Virtual DOM	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48768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Logic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3048000" y="51054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324600" y="50292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6324600" y="54864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How React Renders the view 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1" y="1295400"/>
            <a:ext cx="77724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Core of React (React Top Level API)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000" b="1" dirty="0"/>
              <a:t>React is entry point to the React Library.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Following are some of the important functions under React Library</a:t>
            </a:r>
          </a:p>
          <a:p>
            <a:pPr lvl="2"/>
            <a:r>
              <a:rPr lang="en-US" sz="2000" dirty="0" err="1"/>
              <a:t>React.CreateElement</a:t>
            </a:r>
            <a:endParaRPr lang="en-US" sz="2000" dirty="0"/>
          </a:p>
          <a:p>
            <a:pPr lvl="2"/>
            <a:r>
              <a:rPr lang="en-US" sz="2000" dirty="0" err="1"/>
              <a:t>ReactDOM.render</a:t>
            </a:r>
            <a:endParaRPr lang="en-US" sz="2000" dirty="0"/>
          </a:p>
          <a:p>
            <a:pPr lvl="2"/>
            <a:r>
              <a:rPr lang="en-US" sz="2000" dirty="0" err="1"/>
              <a:t>ReactDOMServer.renderToString</a:t>
            </a:r>
            <a:endParaRPr lang="en-US" sz="2000" dirty="0"/>
          </a:p>
          <a:p>
            <a:pPr lvl="2"/>
            <a:r>
              <a:rPr lang="en-US" sz="2000" dirty="0" err="1"/>
              <a:t>ReactDOMServer.renderToStaticMarkup</a:t>
            </a:r>
            <a:endParaRPr lang="en-US" sz="2000" dirty="0"/>
          </a:p>
          <a:p>
            <a:pPr lvl="2"/>
            <a:r>
              <a:rPr lang="en-US" sz="2000" dirty="0" err="1"/>
              <a:t>React.createClass</a:t>
            </a:r>
            <a:endParaRPr lang="en-US" sz="2000" dirty="0"/>
          </a:p>
          <a:p>
            <a:pPr lvl="2"/>
            <a:r>
              <a:rPr lang="en-US" sz="2000" dirty="0" err="1"/>
              <a:t>React.children.count</a:t>
            </a:r>
            <a:endParaRPr lang="en-US" sz="2000" dirty="0"/>
          </a:p>
          <a:p>
            <a:pPr lvl="2"/>
            <a:r>
              <a:rPr lang="en-US" sz="2000" dirty="0" err="1"/>
              <a:t>React.children.map</a:t>
            </a:r>
            <a:endParaRPr lang="en-US" sz="2000" dirty="0"/>
          </a:p>
          <a:p>
            <a:pPr lvl="2"/>
            <a:r>
              <a:rPr lang="en-US" sz="2000" dirty="0" err="1"/>
              <a:t>React.children.forEach</a:t>
            </a:r>
            <a:endParaRPr lang="en-US" sz="2000" dirty="0"/>
          </a:p>
          <a:p>
            <a:pPr lvl="2"/>
            <a:endParaRPr lang="en-US" sz="2000" dirty="0"/>
          </a:p>
          <a:p>
            <a:pPr lvl="1">
              <a:buFont typeface="Arial" pitchFamily="34" charset="0"/>
              <a:buChar char="•"/>
            </a:pPr>
            <a:endParaRPr lang="en-US" sz="2000" dirty="0"/>
          </a:p>
          <a:p>
            <a:pPr lvl="1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Top Level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/>
              <a:t>React.CreateElement</a:t>
            </a:r>
            <a:endParaRPr lang="en-US" sz="2000" b="1" dirty="0"/>
          </a:p>
          <a:p>
            <a:pPr lvl="1"/>
            <a:r>
              <a:rPr lang="en-US" sz="2000" dirty="0"/>
              <a:t>Create Element method will create new elements</a:t>
            </a:r>
          </a:p>
          <a:p>
            <a:pPr lvl="1">
              <a:buNone/>
            </a:pPr>
            <a:r>
              <a:rPr lang="en-US" sz="2000" dirty="0" err="1"/>
              <a:t>Var</a:t>
            </a:r>
            <a:r>
              <a:rPr lang="en-US" sz="2000" dirty="0"/>
              <a:t> element = </a:t>
            </a:r>
            <a:r>
              <a:rPr lang="en-US" sz="2000" dirty="0" err="1"/>
              <a:t>React.createElement</a:t>
            </a:r>
            <a:r>
              <a:rPr lang="en-US" sz="2000" dirty="0"/>
              <a:t>(</a:t>
            </a:r>
          </a:p>
          <a:p>
            <a:pPr lvl="1">
              <a:buNone/>
            </a:pPr>
            <a:r>
              <a:rPr lang="en-US" sz="2000" dirty="0"/>
              <a:t>				‘div’,</a:t>
            </a:r>
          </a:p>
          <a:p>
            <a:pPr lvl="1">
              <a:buNone/>
            </a:pPr>
            <a:r>
              <a:rPr lang="en-US" sz="2000" dirty="0"/>
              <a:t>				null,</a:t>
            </a:r>
          </a:p>
          <a:p>
            <a:pPr lvl="1">
              <a:buNone/>
            </a:pPr>
            <a:r>
              <a:rPr lang="en-US" sz="2000" dirty="0"/>
              <a:t>				‘hello’</a:t>
            </a:r>
          </a:p>
          <a:p>
            <a:pPr lvl="1">
              <a:buNone/>
            </a:pPr>
            <a:r>
              <a:rPr lang="en-US" sz="2000" dirty="0"/>
              <a:t> 			);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 err="1"/>
              <a:t>ReactDOM.render</a:t>
            </a:r>
            <a:r>
              <a:rPr lang="en-US" sz="2000" b="1" dirty="0"/>
              <a:t> </a:t>
            </a:r>
          </a:p>
          <a:p>
            <a:pPr lvl="1"/>
            <a:r>
              <a:rPr lang="en-US" sz="2000" dirty="0"/>
              <a:t>Renders a react element in the DOM in the supplied </a:t>
            </a:r>
            <a:r>
              <a:rPr lang="en-US" sz="2000" dirty="0" err="1"/>
              <a:t>contatiner</a:t>
            </a:r>
            <a:r>
              <a:rPr lang="en-US" sz="2000" dirty="0"/>
              <a:t>.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sz="2000" dirty="0"/>
              <a:t>    </a:t>
            </a:r>
            <a:r>
              <a:rPr lang="en-US" sz="2000" dirty="0" err="1"/>
              <a:t>ReactDOM.render</a:t>
            </a:r>
            <a:r>
              <a:rPr lang="en-US" sz="2000" dirty="0"/>
              <a:t>(</a:t>
            </a:r>
            <a:r>
              <a:rPr lang="en-US" sz="2000" dirty="0" err="1"/>
              <a:t>element,document.getElementById</a:t>
            </a:r>
            <a:r>
              <a:rPr lang="en-US" sz="2000" dirty="0"/>
              <a:t>(‘App’));</a:t>
            </a:r>
          </a:p>
          <a:p>
            <a:pPr lvl="1">
              <a:buNone/>
            </a:pPr>
            <a:r>
              <a:rPr lang="en-US" sz="2000" dirty="0"/>
              <a:t>    &lt;div id=“App” /&gt;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JSX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/>
              <a:t>JSX is a </a:t>
            </a:r>
            <a:r>
              <a:rPr lang="en-US" sz="2400" dirty="0" err="1"/>
              <a:t>javascript</a:t>
            </a:r>
            <a:r>
              <a:rPr lang="en-US" sz="2400" dirty="0"/>
              <a:t> syntax extension that looks similar to XML.</a:t>
            </a:r>
          </a:p>
          <a:p>
            <a:r>
              <a:rPr lang="en-US" sz="2400" dirty="0"/>
              <a:t>When we build our virtual DOM by constantly calling the </a:t>
            </a:r>
            <a:r>
              <a:rPr lang="en-US" sz="2400" dirty="0" err="1"/>
              <a:t>React.CreateElement</a:t>
            </a:r>
            <a:r>
              <a:rPr lang="en-US" sz="2400" dirty="0"/>
              <a:t>() method, it becomes quite hard to visually translate these multiple function calls into a hierarchy of HTML tags.</a:t>
            </a:r>
          </a:p>
          <a:p>
            <a:r>
              <a:rPr lang="en-US" sz="2400" dirty="0"/>
              <a:t>JSX allows us to create a virtual DOM tree without using </a:t>
            </a:r>
            <a:r>
              <a:rPr lang="en-US" sz="2400" dirty="0" err="1"/>
              <a:t>React.CreateElement</a:t>
            </a:r>
            <a:r>
              <a:rPr lang="en-US" sz="2400" dirty="0"/>
              <a:t>() method.</a:t>
            </a:r>
          </a:p>
          <a:p>
            <a:r>
              <a:rPr lang="en-US" sz="2400" dirty="0"/>
              <a:t>JSX can be </a:t>
            </a:r>
            <a:r>
              <a:rPr lang="en-US" sz="2400" dirty="0" err="1"/>
              <a:t>transfomed</a:t>
            </a:r>
            <a:r>
              <a:rPr lang="en-US" sz="2400" dirty="0"/>
              <a:t> into native </a:t>
            </a:r>
            <a:r>
              <a:rPr lang="en-US" sz="2400" dirty="0" err="1"/>
              <a:t>javascript</a:t>
            </a:r>
            <a:r>
              <a:rPr lang="en-US" sz="2400" dirty="0"/>
              <a:t> by using  “</a:t>
            </a:r>
            <a:r>
              <a:rPr lang="en-US" sz="2400" dirty="0" err="1"/>
              <a:t>babel</a:t>
            </a:r>
            <a:r>
              <a:rPr lang="en-US" sz="2400" dirty="0"/>
              <a:t>” Compiler.	</a:t>
            </a:r>
          </a:p>
          <a:p>
            <a:r>
              <a:rPr lang="en-US" sz="2400" dirty="0"/>
              <a:t>Babel online compiler : https://babeljs.io/repl/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Confidential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842</Words>
  <Application>Microsoft Office PowerPoint</Application>
  <PresentationFormat>On-screen Show (4:3)</PresentationFormat>
  <Paragraphs>183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React.js</vt:lpstr>
      <vt:lpstr>React Introduction</vt:lpstr>
      <vt:lpstr>Why React ?</vt:lpstr>
      <vt:lpstr>Virtual DOM</vt:lpstr>
      <vt:lpstr>How virtual DOM Works</vt:lpstr>
      <vt:lpstr>How React Renders the view ?</vt:lpstr>
      <vt:lpstr>Core of React (React Top Level API)</vt:lpstr>
      <vt:lpstr>Top Level API</vt:lpstr>
      <vt:lpstr>JSX Introduction</vt:lpstr>
      <vt:lpstr>Working with Props</vt:lpstr>
      <vt:lpstr>Event handling</vt:lpstr>
      <vt:lpstr>Working with state</vt:lpstr>
      <vt:lpstr>PowerPoint Presentation</vt:lpstr>
      <vt:lpstr>Unidirectional data flow</vt:lpstr>
      <vt:lpstr>Component and Component Life cycle</vt:lpstr>
      <vt:lpstr>Life cycle Method and execution sequence </vt:lpstr>
      <vt:lpstr>ES6 functions</vt:lpstr>
      <vt:lpstr>Important links</vt:lpstr>
      <vt:lpstr>PowerPoint Presentation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ADMIN</dc:creator>
  <cp:lastModifiedBy>Sheth, Urvishkumar</cp:lastModifiedBy>
  <cp:revision>63</cp:revision>
  <dcterms:created xsi:type="dcterms:W3CDTF">2017-09-17T15:58:02Z</dcterms:created>
  <dcterms:modified xsi:type="dcterms:W3CDTF">2018-07-20T05:02:23Z</dcterms:modified>
</cp:coreProperties>
</file>