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24DDF05-261A-46AF-9C7C-7523F0561346}">
  <a:tblStyle styleId="{924DDF05-261A-46AF-9C7C-7523F05613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92c66f55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92c66f55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92c66f55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92c66f55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92c66f55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92c66f55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92c66f550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92c66f550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92c66f55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92c66f55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92c66f550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92c66f550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92c66f55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92c66f55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92c66f55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92c66f55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92c66f55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92c66f55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92c66f55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92c66f55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92c66f55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92c66f55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94e13ba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94e13ba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92c66f55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92c66f55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92c66f55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92c66f55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9FC5E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hyperlink" Target="https://ru.wikipedia.org/wiki/%D0%A1%D1%80%D0%B5%D0%B4%D0%BD%D0%B5%D0%BA%D0%B2%D0%B0%D0%B4%D1%80%D0%B0%D1%82%D0%B8%D1%87%D0%B5%D1%81%D0%BA%D0%BE%D0%B5_%D0%BE%D1%82%D0%BA%D0%BB%D0%BE%D0%BD%D0%B5%D0%BD%D0%B8%D0%B5" TargetMode="External"/><Relationship Id="rId7" Type="http://schemas.openxmlformats.org/officeDocument/2006/relationships/hyperlink" Target="https://ru.wikipedia.org/wiki/%D0%A1%D1%80%D0%B5%D0%B4%D0%BD%D0%B5%D0%B5_%D0%B0%D1%80%D0%B8%D1%84%D0%BC%D0%B5%D1%82%D0%B8%D1%87%D0%B5%D1%81%D0%BA%D0%BE%D0%B5" TargetMode="External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573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П</a:t>
            </a:r>
            <a:r>
              <a:rPr lang="ru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редварительная обработка первичных данных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Обнаружение выбросов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286100" y="1827300"/>
            <a:ext cx="41421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02122"/>
                </a:solidFill>
                <a:latin typeface="Courier New"/>
                <a:ea typeface="Courier New"/>
                <a:cs typeface="Courier New"/>
                <a:sym typeface="Courier New"/>
              </a:rPr>
              <a:t>Локальный уровень выброса — алгоритм</a:t>
            </a:r>
            <a:r>
              <a:rPr baseline="30000" lang="ru" sz="1800">
                <a:solidFill>
                  <a:srgbClr val="20212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800">
                <a:solidFill>
                  <a:srgbClr val="202122"/>
                </a:solidFill>
                <a:latin typeface="Courier New"/>
                <a:ea typeface="Courier New"/>
                <a:cs typeface="Courier New"/>
                <a:sym typeface="Courier New"/>
              </a:rPr>
              <a:t>нахождения аномальных точек данных путём измерения локального отклонения данной точки с учётом её соседей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21275" y="173325"/>
            <a:ext cx="3476425" cy="275217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/>
          <p:nvPr/>
        </p:nvSpPr>
        <p:spPr>
          <a:xfrm>
            <a:off x="5360575" y="852825"/>
            <a:ext cx="3476400" cy="369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9150" y="978825"/>
            <a:ext cx="3279250" cy="344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Обнаружение выбросов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6483" l="2714" r="5272" t="7862"/>
          <a:stretch/>
        </p:blipFill>
        <p:spPr>
          <a:xfrm>
            <a:off x="9818025" y="-656700"/>
            <a:ext cx="3599725" cy="27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5466875" y="-1162750"/>
            <a:ext cx="5051074" cy="160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-5795950" y="4172550"/>
            <a:ext cx="5051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02122"/>
                </a:solidFill>
                <a:highlight>
                  <a:srgbClr val="FFFFFF"/>
                </a:highlight>
              </a:rPr>
              <a:t>Локальный уровень выброса — алгоритм</a:t>
            </a:r>
            <a:r>
              <a:rPr baseline="30000" lang="ru" sz="18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ru" sz="1800">
                <a:solidFill>
                  <a:srgbClr val="202122"/>
                </a:solidFill>
                <a:highlight>
                  <a:srgbClr val="FFFFFF"/>
                </a:highlight>
              </a:rPr>
              <a:t>нахождения аномальных точек данных путём измерения локального отклонения данной точки с учётом её соседей</a:t>
            </a:r>
            <a:endParaRPr sz="1800"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88850" y="2253613"/>
            <a:ext cx="3476425" cy="275217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3"/>
          <p:cNvSpPr txBox="1"/>
          <p:nvPr/>
        </p:nvSpPr>
        <p:spPr>
          <a:xfrm>
            <a:off x="768100" y="4341600"/>
            <a:ext cx="337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Диаграмма рассеяния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5919472" y="4341600"/>
            <a:ext cx="238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Ящик с усами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59662" y="1257438"/>
            <a:ext cx="4410725" cy="26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275" y="1855026"/>
            <a:ext cx="3979267" cy="16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Преобразование данных</a:t>
            </a:r>
            <a:endParaRPr>
              <a:highlight>
                <a:srgbClr val="FCE5C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950275"/>
            <a:ext cx="28728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Масштабирование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86975" y="592076"/>
            <a:ext cx="7631976" cy="197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9600" y="445025"/>
            <a:ext cx="3806425" cy="249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311700" y="1310424"/>
            <a:ext cx="482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4242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Нормализация</a:t>
            </a:r>
            <a:r>
              <a:rPr lang="ru" sz="1500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 — это метод масштабирования, при котором значения сдвигаются и масштабируются таким образом, чтобы они оказались в диапазоне от 0 до 1.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311700" y="2519763"/>
            <a:ext cx="4827900" cy="12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24242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Стандартизация</a:t>
            </a:r>
            <a:r>
              <a:rPr lang="ru" sz="1500">
                <a:solidFill>
                  <a:srgbClr val="242424"/>
                </a:solidFill>
                <a:latin typeface="Courier New"/>
                <a:ea typeface="Courier New"/>
                <a:cs typeface="Courier New"/>
                <a:sym typeface="Courier New"/>
              </a:rPr>
              <a:t> - метод масштабирования, при котором значения центрируются вокруг среднего значения с единичным стандартным отклонением.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84225" y="3068650"/>
            <a:ext cx="2895600" cy="158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651350">
            <a:off x="8030749" y="3938747"/>
            <a:ext cx="1406049" cy="146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311700" y="3640450"/>
            <a:ext cx="57726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Robust scaling</a:t>
            </a:r>
            <a:r>
              <a:rPr lang="ru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применяется для данных с выбросами, которые могли остаться после очистки. Минимизирует влияние выбросов. Использует медиану и интерквартильный размах вместо среднего и стандартного отклонения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CE5CD"/>
                </a:highlight>
                <a:latin typeface="Courier New"/>
                <a:ea typeface="Courier New"/>
                <a:cs typeface="Courier New"/>
                <a:sym typeface="Courier New"/>
              </a:rPr>
              <a:t>Преобразование данных</a:t>
            </a:r>
            <a:endParaRPr>
              <a:highlight>
                <a:srgbClr val="FCE5CD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152475"/>
            <a:ext cx="59259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Кодирование категориальных признаков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13" y="2110376"/>
            <a:ext cx="7631976" cy="197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Инженерия признаков (дополнение + оптимизация данных)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26"/>
          <p:cNvSpPr txBox="1"/>
          <p:nvPr>
            <p:ph idx="1" type="body"/>
          </p:nvPr>
        </p:nvSpPr>
        <p:spPr>
          <a:xfrm>
            <a:off x="311700" y="1473975"/>
            <a:ext cx="4153800" cy="4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Выбор значимых признаков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76" name="Google Shape;17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3525" y="510275"/>
            <a:ext cx="8077200" cy="8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494800" y="1917375"/>
            <a:ext cx="6506700" cy="18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Количество пропущенных значений (удаляются признаки у которых процент пропущенных значений больше порогового).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Коэффициент корреляции (удаляются признаки, у которых коэффициент корреляции больше порогового).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Вариативность (удаляются признаки, состоящие из одного значения).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Что делать с неструктурированными данными?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311700" y="1424625"/>
            <a:ext cx="193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Изображения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Текст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Аудио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3129625" y="1347200"/>
            <a:ext cx="5900700" cy="14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Изменение размера, нормализация, удаление шума, преобразование формата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Удаление спецсимволов, lowercase, токенизация,  преобразование в векторное представление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Изменение частоты дискретизации, удаление шума, преобразование в спектрограмму, усреднение и нормализация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85" name="Google Shape;185;p27"/>
          <p:cNvCxnSpPr/>
          <p:nvPr/>
        </p:nvCxnSpPr>
        <p:spPr>
          <a:xfrm>
            <a:off x="2251488" y="2707825"/>
            <a:ext cx="804000" cy="0"/>
          </a:xfrm>
          <a:prstGeom prst="straightConnector1">
            <a:avLst/>
          </a:prstGeom>
          <a:noFill/>
          <a:ln cap="flat" cmpd="sng" w="38100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27"/>
          <p:cNvCxnSpPr/>
          <p:nvPr/>
        </p:nvCxnSpPr>
        <p:spPr>
          <a:xfrm>
            <a:off x="2288550" y="1660325"/>
            <a:ext cx="804000" cy="0"/>
          </a:xfrm>
          <a:prstGeom prst="straightConnector1">
            <a:avLst/>
          </a:prstGeom>
          <a:noFill/>
          <a:ln cap="flat" cmpd="sng" w="38100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7" name="Google Shape;187;p27"/>
          <p:cNvCxnSpPr/>
          <p:nvPr/>
        </p:nvCxnSpPr>
        <p:spPr>
          <a:xfrm>
            <a:off x="2251488" y="3679625"/>
            <a:ext cx="804000" cy="0"/>
          </a:xfrm>
          <a:prstGeom prst="straightConnector1">
            <a:avLst/>
          </a:prstGeom>
          <a:noFill/>
          <a:ln cap="flat" cmpd="sng" w="38100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252125" y="254750"/>
            <a:ext cx="83868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Предобработка</a:t>
            </a: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— это подготовка набора данных перед загрузкой в модель (т.е. для их использования и анализа)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238125" y="1190625"/>
            <a:ext cx="3274200" cy="3561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252125" y="1193425"/>
            <a:ext cx="3244200" cy="3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Способы сбора данных: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Ручной сбор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опросы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Автоматизированный сбор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веб-скрапинг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API-сервисы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Генерация данных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проведение экспериментов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5464675" y="1190625"/>
            <a:ext cx="3274200" cy="35619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454475" y="1235450"/>
            <a:ext cx="3294600" cy="29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Основные источники данных: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открытые правительственные/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образовательные/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медицинские/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корпоративные датасеты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соцсети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IoT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000300" y="419825"/>
            <a:ext cx="314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latin typeface="Courier New"/>
                <a:ea typeface="Courier New"/>
                <a:cs typeface="Courier New"/>
                <a:sym typeface="Courier New"/>
              </a:rPr>
              <a:t>Виды данных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20000" y="1312150"/>
            <a:ext cx="34041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Структурированные 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5042650" y="1312150"/>
            <a:ext cx="3853800" cy="5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Неструктурированные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252125" y="2017050"/>
            <a:ext cx="4714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Заранее организованные данные - таблицы, текстовые документы с возможностью поиска, сортировки, извлечения.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756700" y="2017050"/>
            <a:ext cx="28155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Не имеют четкой организации, могут быть представлены в виде не отформатированного текста, изображений, видео, аудиофайлов. 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3" name="Google Shape;73;p15"/>
          <p:cNvCxnSpPr>
            <a:stCxn id="68" idx="2"/>
            <a:endCxn id="69" idx="0"/>
          </p:cNvCxnSpPr>
          <p:nvPr/>
        </p:nvCxnSpPr>
        <p:spPr>
          <a:xfrm flipH="1">
            <a:off x="2122200" y="992525"/>
            <a:ext cx="2449800" cy="319500"/>
          </a:xfrm>
          <a:prstGeom prst="straightConnector1">
            <a:avLst/>
          </a:prstGeom>
          <a:noFill/>
          <a:ln cap="flat" cmpd="sng" w="76200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4" name="Google Shape;74;p15"/>
          <p:cNvCxnSpPr/>
          <p:nvPr/>
        </p:nvCxnSpPr>
        <p:spPr>
          <a:xfrm>
            <a:off x="4572000" y="992525"/>
            <a:ext cx="2580300" cy="319500"/>
          </a:xfrm>
          <a:prstGeom prst="straightConnector1">
            <a:avLst/>
          </a:prstGeom>
          <a:noFill/>
          <a:ln cap="flat" cmpd="sng" w="76200">
            <a:solidFill>
              <a:srgbClr val="FFF2CC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69200"/>
            <a:ext cx="714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Что делать со структурированными данными?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295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Процесс предобработки включает в себя: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проверку данных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очистку данных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трансформирование данных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дополнение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●"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оптимизацию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Удаление + очистка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10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удаление дубликатов, противоречивых записей, не уникальных записей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заполнение пропусков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●"/>
            </a:pPr>
            <a:r>
              <a:rPr lang="ru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исправление выбросов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385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Принципы удаления пропусков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395025" y="1058950"/>
            <a:ext cx="3919200" cy="606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93" name="Google Shape;93;p18"/>
          <p:cNvGraphicFramePr/>
          <p:nvPr/>
        </p:nvGraphicFramePr>
        <p:xfrm>
          <a:off x="395000" y="105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{924DDF05-261A-46AF-9C7C-7523F0561346}</a:tableStyleId>
              </a:tblPr>
              <a:tblGrid>
                <a:gridCol w="1959625"/>
                <a:gridCol w="1959625"/>
              </a:tblGrid>
              <a:tr h="60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Тип данных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Метод заполнения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Бинарные признаки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 или мода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Категориальные признаки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Мода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Числовые с выбросами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Медиана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Числовые без выбросов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Среднее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Признаки, зависящие от других 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Модельное предсказание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4" name="Google Shape;94;p18"/>
          <p:cNvSpPr txBox="1"/>
          <p:nvPr/>
        </p:nvSpPr>
        <p:spPr>
          <a:xfrm>
            <a:off x="5093075" y="2063850"/>
            <a:ext cx="3681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Выбор, чем заполнять пропуски зависит от задачи, типа данных и их распределения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Примеры линейной и нелинейной </a:t>
            </a:r>
            <a:r>
              <a:rPr lang="ru"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регрессии</a:t>
            </a:r>
            <a:endParaRPr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924" y="1607075"/>
            <a:ext cx="3195900" cy="256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676" y="1607075"/>
            <a:ext cx="3691649" cy="2560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2" name="Google Shape;102;p19"/>
          <p:cNvCxnSpPr/>
          <p:nvPr/>
        </p:nvCxnSpPr>
        <p:spPr>
          <a:xfrm flipH="1" rot="10800000">
            <a:off x="1495975" y="2101075"/>
            <a:ext cx="2050800" cy="1672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353775" y="489850"/>
            <a:ext cx="3891600" cy="572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Обнаружение выбросов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6483" l="2714" r="5272" t="7862"/>
          <a:stretch/>
        </p:blipFill>
        <p:spPr>
          <a:xfrm>
            <a:off x="9818025" y="-656700"/>
            <a:ext cx="3599725" cy="277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1200" y="3229425"/>
            <a:ext cx="4722871" cy="1725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/>
        </p:nvSpPr>
        <p:spPr>
          <a:xfrm>
            <a:off x="-5795950" y="4172550"/>
            <a:ext cx="5051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02122"/>
                </a:solidFill>
                <a:highlight>
                  <a:srgbClr val="FFFFFF"/>
                </a:highlight>
              </a:rPr>
              <a:t>Локальный уровень выброса — алгоритм</a:t>
            </a:r>
            <a:r>
              <a:rPr baseline="30000" lang="ru" sz="18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ru" sz="1800">
                <a:solidFill>
                  <a:srgbClr val="202122"/>
                </a:solidFill>
                <a:highlight>
                  <a:srgbClr val="FFFFFF"/>
                </a:highlight>
              </a:rPr>
              <a:t>нахождения аномальных точек данных путём измерения локального отклонения данной точки с учётом её соседей</a:t>
            </a:r>
            <a:endParaRPr sz="1800"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4221275" y="173325"/>
            <a:ext cx="3476425" cy="275217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311700" y="1384450"/>
            <a:ext cx="40095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8062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Метод IQR (межквартильный размах)</a:t>
            </a:r>
            <a:r>
              <a:rPr lang="ru" sz="1800">
                <a:solidFill>
                  <a:srgbClr val="180620"/>
                </a:solidFill>
                <a:latin typeface="Courier New"/>
                <a:ea typeface="Courier New"/>
                <a:cs typeface="Courier New"/>
                <a:sym typeface="Courier New"/>
              </a:rPr>
              <a:t> — способ определения выбросов, основанный на квартилях. Межквартильный размах определяется как разница между нижним (Q1) и верхним (Q3) квартилями. Выбросы определяются как значения, находящиеся за пределами 1,5 IQR от Q1 и Q3.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0250" y="445025"/>
            <a:ext cx="3644626" cy="26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/>
          <p:nvPr/>
        </p:nvSpPr>
        <p:spPr>
          <a:xfrm>
            <a:off x="353775" y="489850"/>
            <a:ext cx="3891600" cy="572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urier New"/>
                <a:ea typeface="Courier New"/>
                <a:cs typeface="Courier New"/>
                <a:sym typeface="Courier New"/>
              </a:rPr>
              <a:t>Обнаружение выбросов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6483" l="2714" r="5272" t="7862"/>
          <a:stretch/>
        </p:blipFill>
        <p:spPr>
          <a:xfrm>
            <a:off x="5232588" y="161350"/>
            <a:ext cx="3599725" cy="2776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1"/>
          <p:cNvSpPr txBox="1"/>
          <p:nvPr/>
        </p:nvSpPr>
        <p:spPr>
          <a:xfrm>
            <a:off x="-5795950" y="4172550"/>
            <a:ext cx="5051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202122"/>
                </a:solidFill>
                <a:highlight>
                  <a:srgbClr val="FFFFFF"/>
                </a:highlight>
              </a:rPr>
              <a:t>Локальный уровень выброса — алгоритм</a:t>
            </a:r>
            <a:r>
              <a:rPr baseline="30000" lang="ru" sz="1800">
                <a:solidFill>
                  <a:srgbClr val="202122"/>
                </a:solidFill>
                <a:highlight>
                  <a:srgbClr val="FFFFFF"/>
                </a:highlight>
              </a:rPr>
              <a:t> </a:t>
            </a:r>
            <a:r>
              <a:rPr lang="ru" sz="1800">
                <a:solidFill>
                  <a:srgbClr val="202122"/>
                </a:solidFill>
                <a:highlight>
                  <a:srgbClr val="FFFFFF"/>
                </a:highlight>
              </a:rPr>
              <a:t>нахождения аномальных точек данных путём измерения локального отклонения данной точки с учётом её соседей</a:t>
            </a:r>
            <a:endParaRPr sz="18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221275" y="173325"/>
            <a:ext cx="3476425" cy="2752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7738" y="3040701"/>
            <a:ext cx="2749400" cy="20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311700" y="1525200"/>
            <a:ext cx="4840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Стандартизированная оценка (z-оценка)</a:t>
            </a: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- это мера относительного разброса наблюдаемого или измеренного значения, которая показывает, сколько </a:t>
            </a:r>
            <a:r>
              <a:rPr lang="ru" sz="1800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стандартных отклонений</a:t>
            </a: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составляет его разброс относительного </a:t>
            </a:r>
            <a:r>
              <a:rPr lang="ru" sz="1800">
                <a:solidFill>
                  <a:schemeClr val="dk1"/>
                </a:solidFill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среднего значения</a:t>
            </a:r>
            <a:r>
              <a:rPr lang="ru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557327" y="-1358175"/>
            <a:ext cx="4892746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rot="1095808">
            <a:off x="-156653" y="3894823"/>
            <a:ext cx="1406050" cy="14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