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8" r:id="rId3"/>
    <p:sldId id="277" r:id="rId4"/>
    <p:sldId id="260" r:id="rId5"/>
    <p:sldId id="276" r:id="rId6"/>
    <p:sldId id="279" r:id="rId7"/>
    <p:sldId id="270" r:id="rId8"/>
    <p:sldId id="283" r:id="rId9"/>
    <p:sldId id="285" r:id="rId10"/>
    <p:sldId id="284" r:id="rId11"/>
    <p:sldId id="287" r:id="rId12"/>
    <p:sldId id="289" r:id="rId13"/>
    <p:sldId id="286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uele Dalla Longa" initials="E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/>
    <p:restoredTop sz="94667"/>
  </p:normalViewPr>
  <p:slideViewPr>
    <p:cSldViewPr snapToGrid="0">
      <p:cViewPr varScale="1">
        <p:scale>
          <a:sx n="63" d="100"/>
          <a:sy n="63" d="100"/>
        </p:scale>
        <p:origin x="9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4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72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67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5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019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2057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78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04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39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outerShdw dist="50800" sx="1000" sy="1000" algn="ctr" rotWithShape="0">
              <a:srgbClr val="000000"/>
            </a:outerShdw>
          </a:effectLst>
        </p:spPr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2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03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22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46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226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88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7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5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19/12/2017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443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225"/>
            <a:ext cx="9144000" cy="1692737"/>
          </a:xfrm>
        </p:spPr>
        <p:txBody>
          <a:bodyPr>
            <a:normAutofit fontScale="90000"/>
          </a:bodyPr>
          <a:lstStyle/>
          <a:p>
            <a:r>
              <a:rPr lang="en-US" dirty="0"/>
              <a:t>Wearing Predictive System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457"/>
            <a:ext cx="9144000" cy="1398225"/>
          </a:xfrm>
        </p:spPr>
        <p:txBody>
          <a:bodyPr>
            <a:normAutofit/>
          </a:bodyPr>
          <a:lstStyle/>
          <a:p>
            <a:r>
              <a:rPr lang="it-IT" dirty="0"/>
              <a:t>Dalla Longa Emanuele</a:t>
            </a:r>
          </a:p>
          <a:p>
            <a:r>
              <a:rPr lang="it-IT" dirty="0"/>
              <a:t>Milani Federico</a:t>
            </a:r>
          </a:p>
          <a:p>
            <a:r>
              <a:rPr lang="en-GB" dirty="0" err="1"/>
              <a:t>Urzino</a:t>
            </a:r>
            <a:r>
              <a:rPr lang="it-IT" dirty="0"/>
              <a:t> Davide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 txBox="1">
            <a:spLocks/>
          </p:cNvSpPr>
          <p:nvPr/>
        </p:nvSpPr>
        <p:spPr>
          <a:xfrm>
            <a:off x="1524000" y="3509962"/>
            <a:ext cx="9144000" cy="4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Project 8</a:t>
            </a:r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E3387-5766-4BDA-B7ED-8A54706F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testing on good data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8EC07D-7B60-49D8-AF31-709D1FFA9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8"/>
          <a:stretch/>
        </p:blipFill>
        <p:spPr>
          <a:xfrm>
            <a:off x="799679" y="1270000"/>
            <a:ext cx="10125282" cy="547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E3387-5766-4BDA-B7ED-8A54706F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plastic rod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D956A86-8623-4E04-9987-BD85618D3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8"/>
          <a:stretch/>
        </p:blipFill>
        <p:spPr>
          <a:xfrm>
            <a:off x="1270000" y="1280698"/>
            <a:ext cx="9652000" cy="543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8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E3387-5766-4BDA-B7ED-8A54706F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taped blade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D9C7496-4920-4077-8921-9E41908546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9"/>
          <a:stretch/>
        </p:blipFill>
        <p:spPr>
          <a:xfrm>
            <a:off x="1340221" y="1200760"/>
            <a:ext cx="8596259" cy="54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8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E3387-5766-4BDA-B7ED-8A54706F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magnet taped on blade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8BD4D24-0473-41C2-AC72-D94272D52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3"/>
          <a:stretch/>
        </p:blipFill>
        <p:spPr>
          <a:xfrm>
            <a:off x="1457917" y="1152983"/>
            <a:ext cx="8768166" cy="543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4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C5D2AE-8DC8-43CD-A8D8-E6B6E279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possibilities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64A837-C172-4216-BF47-75F22758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just">
              <a:buNone/>
            </a:pPr>
            <a:r>
              <a:rPr lang="en-US" sz="3000" dirty="0"/>
              <a:t>Future iterations could provide online data sensing and collection. </a:t>
            </a:r>
            <a:r>
              <a:rPr lang="en-US" sz="2800" dirty="0"/>
              <a:t>This configuration will need to handle further concerns, like: </a:t>
            </a:r>
          </a:p>
          <a:p>
            <a:pPr lvl="1" algn="just"/>
            <a:r>
              <a:rPr lang="en-US" sz="2800" dirty="0"/>
              <a:t>Online data collection</a:t>
            </a:r>
          </a:p>
          <a:p>
            <a:pPr lvl="1" algn="just"/>
            <a:r>
              <a:rPr lang="en-US" sz="2800" dirty="0"/>
              <a:t>Energy efficiency (harvesting?)</a:t>
            </a:r>
          </a:p>
          <a:p>
            <a:pPr lvl="1" algn="just"/>
            <a:r>
              <a:rPr lang="en-US" sz="2800" dirty="0"/>
              <a:t>Drift (adaptivity)</a:t>
            </a:r>
          </a:p>
        </p:txBody>
      </p:sp>
    </p:spTree>
    <p:extLst>
      <p:ext uri="{BB962C8B-B14F-4D97-AF65-F5344CB8AC3E}">
        <p14:creationId xmlns:p14="http://schemas.microsoft.com/office/powerpoint/2010/main" val="17734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A4A73-8ABA-4983-916F-DC4F9E9C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794AEB-6388-4679-9635-7085A1AE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5" y="1785064"/>
            <a:ext cx="10525270" cy="4195481"/>
          </a:xfrm>
        </p:spPr>
        <p:txBody>
          <a:bodyPr/>
          <a:lstStyle/>
          <a:p>
            <a:r>
              <a:rPr lang="en-US" dirty="0"/>
              <a:t>Detect faults on an industrial electric motor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B16577-DD5C-4E1D-8670-9142B8CAC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57" y="2970797"/>
            <a:ext cx="2725485" cy="2568436"/>
          </a:xfrm>
          <a:prstGeom prst="rect">
            <a:avLst/>
          </a:prstGeom>
          <a:ln w="38100">
            <a:noFill/>
          </a:ln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60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CCE8F-CCAE-413C-8787-4C7182E3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B6C801-A2F0-4D8A-89A6-EFDB3537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53" y="1697318"/>
            <a:ext cx="7949248" cy="419548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used </a:t>
            </a:r>
            <a:r>
              <a:rPr lang="en-US" b="1" u="sng" dirty="0"/>
              <a:t>STM32 </a:t>
            </a:r>
            <a:r>
              <a:rPr lang="en-US" b="1" u="sng" dirty="0" err="1"/>
              <a:t>BlueCoin</a:t>
            </a:r>
            <a:r>
              <a:rPr lang="en-US" b="1" dirty="0"/>
              <a:t> </a:t>
            </a:r>
            <a:r>
              <a:rPr lang="en-US" dirty="0"/>
              <a:t>as our prototype board</a:t>
            </a:r>
          </a:p>
          <a:p>
            <a:pPr algn="just"/>
            <a:r>
              <a:rPr lang="en-US" dirty="0"/>
              <a:t>Little platform which can be easily </a:t>
            </a:r>
            <a:r>
              <a:rPr lang="en-US" b="1" u="sng" dirty="0"/>
              <a:t>bolt on</a:t>
            </a:r>
            <a:r>
              <a:rPr lang="en-US" dirty="0"/>
              <a:t> the motor without the need of modifications</a:t>
            </a:r>
          </a:p>
          <a:p>
            <a:pPr algn="just"/>
            <a:r>
              <a:rPr lang="en-US" b="1" u="sng" dirty="0"/>
              <a:t>Wide sensor capabilities</a:t>
            </a:r>
            <a:r>
              <a:rPr lang="en-US" dirty="0"/>
              <a:t> (magnetometer, gyroscope, accelerometer)</a:t>
            </a:r>
          </a:p>
          <a:p>
            <a:pPr algn="just"/>
            <a:r>
              <a:rPr lang="en-US" dirty="0"/>
              <a:t>SD card interface</a:t>
            </a:r>
          </a:p>
          <a:p>
            <a:pPr algn="just"/>
            <a:r>
              <a:rPr lang="en-US" dirty="0"/>
              <a:t>Can be used for future iterations, which may need to exploit features like Bluetooth transmission, low power mode…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5FD8851-3D0E-4479-A1C8-AB0096011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 b="9102"/>
          <a:stretch/>
        </p:blipFill>
        <p:spPr>
          <a:xfrm>
            <a:off x="9171709" y="2739208"/>
            <a:ext cx="2798618" cy="1730027"/>
          </a:xfrm>
          <a:prstGeom prst="rect">
            <a:avLst/>
          </a:prstGeom>
          <a:ln w="38100">
            <a:noFill/>
          </a:ln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72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1660562"/>
            <a:ext cx="10218420" cy="4744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We have three main tasks to tackle: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/>
              <a:t>Data acquisition:</a:t>
            </a:r>
            <a:r>
              <a:rPr lang="en-US" sz="2400" dirty="0"/>
              <a:t> we sense data using the </a:t>
            </a:r>
            <a:r>
              <a:rPr lang="en-US" sz="2400" dirty="0" err="1"/>
              <a:t>BlueCoin</a:t>
            </a:r>
            <a:r>
              <a:rPr lang="en-US" sz="2400" dirty="0"/>
              <a:t> board, and then collect them</a:t>
            </a:r>
          </a:p>
          <a:p>
            <a:pPr lvl="1" algn="just"/>
            <a:r>
              <a:rPr lang="en-US" sz="2400" i="0" dirty="0"/>
              <a:t>The prototype we have developed in </a:t>
            </a:r>
            <a:r>
              <a:rPr lang="en-US" sz="2400" dirty="0"/>
              <a:t>this iteration records data on a testbed,</a:t>
            </a:r>
            <a:r>
              <a:rPr lang="en-US" sz="2400" i="0" dirty="0"/>
              <a:t> </a:t>
            </a:r>
            <a:r>
              <a:rPr lang="en-US" sz="2400" dirty="0"/>
              <a:t>in a clean environment, free of interferences, at a given regime.</a:t>
            </a:r>
          </a:p>
          <a:p>
            <a:pPr lvl="1" algn="just"/>
            <a:r>
              <a:rPr lang="en-US" sz="2400" dirty="0"/>
              <a:t>Data are logged on a SD card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F21EE11A-8BDC-492D-B285-36F11D52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5C9DF9-67B8-4B44-9692-28B6AB9D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20838"/>
            <a:ext cx="8946541" cy="4195481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b="1" dirty="0"/>
              <a:t>Model identification</a:t>
            </a:r>
            <a:r>
              <a:rPr lang="en-US" dirty="0"/>
              <a:t>: we feed these data into a modeling algorithm, which estimates the system characteristics:</a:t>
            </a:r>
          </a:p>
          <a:p>
            <a:pPr lvl="1" algn="just"/>
            <a:r>
              <a:rPr lang="en-US" sz="2400" b="1" u="sng" dirty="0"/>
              <a:t>We have implemented an advanced modeling algorithm which estimates an AR(MA) model</a:t>
            </a:r>
            <a:r>
              <a:rPr lang="en-US" sz="2400" dirty="0"/>
              <a:t> for each sensor axis, on a clean set of data</a:t>
            </a:r>
          </a:p>
        </p:txBody>
      </p:sp>
      <p:sp>
        <p:nvSpPr>
          <p:cNvPr id="7" name="Titolo 4">
            <a:extLst>
              <a:ext uri="{FF2B5EF4-FFF2-40B4-BE49-F238E27FC236}">
                <a16:creationId xmlns:a16="http://schemas.microsoft.com/office/drawing/2014/main" id="{663A5F1C-B24F-4C01-8DE1-565BE30F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Workflow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9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F21BB1-32F9-4EAF-A156-A6FB79B8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b="1" dirty="0"/>
              <a:t>Fault detection:</a:t>
            </a:r>
            <a:r>
              <a:rPr lang="en-US" dirty="0"/>
              <a:t> we check the prediction performance of our model on the newly sensed data</a:t>
            </a:r>
          </a:p>
          <a:p>
            <a:pPr lvl="1" algn="just"/>
            <a:r>
              <a:rPr lang="en-US" sz="2400" b="1" u="sng" dirty="0"/>
              <a:t>If the performance of the prediction is worse than a certain threshold, we will know that the model has changed and the test will fail</a:t>
            </a:r>
          </a:p>
          <a:p>
            <a:pPr lvl="1" algn="just"/>
            <a:r>
              <a:rPr lang="en-US" sz="2400" dirty="0"/>
              <a:t>The frequency of these checks will be proportional to the load applied</a:t>
            </a:r>
          </a:p>
          <a:p>
            <a:pPr lvl="1" algn="just"/>
            <a:r>
              <a:rPr lang="en-US" sz="2400" dirty="0"/>
              <a:t>These checks will be operated more often in the first period of the motor’s life and near its expected end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C83327A-ECC1-4BD6-BE7E-ACE6B2DE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34734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130F6C5-1D6E-4A79-9A1E-F491409D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9480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5ED7B-07D9-446B-9DF8-3813DF8D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1800"/>
            <a:ext cx="9245600" cy="464358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We performed an experiment to verify the capabilities of the developed tools, using a fan rotating at the same speed as the motor</a:t>
            </a:r>
          </a:p>
          <a:p>
            <a:pPr lvl="1" algn="just"/>
            <a:r>
              <a:rPr lang="en-US" sz="2400" dirty="0"/>
              <a:t>Data sensing on a </a:t>
            </a:r>
            <a:r>
              <a:rPr lang="en-US" sz="2400" b="1" u="sng" dirty="0"/>
              <a:t>working fan</a:t>
            </a:r>
          </a:p>
          <a:p>
            <a:pPr lvl="1" algn="just"/>
            <a:r>
              <a:rPr lang="en-US" sz="2400" dirty="0"/>
              <a:t>Data sensing on a </a:t>
            </a:r>
            <a:r>
              <a:rPr lang="en-US" sz="2400" b="1" u="sng" dirty="0"/>
              <a:t>modified fan</a:t>
            </a:r>
          </a:p>
          <a:p>
            <a:pPr lvl="2" algn="just"/>
            <a:r>
              <a:rPr lang="en-US" sz="2000" dirty="0"/>
              <a:t>Eccentrical load</a:t>
            </a:r>
          </a:p>
          <a:p>
            <a:pPr lvl="2" algn="just"/>
            <a:r>
              <a:rPr lang="en-US" sz="2000" dirty="0"/>
              <a:t>Magnetic field</a:t>
            </a:r>
          </a:p>
          <a:p>
            <a:pPr lvl="1" algn="just"/>
            <a:r>
              <a:rPr lang="en-US" sz="2400" b="1" u="sng" dirty="0"/>
              <a:t>Model identification </a:t>
            </a:r>
            <a:r>
              <a:rPr lang="en-US" sz="2400" dirty="0"/>
              <a:t>on the working fan data and </a:t>
            </a:r>
            <a:r>
              <a:rPr lang="en-US" sz="2400" b="1" u="sng" dirty="0"/>
              <a:t>performance verification </a:t>
            </a:r>
            <a:r>
              <a:rPr lang="en-US" sz="2400" dirty="0"/>
              <a:t>on disturbed data</a:t>
            </a:r>
          </a:p>
        </p:txBody>
      </p:sp>
    </p:spTree>
    <p:extLst>
      <p:ext uri="{BB962C8B-B14F-4D97-AF65-F5344CB8AC3E}">
        <p14:creationId xmlns:p14="http://schemas.microsoft.com/office/powerpoint/2010/main" val="272366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33D06F-DA60-4D76-A76F-E4736607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6AD56A8-903F-4869-8319-A3ECB3217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70560" y="2064372"/>
            <a:ext cx="3859612" cy="5146148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6AC151DB-29EC-4AFE-B89A-16BB3E118A5E}"/>
              </a:ext>
            </a:extLst>
          </p:cNvPr>
          <p:cNvSpPr/>
          <p:nvPr/>
        </p:nvSpPr>
        <p:spPr>
          <a:xfrm>
            <a:off x="6848555" y="4394321"/>
            <a:ext cx="1400650" cy="14006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5B3D351-8402-4490-9A63-A4ADFCAB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240118"/>
            <a:ext cx="11562082" cy="1772322"/>
          </a:xfrm>
        </p:spPr>
        <p:txBody>
          <a:bodyPr/>
          <a:lstStyle/>
          <a:p>
            <a:pPr algn="just"/>
            <a:r>
              <a:rPr lang="en-US" sz="2800" dirty="0"/>
              <a:t>We used two fans with a different diameter</a:t>
            </a:r>
          </a:p>
          <a:p>
            <a:pPr algn="just"/>
            <a:r>
              <a:rPr lang="en-US" sz="2800" dirty="0"/>
              <a:t>The </a:t>
            </a:r>
            <a:r>
              <a:rPr lang="en-US" sz="2800" dirty="0" err="1"/>
              <a:t>BlueCoin</a:t>
            </a:r>
            <a:r>
              <a:rPr lang="en-US" sz="2800" dirty="0"/>
              <a:t> has been screwed on a plastic cradle taped to each fan</a:t>
            </a:r>
          </a:p>
        </p:txBody>
      </p:sp>
    </p:spTree>
    <p:extLst>
      <p:ext uri="{BB962C8B-B14F-4D97-AF65-F5344CB8AC3E}">
        <p14:creationId xmlns:p14="http://schemas.microsoft.com/office/powerpoint/2010/main" val="76933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33D06F-DA60-4D76-A76F-E4736607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modified conditions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5B3D351-8402-4490-9A63-A4ADFCAB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0" y="1250120"/>
            <a:ext cx="9286240" cy="217887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We interfered with the rotation with a </a:t>
            </a:r>
            <a:r>
              <a:rPr lang="en-US" sz="2800" b="1" u="sng" dirty="0"/>
              <a:t>plastic rod</a:t>
            </a:r>
          </a:p>
          <a:p>
            <a:pPr algn="just"/>
            <a:r>
              <a:rPr lang="en-US" sz="2800" dirty="0"/>
              <a:t>We added some </a:t>
            </a:r>
            <a:r>
              <a:rPr lang="en-US" sz="2800" b="1" u="sng" dirty="0"/>
              <a:t>tape</a:t>
            </a:r>
            <a:r>
              <a:rPr lang="en-US" sz="2800" dirty="0"/>
              <a:t> on a blade of the fan</a:t>
            </a:r>
          </a:p>
          <a:p>
            <a:pPr algn="just"/>
            <a:r>
              <a:rPr lang="en-US" sz="2800" dirty="0"/>
              <a:t>We taped a </a:t>
            </a:r>
            <a:r>
              <a:rPr lang="en-US" sz="2800" b="1" u="sng" dirty="0"/>
              <a:t>magnet</a:t>
            </a:r>
            <a:r>
              <a:rPr lang="en-US" sz="2800" dirty="0"/>
              <a:t> on a blade of the fan</a:t>
            </a:r>
          </a:p>
          <a:p>
            <a:pPr algn="just"/>
            <a:r>
              <a:rPr lang="en-US" sz="2800" dirty="0"/>
              <a:t>We </a:t>
            </a:r>
            <a:r>
              <a:rPr lang="en-US" sz="2800" b="1" u="sng" dirty="0"/>
              <a:t>broke</a:t>
            </a:r>
            <a:r>
              <a:rPr lang="en-US" sz="2800" dirty="0"/>
              <a:t> one of the fan </a:t>
            </a:r>
            <a:r>
              <a:rPr lang="en-US" sz="2800" b="1" u="sng" dirty="0"/>
              <a:t>supports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DADCD9-1603-4832-8C93-79E26E6E1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5778"/>
          <a:stretch/>
        </p:blipFill>
        <p:spPr>
          <a:xfrm>
            <a:off x="416560" y="3525521"/>
            <a:ext cx="3007362" cy="311626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DD92DFA-D224-4FAD-934E-5AC1C3B4E9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23" b="41333"/>
          <a:stretch/>
        </p:blipFill>
        <p:spPr>
          <a:xfrm>
            <a:off x="6993811" y="4005969"/>
            <a:ext cx="3853339" cy="217011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1EA30D7-81B6-4C73-BB1C-863F0BB2F9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1" b="27023"/>
          <a:stretch/>
        </p:blipFill>
        <p:spPr>
          <a:xfrm>
            <a:off x="3730388" y="3499006"/>
            <a:ext cx="2730340" cy="3057782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FEE93CFE-E229-4C8F-9C70-0528564C08C5}"/>
              </a:ext>
            </a:extLst>
          </p:cNvPr>
          <p:cNvSpPr/>
          <p:nvPr/>
        </p:nvSpPr>
        <p:spPr>
          <a:xfrm>
            <a:off x="2088196" y="4083207"/>
            <a:ext cx="1234124" cy="123412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DE69739-0CA9-4A76-B1B4-0D3FC22E3353}"/>
              </a:ext>
            </a:extLst>
          </p:cNvPr>
          <p:cNvSpPr/>
          <p:nvPr/>
        </p:nvSpPr>
        <p:spPr>
          <a:xfrm>
            <a:off x="5091221" y="5202782"/>
            <a:ext cx="1255654" cy="12148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B6426FC-5D53-423A-B7DF-64ED82DEDEBE}"/>
              </a:ext>
            </a:extLst>
          </p:cNvPr>
          <p:cNvSpPr/>
          <p:nvPr/>
        </p:nvSpPr>
        <p:spPr>
          <a:xfrm>
            <a:off x="7310440" y="4009298"/>
            <a:ext cx="1193484" cy="11934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568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832</TotalTime>
  <Words>429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Ione</vt:lpstr>
      <vt:lpstr>Wearing Predictive System</vt:lpstr>
      <vt:lpstr>Project target</vt:lpstr>
      <vt:lpstr>Platform</vt:lpstr>
      <vt:lpstr>Workflow</vt:lpstr>
      <vt:lpstr>Workflow</vt:lpstr>
      <vt:lpstr>Workflow</vt:lpstr>
      <vt:lpstr>Experiments</vt:lpstr>
      <vt:lpstr>Experiments</vt:lpstr>
      <vt:lpstr>Experiments: modified conditions</vt:lpstr>
      <vt:lpstr>Results: testing on good data</vt:lpstr>
      <vt:lpstr>Results: plastic rod</vt:lpstr>
      <vt:lpstr>Results: taped blade</vt:lpstr>
      <vt:lpstr>Results: magnet taped on blade</vt:lpstr>
      <vt:lpstr>Future possibilities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Emanuele Dalla Longa</cp:lastModifiedBy>
  <cp:revision>84</cp:revision>
  <dcterms:created xsi:type="dcterms:W3CDTF">2017-11-16T09:12:06Z</dcterms:created>
  <dcterms:modified xsi:type="dcterms:W3CDTF">2017-12-19T14:06:10Z</dcterms:modified>
</cp:coreProperties>
</file>