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77" r:id="rId4"/>
    <p:sldId id="260" r:id="rId5"/>
    <p:sldId id="276" r:id="rId6"/>
    <p:sldId id="279" r:id="rId7"/>
    <p:sldId id="264" r:id="rId8"/>
    <p:sldId id="281" r:id="rId9"/>
    <p:sldId id="270" r:id="rId10"/>
    <p:sldId id="282" r:id="rId11"/>
    <p:sldId id="283" r:id="rId12"/>
    <p:sldId id="285" r:id="rId13"/>
    <p:sldId id="284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67"/>
  </p:normalViewPr>
  <p:slideViewPr>
    <p:cSldViewPr snapToGrid="0">
      <p:cViewPr varScale="1">
        <p:scale>
          <a:sx n="63" d="100"/>
          <a:sy n="63" d="100"/>
        </p:scale>
        <p:origin x="9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dist="50800" sx="1000" sy="1000" algn="ctr" rotWithShape="0">
              <a:srgbClr val="000000"/>
            </a:outerShdw>
          </a:effectLst>
        </p:spPr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D7BC9-30E2-413D-B466-40CA4C0A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48958"/>
            <a:ext cx="10336848" cy="918882"/>
          </a:xfrm>
        </p:spPr>
        <p:txBody>
          <a:bodyPr/>
          <a:lstStyle/>
          <a:p>
            <a:r>
              <a:rPr lang="en-US" dirty="0"/>
              <a:t>Experiments: Sampling frequency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BDE30-2C08-453E-B1F7-182B90B4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The working regime of the fans we are working with is between 600-3000 rpm </a:t>
            </a:r>
          </a:p>
          <a:p>
            <a:pPr lvl="1" algn="just"/>
            <a:r>
              <a:rPr lang="en-US" sz="2200" dirty="0"/>
              <a:t>This is coherent with industrial motors</a:t>
            </a:r>
          </a:p>
          <a:p>
            <a:pPr lvl="1" algn="just"/>
            <a:r>
              <a:rPr lang="en-US" sz="2200" dirty="0"/>
              <a:t>We assumed that this is the only harmonic we are interested in</a:t>
            </a:r>
          </a:p>
          <a:p>
            <a:pPr lvl="2" algn="just"/>
            <a:r>
              <a:rPr lang="en-US" sz="2000" dirty="0"/>
              <a:t>We applied a low-pass antialiasing FIR filter</a:t>
            </a:r>
          </a:p>
          <a:p>
            <a:pPr lvl="1" algn="just"/>
            <a:r>
              <a:rPr lang="en-US" sz="2200" dirty="0"/>
              <a:t>We chose a sampling frequency 10 times greater than that </a:t>
            </a:r>
          </a:p>
          <a:p>
            <a:pPr lvl="2" algn="just"/>
            <a:r>
              <a:rPr lang="en-US" sz="2000" dirty="0"/>
              <a:t>We don’t have memory constraints</a:t>
            </a:r>
          </a:p>
        </p:txBody>
      </p:sp>
    </p:spTree>
    <p:extLst>
      <p:ext uri="{BB962C8B-B14F-4D97-AF65-F5344CB8AC3E}">
        <p14:creationId xmlns:p14="http://schemas.microsoft.com/office/powerpoint/2010/main" val="419248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initial conditions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AD56A8-903F-4869-8319-A3ECB321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42666" y="555662"/>
            <a:ext cx="5013960" cy="668528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AC151DB-29EC-4AFE-B89A-16BB3E118A5E}"/>
              </a:ext>
            </a:extLst>
          </p:cNvPr>
          <p:cNvSpPr/>
          <p:nvPr/>
        </p:nvSpPr>
        <p:spPr>
          <a:xfrm>
            <a:off x="5293360" y="3688679"/>
            <a:ext cx="1605280" cy="1605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996" y="1656678"/>
            <a:ext cx="4664446" cy="4256442"/>
          </a:xfrm>
        </p:spPr>
        <p:txBody>
          <a:bodyPr/>
          <a:lstStyle/>
          <a:p>
            <a:pPr algn="just"/>
            <a:r>
              <a:rPr lang="en-US" sz="2800" dirty="0"/>
              <a:t>We used two fans with a different 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BlueCoin</a:t>
            </a:r>
            <a:r>
              <a:rPr lang="en-US" sz="2800" dirty="0"/>
              <a:t> has been screwed on a plastic cradle taped to the fan</a:t>
            </a:r>
          </a:p>
          <a:p>
            <a:pPr algn="just"/>
            <a:r>
              <a:rPr lang="en-US" sz="2800" dirty="0"/>
              <a:t>We powered the fans using an ATX power supply</a:t>
            </a:r>
          </a:p>
        </p:txBody>
      </p:sp>
    </p:spTree>
    <p:extLst>
      <p:ext uri="{BB962C8B-B14F-4D97-AF65-F5344CB8AC3E}">
        <p14:creationId xmlns:p14="http://schemas.microsoft.com/office/powerpoint/2010/main" val="76933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modified conditions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996" y="1656678"/>
            <a:ext cx="4664446" cy="4256442"/>
          </a:xfrm>
        </p:spPr>
        <p:txBody>
          <a:bodyPr/>
          <a:lstStyle/>
          <a:p>
            <a:pPr algn="just"/>
            <a:r>
              <a:rPr lang="en-US" sz="2800" dirty="0"/>
              <a:t>We interfered with the rotation with a plastic rod</a:t>
            </a:r>
          </a:p>
          <a:p>
            <a:pPr algn="just"/>
            <a:r>
              <a:rPr lang="en-US" sz="2800" dirty="0"/>
              <a:t>We added some tape on a blade of the fan</a:t>
            </a:r>
          </a:p>
          <a:p>
            <a:pPr algn="just"/>
            <a:r>
              <a:rPr lang="en-US" sz="2800" dirty="0"/>
              <a:t>We taped a magnet on a blade of the fan</a:t>
            </a:r>
          </a:p>
        </p:txBody>
      </p:sp>
    </p:spTree>
    <p:extLst>
      <p:ext uri="{BB962C8B-B14F-4D97-AF65-F5344CB8AC3E}">
        <p14:creationId xmlns:p14="http://schemas.microsoft.com/office/powerpoint/2010/main" val="254356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testing on good 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41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testing on bad 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794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testing on bad 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968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5D2AE-8DC8-43CD-A8D8-E6B6E279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4A837-C172-4216-BF47-75F22758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US" sz="3000" dirty="0"/>
              <a:t>Future iterations could provide online data sensing and collection </a:t>
            </a:r>
            <a:r>
              <a:rPr lang="en-US" sz="2800" dirty="0"/>
              <a:t>This configuration will need to handle further concerns, like: </a:t>
            </a:r>
          </a:p>
          <a:p>
            <a:pPr lvl="1" algn="just"/>
            <a:r>
              <a:rPr lang="en-US" sz="2400" dirty="0"/>
              <a:t>energy efficiency (harvesting?)</a:t>
            </a:r>
          </a:p>
          <a:p>
            <a:pPr lvl="1" algn="just"/>
            <a:r>
              <a:rPr lang="en-US" sz="2400" dirty="0"/>
              <a:t>drift (adaptivity)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4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r>
              <a:rPr lang="en-US" dirty="0"/>
              <a:t>Detect faults on an industrial electric motor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used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the need of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894129" cy="857922"/>
          </a:xfrm>
        </p:spPr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10218420" cy="4744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i="0" dirty="0"/>
              <a:t>The prototype we have developed in </a:t>
            </a:r>
            <a:r>
              <a:rPr lang="en-US" sz="2400" dirty="0"/>
              <a:t>this iteration records data on a testbed,</a:t>
            </a:r>
            <a:r>
              <a:rPr lang="en-US" sz="2400" i="0" dirty="0"/>
              <a:t> </a:t>
            </a:r>
            <a:r>
              <a:rPr lang="en-US" sz="2400" dirty="0"/>
              <a:t>in a clean environment, free of interferences, at a given regime.</a:t>
            </a:r>
          </a:p>
          <a:p>
            <a:pPr lvl="1" algn="just"/>
            <a:r>
              <a:rPr lang="en-US" sz="2400" dirty="0"/>
              <a:t>Data are logged on a SD card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2D75F-FCBC-4F9C-9A8C-2BF4246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31" y="645757"/>
            <a:ext cx="9430762" cy="1403791"/>
          </a:xfrm>
        </p:spPr>
        <p:txBody>
          <a:bodyPr/>
          <a:lstStyle/>
          <a:p>
            <a:r>
              <a:rPr lang="en-US" dirty="0"/>
              <a:t>Capturing the motor properties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feed these data into a modeling algorithm, which estimates the system characteristics:</a:t>
            </a:r>
          </a:p>
          <a:p>
            <a:pPr lvl="1" algn="just"/>
            <a:r>
              <a:rPr lang="en-US" sz="2400" b="1" u="sng" dirty="0"/>
              <a:t>We have implemented an advanced modeling algorithm which estimates an AR(MA) model</a:t>
            </a:r>
            <a:r>
              <a:rPr lang="en-US" sz="2400" dirty="0"/>
              <a:t> for each sensor axis, on a clean set of data</a:t>
            </a:r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1E08-6DC0-4E21-A653-36BD6C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91" y="652388"/>
            <a:ext cx="9404723" cy="1400530"/>
          </a:xfrm>
        </p:spPr>
        <p:txBody>
          <a:bodyPr/>
          <a:lstStyle/>
          <a:p>
            <a:r>
              <a:rPr lang="en-US" dirty="0"/>
              <a:t>Monitoring the motor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Fault detection:</a:t>
            </a:r>
            <a:r>
              <a:rPr lang="en-US" dirty="0"/>
              <a:t> we check the prediction performance of our model on the newly sensed data</a:t>
            </a:r>
          </a:p>
          <a:p>
            <a:pPr lvl="1" algn="just"/>
            <a:r>
              <a:rPr lang="en-US" sz="2400" b="1" u="sng" dirty="0"/>
              <a:t>If the performance of the prediction is worse than a certain threshold, we will know that the model has changed and the test will fail</a:t>
            </a:r>
          </a:p>
          <a:p>
            <a:pPr lvl="1" algn="just"/>
            <a:r>
              <a:rPr lang="en-US" sz="2400" dirty="0"/>
              <a:t>The frequency of these checks will be proportional to the load applied</a:t>
            </a:r>
          </a:p>
          <a:p>
            <a:pPr lvl="1" algn="just"/>
            <a:r>
              <a:rPr lang="en-US" sz="2400" dirty="0"/>
              <a:t>These checks will be operated more often in the first period of the motor’s life and near its expected end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14944"/>
              </p:ext>
            </p:extLst>
          </p:nvPr>
        </p:nvGraphicFramePr>
        <p:xfrm>
          <a:off x="6298023" y="128450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18116"/>
              </p:ext>
            </p:extLst>
          </p:nvPr>
        </p:nvGraphicFramePr>
        <p:xfrm>
          <a:off x="838200" y="128450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386905" y="2284346"/>
            <a:ext cx="1915257" cy="140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408837" y="2850527"/>
            <a:ext cx="2435399" cy="154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400000">
            <a:off x="1985886" y="3918426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409158" y="4680141"/>
            <a:ext cx="1915257" cy="149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18863771">
            <a:off x="3239200" y="4399249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D2BE7E4-5294-4DBF-9CEF-0C11C6575449}"/>
              </a:ext>
            </a:extLst>
          </p:cNvPr>
          <p:cNvSpPr/>
          <p:nvPr/>
        </p:nvSpPr>
        <p:spPr>
          <a:xfrm>
            <a:off x="6688411" y="200575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F4C0BF-D9EA-4C78-8D02-267257F3AA31}"/>
              </a:ext>
            </a:extLst>
          </p:cNvPr>
          <p:cNvSpPr/>
          <p:nvPr/>
        </p:nvSpPr>
        <p:spPr>
          <a:xfrm>
            <a:off x="9473998" y="2044295"/>
            <a:ext cx="2139518" cy="159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C9C254F-16F8-4314-8A13-36A3AA5E01BA}"/>
              </a:ext>
            </a:extLst>
          </p:cNvPr>
          <p:cNvSpPr/>
          <p:nvPr/>
        </p:nvSpPr>
        <p:spPr>
          <a:xfrm rot="5400000">
            <a:off x="7325509" y="3926559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0E72210-1478-467D-AACB-C3A9E9D978D8}"/>
              </a:ext>
            </a:extLst>
          </p:cNvPr>
          <p:cNvSpPr/>
          <p:nvPr/>
        </p:nvSpPr>
        <p:spPr>
          <a:xfrm>
            <a:off x="6687257" y="4610929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id="{122F26E2-8A6E-4DDA-B34B-41D049ABFE78}"/>
              </a:ext>
            </a:extLst>
          </p:cNvPr>
          <p:cNvSpPr/>
          <p:nvPr/>
        </p:nvSpPr>
        <p:spPr>
          <a:xfrm rot="18863771">
            <a:off x="8463689" y="3936434"/>
            <a:ext cx="142956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3379903-DE70-4FC1-8139-CA31764C3C3B}"/>
              </a:ext>
            </a:extLst>
          </p:cNvPr>
          <p:cNvSpPr/>
          <p:nvPr/>
        </p:nvSpPr>
        <p:spPr>
          <a:xfrm>
            <a:off x="9473998" y="4671238"/>
            <a:ext cx="2139518" cy="1713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result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id="{D941EC21-7617-40ED-9ACF-6311CCCCCEF4}"/>
              </a:ext>
            </a:extLst>
          </p:cNvPr>
          <p:cNvSpPr/>
          <p:nvPr/>
        </p:nvSpPr>
        <p:spPr>
          <a:xfrm rot="5400000">
            <a:off x="10205361" y="3876505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9E7D0-AEA8-4FB9-A758-157F1B9882FA}"/>
              </a:ext>
            </a:extLst>
          </p:cNvPr>
          <p:cNvSpPr txBox="1"/>
          <p:nvPr/>
        </p:nvSpPr>
        <p:spPr>
          <a:xfrm>
            <a:off x="838200" y="1395074"/>
            <a:ext cx="499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acquisition: Model Identification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346183-C42B-4942-9110-F3F7AEC39FA0}"/>
              </a:ext>
            </a:extLst>
          </p:cNvPr>
          <p:cNvSpPr txBox="1"/>
          <p:nvPr/>
        </p:nvSpPr>
        <p:spPr>
          <a:xfrm>
            <a:off x="6525592" y="1382129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acquisitions: fault detection</a:t>
            </a:r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FEB0A5BD-06D2-487D-9717-71124A4A76DB}"/>
              </a:ext>
            </a:extLst>
          </p:cNvPr>
          <p:cNvSpPr/>
          <p:nvPr/>
        </p:nvSpPr>
        <p:spPr>
          <a:xfrm>
            <a:off x="6650708" y="3109093"/>
            <a:ext cx="975360" cy="639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F8EF61E-5248-4579-9C2B-E246D941C0AE}"/>
              </a:ext>
            </a:extLst>
          </p:cNvPr>
          <p:cNvSpPr/>
          <p:nvPr/>
        </p:nvSpPr>
        <p:spPr>
          <a:xfrm>
            <a:off x="1162235" y="4972737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FEDA14A-E38A-4F57-9CC5-BF106BBAB423}"/>
              </a:ext>
            </a:extLst>
          </p:cNvPr>
          <p:cNvSpPr/>
          <p:nvPr/>
        </p:nvSpPr>
        <p:spPr>
          <a:xfrm>
            <a:off x="1162235" y="3402631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99" y="308132"/>
            <a:ext cx="4141285" cy="930338"/>
          </a:xfrm>
        </p:spPr>
        <p:txBody>
          <a:bodyPr/>
          <a:lstStyle/>
          <a:p>
            <a:pPr algn="ctr"/>
            <a:r>
              <a:rPr lang="en-US" dirty="0"/>
              <a:t>Test 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87DD674-237C-4C2C-8E33-A0E350C4E4A7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8 C 0.02916 0.0713 0.03203 0.09028 0.03203 0.11019 C 0.03203 0.13264 0.02916 0.15093 0.02383 0.16366 L -0.00013 0.22477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79 C 0.02917 0.07129 0.03204 0.09027 0.03204 0.11018 C 0.03204 0.13263 0.02917 0.15092 0.02383 0.16365 L -0.00013 0.22476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7 0.28912 C 0.02513 0.30231 0.02747 0.32222 0.02747 0.34329 C 0.02747 0.36713 0.02513 0.38611 0.02057 0.39954 L -0.00013 0.46366 " pathEditMode="relative" rAng="5400000" ptsTypes="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8 0.28912 C 0.02513 0.30231 0.02748 0.32222 0.02748 0.34329 C 0.02748 0.36713 0.02513 0.38611 0.02058 0.39954 L -0.00013 0.46366 " pathEditMode="relative" rAng="5400000" ptsTypes="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632 L 0.13321 0.4632 C 0.1931 0.4632 0.26732 0.38889 0.26732 0.3294 L 0.26732 0.1958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24713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245600" cy="464358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performed an experiment to verify the capabilities of the developed tools:</a:t>
            </a:r>
          </a:p>
          <a:p>
            <a:pPr lvl="1" algn="just"/>
            <a:r>
              <a:rPr lang="en-US" sz="2400" dirty="0"/>
              <a:t>Data sensing on a working fan</a:t>
            </a:r>
          </a:p>
          <a:p>
            <a:pPr lvl="1" algn="just"/>
            <a:r>
              <a:rPr lang="en-US" sz="2400" dirty="0"/>
              <a:t>Data sensing with modifications to a blade of the fan</a:t>
            </a:r>
          </a:p>
          <a:p>
            <a:pPr lvl="2" algn="just"/>
            <a:r>
              <a:rPr lang="en-US" sz="2000" dirty="0"/>
              <a:t>Eccentrical load</a:t>
            </a:r>
          </a:p>
          <a:p>
            <a:pPr lvl="2" algn="just"/>
            <a:r>
              <a:rPr lang="en-US" sz="2200" dirty="0"/>
              <a:t>Magnetic field</a:t>
            </a:r>
          </a:p>
          <a:p>
            <a:pPr lvl="1" algn="just"/>
            <a:r>
              <a:rPr lang="en-US" sz="2400" dirty="0"/>
              <a:t>Model identification on the working fan data and comparison with disturbed data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753</TotalTime>
  <Words>534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Ione</vt:lpstr>
      <vt:lpstr>Wearing Predictive System</vt:lpstr>
      <vt:lpstr>Project target</vt:lpstr>
      <vt:lpstr>Platform</vt:lpstr>
      <vt:lpstr>Capturing the motor properties</vt:lpstr>
      <vt:lpstr>Capturing the motor properties</vt:lpstr>
      <vt:lpstr>Monitoring the motor state</vt:lpstr>
      <vt:lpstr>Overall work cycle</vt:lpstr>
      <vt:lpstr>Test workflow</vt:lpstr>
      <vt:lpstr>Experiments</vt:lpstr>
      <vt:lpstr>Experiments: Sampling frequency</vt:lpstr>
      <vt:lpstr>Experiments: initial conditions</vt:lpstr>
      <vt:lpstr>Experiments: modified conditions</vt:lpstr>
      <vt:lpstr>Results: testing on good data</vt:lpstr>
      <vt:lpstr>Results: testing on bad data</vt:lpstr>
      <vt:lpstr>Results: testing on bad data</vt:lpstr>
      <vt:lpstr>Future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Emanuele Dalla Longa</cp:lastModifiedBy>
  <cp:revision>76</cp:revision>
  <dcterms:created xsi:type="dcterms:W3CDTF">2017-11-16T09:12:06Z</dcterms:created>
  <dcterms:modified xsi:type="dcterms:W3CDTF">2017-12-19T12:43:36Z</dcterms:modified>
</cp:coreProperties>
</file>