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8" r:id="rId3"/>
    <p:sldId id="260" r:id="rId4"/>
    <p:sldId id="276" r:id="rId5"/>
    <p:sldId id="279" r:id="rId6"/>
    <p:sldId id="263" r:id="rId7"/>
    <p:sldId id="264" r:id="rId8"/>
    <p:sldId id="281" r:id="rId9"/>
    <p:sldId id="277" r:id="rId10"/>
    <p:sldId id="268" r:id="rId11"/>
    <p:sldId id="270" r:id="rId12"/>
    <p:sldId id="271" r:id="rId13"/>
    <p:sldId id="275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uele Dalla Longa" initials="E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67"/>
  </p:normalViewPr>
  <p:slideViewPr>
    <p:cSldViewPr snapToGrid="0">
      <p:cViewPr varScale="1">
        <p:scale>
          <a:sx n="110" d="100"/>
          <a:sy n="110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>
    <a:noFill/>
  </dgm:bg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72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67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5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01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205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78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0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9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outerShdw dist="50800" sx="1000" sy="1000" algn="ctr" rotWithShape="0">
              <a:srgbClr val="000000"/>
            </a:outerShdw>
          </a:effectLst>
        </p:spPr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2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03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2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4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26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8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5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443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xmlns="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F9DC90D-A7B3-4C6E-B404-A0DC2F27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Debug prototype and porting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C5576B3-9471-4530-ABD9-A2FAAEFD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501"/>
            <a:ext cx="9438640" cy="21962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BlueCoin</a:t>
            </a:r>
            <a:r>
              <a:rPr lang="en-US" sz="2400" dirty="0"/>
              <a:t> doesn’t allow for easy debugging (no serial port). We used the </a:t>
            </a:r>
            <a:r>
              <a:rPr lang="en-US" sz="2400" dirty="0" err="1"/>
              <a:t>Nucleo</a:t>
            </a:r>
            <a:r>
              <a:rPr lang="en-US" sz="2400" dirty="0"/>
              <a:t> board with an IKS01A2 sensor shield as a transitional prototype, allowing for easy porting (same MCU)</a:t>
            </a:r>
          </a:p>
          <a:p>
            <a:pPr algn="just"/>
            <a:r>
              <a:rPr lang="en-US" sz="2400" dirty="0"/>
              <a:t>The sensing firmware has been migrated on the </a:t>
            </a:r>
            <a:r>
              <a:rPr lang="en-US" sz="2400" dirty="0" err="1"/>
              <a:t>BlueCoin</a:t>
            </a:r>
            <a:r>
              <a:rPr lang="en-US" sz="2400" dirty="0"/>
              <a:t> with the addition of the SD-card logging</a:t>
            </a:r>
          </a:p>
        </p:txBody>
      </p:sp>
      <p:pic>
        <p:nvPicPr>
          <p:cNvPr id="7" name="Immagine 6" descr="Immagine che contiene circuito, elettronico, blu&#10;&#10;Descrizione generata con affidabilità molto elevata">
            <a:extLst>
              <a:ext uri="{FF2B5EF4-FFF2-40B4-BE49-F238E27FC236}">
                <a16:creationId xmlns:a16="http://schemas.microsoft.com/office/drawing/2014/main" xmlns="" id="{F2DC6EC1-8EED-4E46-A1EF-FECC1482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15" y="3942257"/>
            <a:ext cx="2387600" cy="2399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BB8AEFD0-EA0D-4CBB-B10F-6740D1263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74" y="4085979"/>
            <a:ext cx="3007360" cy="2255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50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xmlns="" id="{0130F6C5-1D6E-4A79-9A1E-F491409D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9480"/>
          </a:xfrm>
        </p:spPr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985ED7B-07D9-446B-9DF8-3813DF8D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46435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We performed an experiment to verify the capabilities of the developed tools:</a:t>
            </a:r>
          </a:p>
          <a:p>
            <a:pPr lvl="1" algn="just"/>
            <a:r>
              <a:rPr lang="en-US" sz="2400" dirty="0"/>
              <a:t>Data sensing on a stable plane</a:t>
            </a:r>
          </a:p>
          <a:p>
            <a:pPr lvl="1" algn="just"/>
            <a:r>
              <a:rPr lang="en-US" sz="2400" dirty="0"/>
              <a:t>Data sensing including disturbances on the plane</a:t>
            </a:r>
          </a:p>
          <a:p>
            <a:pPr lvl="1" algn="just"/>
            <a:r>
              <a:rPr lang="en-US" sz="2400" dirty="0"/>
              <a:t>Model identification on the stable plane data and comparison with disturbed data</a:t>
            </a:r>
          </a:p>
          <a:p>
            <a:pPr algn="just"/>
            <a:r>
              <a:rPr lang="en-US" sz="2800" dirty="0"/>
              <a:t>The working regime of the motors we are working with is between 600-3000 rpm. </a:t>
            </a:r>
          </a:p>
          <a:p>
            <a:pPr lvl="1" algn="just"/>
            <a:r>
              <a:rPr lang="en-US" sz="2200" dirty="0"/>
              <a:t>We assumed that this is the only harmonic we are interested in</a:t>
            </a:r>
          </a:p>
          <a:p>
            <a:pPr lvl="1" algn="just"/>
            <a:r>
              <a:rPr lang="en-US" sz="2200" dirty="0"/>
              <a:t>We chose a sampling frequency 10 times greater than that (we don’t have memory constraints)</a:t>
            </a:r>
          </a:p>
        </p:txBody>
      </p:sp>
    </p:spTree>
    <p:extLst>
      <p:ext uri="{BB962C8B-B14F-4D97-AF65-F5344CB8AC3E}">
        <p14:creationId xmlns:p14="http://schemas.microsoft.com/office/powerpoint/2010/main" val="27236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8982C36-A2B1-41F3-9C14-7C506D1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2600"/>
            <a:ext cx="9601200" cy="527180"/>
          </a:xfrm>
        </p:spPr>
        <p:txBody>
          <a:bodyPr>
            <a:normAutofit fontScale="90000"/>
          </a:bodyPr>
          <a:lstStyle/>
          <a:p>
            <a:r>
              <a:rPr lang="en-US" dirty="0"/>
              <a:t>Stable plane data 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25F54FAA-44F3-428A-9C82-14A25699C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0" t="12752" r="7921" b="9502"/>
          <a:stretch/>
        </p:blipFill>
        <p:spPr>
          <a:xfrm>
            <a:off x="1114230" y="1326224"/>
            <a:ext cx="10115940" cy="523238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77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8982C36-A2B1-41F3-9C14-7C506D1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2600"/>
            <a:ext cx="9601200" cy="527180"/>
          </a:xfrm>
        </p:spPr>
        <p:txBody>
          <a:bodyPr>
            <a:normAutofit fontScale="90000"/>
          </a:bodyPr>
          <a:lstStyle/>
          <a:p>
            <a:r>
              <a:rPr lang="en-US" dirty="0"/>
              <a:t>Stable plane data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CEDAB79F-2072-4A8B-8D72-8ED717205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9" t="13956" r="8432" b="9770"/>
          <a:stretch/>
        </p:blipFill>
        <p:spPr>
          <a:xfrm>
            <a:off x="1076075" y="1236855"/>
            <a:ext cx="10192249" cy="5253561"/>
          </a:xfrm>
          <a:prstGeom prst="rect">
            <a:avLst/>
          </a:prstGeom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6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8F6573A-7508-44BE-99F1-3CCEBDC5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431" y="335279"/>
            <a:ext cx="9601200" cy="760445"/>
          </a:xfrm>
        </p:spPr>
        <p:txBody>
          <a:bodyPr/>
          <a:lstStyle/>
          <a:p>
            <a:r>
              <a:rPr lang="en-US" b="1" dirty="0"/>
              <a:t>Plane data including disturbances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F7F40B8C-BEB6-4E30-A5DB-39A443508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1" t="12780" r="8146" b="9045"/>
          <a:stretch/>
        </p:blipFill>
        <p:spPr>
          <a:xfrm>
            <a:off x="1166431" y="1377263"/>
            <a:ext cx="9933962" cy="5118564"/>
          </a:xfrm>
          <a:prstGeom prst="rect">
            <a:avLst/>
          </a:prstGeom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88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0CA8A065-2376-45B5-8427-350A398C2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5" t="14540" r="8685" b="11834"/>
          <a:stretch/>
        </p:blipFill>
        <p:spPr>
          <a:xfrm>
            <a:off x="1278292" y="1714639"/>
            <a:ext cx="9592758" cy="4826048"/>
          </a:xfrm>
          <a:prstGeom prst="rect">
            <a:avLst/>
          </a:prstGeom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1B83AFD-44CF-4B99-82FE-6DE35DD4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92" y="240264"/>
            <a:ext cx="10562253" cy="76744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identification and data checking results</a:t>
            </a:r>
            <a:br>
              <a:rPr lang="en-US" dirty="0"/>
            </a:b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64418ABF-295A-4EA8-A2B2-A5A6F9DFBC0F}"/>
              </a:ext>
            </a:extLst>
          </p:cNvPr>
          <p:cNvSpPr txBox="1"/>
          <p:nvPr/>
        </p:nvSpPr>
        <p:spPr>
          <a:xfrm>
            <a:off x="8558113" y="2221012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Stable plain 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309E8A29-63EB-445E-8717-C8A105BD0DE9}"/>
              </a:ext>
            </a:extLst>
          </p:cNvPr>
          <p:cNvSpPr txBox="1"/>
          <p:nvPr/>
        </p:nvSpPr>
        <p:spPr>
          <a:xfrm>
            <a:off x="8558113" y="375833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Stable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plain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C1BCB9A3-276A-4FE9-899F-5B1CB1BD1F97}"/>
              </a:ext>
            </a:extLst>
          </p:cNvPr>
          <p:cNvSpPr txBox="1"/>
          <p:nvPr/>
        </p:nvSpPr>
        <p:spPr>
          <a:xfrm>
            <a:off x="8393003" y="5417666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Disturbed plain</a:t>
            </a:r>
          </a:p>
        </p:txBody>
      </p:sp>
    </p:spTree>
    <p:extLst>
      <p:ext uri="{BB962C8B-B14F-4D97-AF65-F5344CB8AC3E}">
        <p14:creationId xmlns:p14="http://schemas.microsoft.com/office/powerpoint/2010/main" val="36995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AA4A73-8ABA-4983-916F-DC4F9E9C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9794AEB-6388-4679-9635-7085A1AE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5" y="1785064"/>
            <a:ext cx="10525270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Obtain a system able to detect faults on an industrial motor.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4CB16577-DD5C-4E1D-8670-9142B8CA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57" y="2970797"/>
            <a:ext cx="2725485" cy="2568436"/>
          </a:xfrm>
          <a:prstGeom prst="rect">
            <a:avLst/>
          </a:prstGeom>
          <a:ln w="3810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6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Capturing 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1660562"/>
            <a:ext cx="99314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We have three main tasks to tackle: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Data acquisition:</a:t>
            </a:r>
            <a:r>
              <a:rPr lang="en-US" sz="2400" dirty="0"/>
              <a:t> we will sense data using the </a:t>
            </a:r>
            <a:r>
              <a:rPr lang="en-US" sz="2400" dirty="0" err="1"/>
              <a:t>BlueCoin</a:t>
            </a:r>
            <a:r>
              <a:rPr lang="en-US" sz="2400" dirty="0"/>
              <a:t> board, and then collect them</a:t>
            </a:r>
          </a:p>
          <a:p>
            <a:pPr lvl="1" algn="just"/>
            <a:r>
              <a:rPr lang="en-US" sz="2400" b="1" i="0" u="sng" dirty="0"/>
              <a:t>The prototype we are developing in this iteration will sense data on a testbed, and record them offline on an SD card</a:t>
            </a:r>
          </a:p>
          <a:p>
            <a:pPr lvl="1" algn="just"/>
            <a:r>
              <a:rPr lang="en-US" sz="2400" dirty="0"/>
              <a:t>Future iterations could provide real time data sensing and collection. This configuration will need to handle further concerns, like energy efficiency (harvesting?)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A62D75F-FCBC-4F9C-9A8C-2BF4246E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30762" cy="1403791"/>
          </a:xfrm>
        </p:spPr>
        <p:txBody>
          <a:bodyPr/>
          <a:lstStyle/>
          <a:p>
            <a:r>
              <a:rPr lang="en-US" dirty="0"/>
              <a:t>Capturing the motor properties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65C9DF9-67B8-4B44-9692-28B6AB9D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0838"/>
            <a:ext cx="8946541" cy="4195481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b="1" dirty="0"/>
              <a:t>Model identification</a:t>
            </a:r>
            <a:r>
              <a:rPr lang="en-US" dirty="0"/>
              <a:t>: we will feed these data into a modeling algorithm, which will estimate the system characteristics</a:t>
            </a:r>
          </a:p>
          <a:p>
            <a:pPr lvl="1" algn="just"/>
            <a:r>
              <a:rPr lang="en-US" sz="2400" b="1" u="sng" dirty="0"/>
              <a:t>We are testing an advanced model identification algorithm</a:t>
            </a:r>
            <a:r>
              <a:rPr lang="en-US" sz="2400" b="1" dirty="0"/>
              <a:t> </a:t>
            </a:r>
            <a:r>
              <a:rPr lang="en-US" sz="2400" dirty="0"/>
              <a:t>which should provide accurate modeling capabilities. </a:t>
            </a:r>
          </a:p>
          <a:p>
            <a:pPr lvl="1" algn="just"/>
            <a:r>
              <a:rPr lang="en-US" sz="2400" dirty="0"/>
              <a:t>If this algorithm won’t prove to be effective to this particular application, we have a simpler backup alternative available</a:t>
            </a:r>
          </a:p>
        </p:txBody>
      </p:sp>
    </p:spTree>
    <p:extLst>
      <p:ext uri="{BB962C8B-B14F-4D97-AF65-F5344CB8AC3E}">
        <p14:creationId xmlns:p14="http://schemas.microsoft.com/office/powerpoint/2010/main" val="262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6B21E08-6DC0-4E21-A653-36BD6CE3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the motor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BF21BB1-32F9-4EAF-A156-A6FB79B8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b="1" dirty="0"/>
              <a:t>Fault detection: </a:t>
            </a:r>
            <a:r>
              <a:rPr lang="en-US" dirty="0"/>
              <a:t>the next acquisitions will be checked against the prediction generated by our estimated model</a:t>
            </a:r>
          </a:p>
          <a:p>
            <a:pPr lvl="1" algn="just"/>
            <a:r>
              <a:rPr lang="en-US" sz="2400" b="1" u="sng" dirty="0"/>
              <a:t>If the output differs too much, we will know that the model has changed and the test will fail</a:t>
            </a:r>
          </a:p>
          <a:p>
            <a:pPr lvl="1" algn="just"/>
            <a:r>
              <a:rPr lang="en-US" sz="2400" dirty="0"/>
              <a:t>The frequency of these checks will be proportional to the load applied</a:t>
            </a:r>
          </a:p>
          <a:p>
            <a:pPr lvl="1" algn="just"/>
            <a:r>
              <a:rPr lang="en-US" sz="2400" dirty="0"/>
              <a:t>These checks will be operated more often in the first period of the motor’s life and near its expected end</a:t>
            </a:r>
          </a:p>
        </p:txBody>
      </p:sp>
    </p:spTree>
    <p:extLst>
      <p:ext uri="{BB962C8B-B14F-4D97-AF65-F5344CB8AC3E}">
        <p14:creationId xmlns:p14="http://schemas.microsoft.com/office/powerpoint/2010/main" val="33473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111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Adaptivity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625600"/>
            <a:ext cx="9804400" cy="413512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Every motor will have a different dynamic, depending on the working regime, its past usage, the load applied… </a:t>
            </a:r>
          </a:p>
          <a:p>
            <a:pPr algn="just"/>
            <a:r>
              <a:rPr lang="en-US" sz="2400" b="1" u="sng" dirty="0"/>
              <a:t>For this iteration, we are developing an prototype which will identify a basic model of the motor in a clean environment, free of interferences, at a given regime.</a:t>
            </a:r>
            <a:r>
              <a:rPr lang="en-US" sz="2400" b="1" dirty="0"/>
              <a:t> </a:t>
            </a:r>
            <a:r>
              <a:rPr lang="en-US" sz="2400" dirty="0"/>
              <a:t>Comparisons will be made on this data after an alteration of the system.</a:t>
            </a:r>
          </a:p>
          <a:p>
            <a:pPr algn="just"/>
            <a:r>
              <a:rPr lang="en-US" dirty="0"/>
              <a:t>An advanced, adaptive identification system taking all these factors into account could be explored in future iterations. </a:t>
            </a:r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Segnaposto contenuto 3">
            <a:extLst>
              <a:ext uri="{FF2B5EF4-FFF2-40B4-BE49-F238E27FC236}">
                <a16:creationId xmlns:a16="http://schemas.microsoft.com/office/drawing/2014/main" xmlns="" id="{2CA57FE3-CBF0-41EE-93A3-7550B068E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914944"/>
              </p:ext>
            </p:extLst>
          </p:nvPr>
        </p:nvGraphicFramePr>
        <p:xfrm>
          <a:off x="6298023" y="1284500"/>
          <a:ext cx="5511744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7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work cycle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xmlns="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518116"/>
              </p:ext>
            </p:extLst>
          </p:nvPr>
        </p:nvGraphicFramePr>
        <p:xfrm>
          <a:off x="838200" y="1284500"/>
          <a:ext cx="5076000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xmlns="" id="{171F6307-4D37-429B-A1E1-FA6F8631803C}"/>
              </a:ext>
            </a:extLst>
          </p:cNvPr>
          <p:cNvSpPr/>
          <p:nvPr/>
        </p:nvSpPr>
        <p:spPr>
          <a:xfrm>
            <a:off x="1386905" y="2284346"/>
            <a:ext cx="1915257" cy="1404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xmlns="" id="{7D2481BC-556D-4A5B-8ACC-76105A174A3F}"/>
              </a:ext>
            </a:extLst>
          </p:cNvPr>
          <p:cNvSpPr/>
          <p:nvPr/>
        </p:nvSpPr>
        <p:spPr>
          <a:xfrm>
            <a:off x="3408837" y="2850527"/>
            <a:ext cx="2435399" cy="154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xmlns="" id="{D19DE539-9226-4A1E-8C13-A31CD290B866}"/>
              </a:ext>
            </a:extLst>
          </p:cNvPr>
          <p:cNvSpPr/>
          <p:nvPr/>
        </p:nvSpPr>
        <p:spPr>
          <a:xfrm rot="5400000">
            <a:off x="1985886" y="3918426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xmlns="" id="{7D2481BC-556D-4A5B-8ACC-76105A174A3F}"/>
              </a:ext>
            </a:extLst>
          </p:cNvPr>
          <p:cNvSpPr/>
          <p:nvPr/>
        </p:nvSpPr>
        <p:spPr>
          <a:xfrm>
            <a:off x="1409158" y="4680141"/>
            <a:ext cx="1915257" cy="149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1" name="Freccia a destra 8">
            <a:extLst>
              <a:ext uri="{FF2B5EF4-FFF2-40B4-BE49-F238E27FC236}">
                <a16:creationId xmlns:a16="http://schemas.microsoft.com/office/drawing/2014/main" xmlns="" id="{5F8B9189-57DA-4A67-B0C6-FC9673114617}"/>
              </a:ext>
            </a:extLst>
          </p:cNvPr>
          <p:cNvSpPr/>
          <p:nvPr/>
        </p:nvSpPr>
        <p:spPr>
          <a:xfrm rot="18863771">
            <a:off x="3239200" y="4399249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D2BE7E4-5294-4DBF-9CEF-0C11C6575449}"/>
              </a:ext>
            </a:extLst>
          </p:cNvPr>
          <p:cNvSpPr/>
          <p:nvPr/>
        </p:nvSpPr>
        <p:spPr>
          <a:xfrm>
            <a:off x="6688411" y="2005755"/>
            <a:ext cx="1915257" cy="1597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xmlns="" id="{E8F4C0BF-D9EA-4C78-8D02-267257F3AA31}"/>
              </a:ext>
            </a:extLst>
          </p:cNvPr>
          <p:cNvSpPr/>
          <p:nvPr/>
        </p:nvSpPr>
        <p:spPr>
          <a:xfrm>
            <a:off x="9473998" y="2044295"/>
            <a:ext cx="2139518" cy="159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checking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xmlns="" id="{BC9C254F-16F8-4314-8A13-36A3AA5E01BA}"/>
              </a:ext>
            </a:extLst>
          </p:cNvPr>
          <p:cNvSpPr/>
          <p:nvPr/>
        </p:nvSpPr>
        <p:spPr>
          <a:xfrm rot="5400000">
            <a:off x="7325509" y="3926559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xmlns="" id="{00E72210-1478-467D-AACB-C3A9E9D978D8}"/>
              </a:ext>
            </a:extLst>
          </p:cNvPr>
          <p:cNvSpPr/>
          <p:nvPr/>
        </p:nvSpPr>
        <p:spPr>
          <a:xfrm>
            <a:off x="6687257" y="4610929"/>
            <a:ext cx="1915257" cy="179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24" name="Freccia a destra 8">
            <a:extLst>
              <a:ext uri="{FF2B5EF4-FFF2-40B4-BE49-F238E27FC236}">
                <a16:creationId xmlns:a16="http://schemas.microsoft.com/office/drawing/2014/main" xmlns="" id="{122F26E2-8A6E-4DDA-B34B-41D049ABFE78}"/>
              </a:ext>
            </a:extLst>
          </p:cNvPr>
          <p:cNvSpPr/>
          <p:nvPr/>
        </p:nvSpPr>
        <p:spPr>
          <a:xfrm rot="18863771">
            <a:off x="8463689" y="3936434"/>
            <a:ext cx="1429567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xmlns="" id="{43379903-DE70-4FC1-8139-CA31764C3C3B}"/>
              </a:ext>
            </a:extLst>
          </p:cNvPr>
          <p:cNvSpPr/>
          <p:nvPr/>
        </p:nvSpPr>
        <p:spPr>
          <a:xfrm>
            <a:off x="9473998" y="4671238"/>
            <a:ext cx="2139518" cy="1713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Positive/Negative Output</a:t>
            </a:r>
          </a:p>
        </p:txBody>
      </p:sp>
      <p:sp>
        <p:nvSpPr>
          <p:cNvPr id="28" name="Freccia a destra 8">
            <a:extLst>
              <a:ext uri="{FF2B5EF4-FFF2-40B4-BE49-F238E27FC236}">
                <a16:creationId xmlns:a16="http://schemas.microsoft.com/office/drawing/2014/main" xmlns="" id="{D941EC21-7617-40ED-9ACF-6311CCCCCEF4}"/>
              </a:ext>
            </a:extLst>
          </p:cNvPr>
          <p:cNvSpPr/>
          <p:nvPr/>
        </p:nvSpPr>
        <p:spPr>
          <a:xfrm rot="5400000">
            <a:off x="10205361" y="3876505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3DA9E7D0-AEA8-4FB9-A758-157F1B9882FA}"/>
              </a:ext>
            </a:extLst>
          </p:cNvPr>
          <p:cNvSpPr txBox="1"/>
          <p:nvPr/>
        </p:nvSpPr>
        <p:spPr>
          <a:xfrm>
            <a:off x="838200" y="1395074"/>
            <a:ext cx="499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First acquisition: Model Identification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xmlns="" id="{E5346183-C42B-4942-9110-F3F7AEC39FA0}"/>
              </a:ext>
            </a:extLst>
          </p:cNvPr>
          <p:cNvSpPr txBox="1"/>
          <p:nvPr/>
        </p:nvSpPr>
        <p:spPr>
          <a:xfrm>
            <a:off x="6596124" y="1380123"/>
            <a:ext cx="508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 acquisitions: wear checking</a:t>
            </a:r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2 17">
            <a:extLst>
              <a:ext uri="{FF2B5EF4-FFF2-40B4-BE49-F238E27FC236}">
                <a16:creationId xmlns:a16="http://schemas.microsoft.com/office/drawing/2014/main" xmlns="" id="{D5F8DBB7-E458-4AAC-84CC-31D0AECFF54B}"/>
              </a:ext>
            </a:extLst>
          </p:cNvPr>
          <p:cNvCxnSpPr>
            <a:cxnSpLocks/>
          </p:cNvCxnSpPr>
          <p:nvPr/>
        </p:nvCxnSpPr>
        <p:spPr>
          <a:xfrm flipV="1">
            <a:off x="7036784" y="3402631"/>
            <a:ext cx="9050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xmlns="" id="{5F8EF61E-5248-4579-9C2B-E246D941C0AE}"/>
              </a:ext>
            </a:extLst>
          </p:cNvPr>
          <p:cNvSpPr/>
          <p:nvPr/>
        </p:nvSpPr>
        <p:spPr>
          <a:xfrm>
            <a:off x="1162235" y="4972737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xmlns="" id="{DFEDA14A-E38A-4F57-9CC5-BF106BBAB423}"/>
              </a:ext>
            </a:extLst>
          </p:cNvPr>
          <p:cNvSpPr/>
          <p:nvPr/>
        </p:nvSpPr>
        <p:spPr>
          <a:xfrm>
            <a:off x="1162235" y="3402631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2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35" y="43829"/>
            <a:ext cx="10515600" cy="1369100"/>
          </a:xfrm>
        </p:spPr>
        <p:txBody>
          <a:bodyPr/>
          <a:lstStyle/>
          <a:p>
            <a:pPr algn="ctr"/>
            <a:r>
              <a:rPr lang="en-US" dirty="0"/>
              <a:t>Workflow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xmlns="" id="{13C276B8-43E8-4340-8744-F95FE45FF93D}"/>
              </a:ext>
            </a:extLst>
          </p:cNvPr>
          <p:cNvSpPr/>
          <p:nvPr/>
        </p:nvSpPr>
        <p:spPr>
          <a:xfrm>
            <a:off x="1162235" y="1791899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6D35485D-A7D8-446F-9516-34B0F2153AAD}"/>
              </a:ext>
            </a:extLst>
          </p:cNvPr>
          <p:cNvSpPr/>
          <p:nvPr/>
        </p:nvSpPr>
        <p:spPr>
          <a:xfrm>
            <a:off x="2515508" y="2178337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endParaRPr lang="en-US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xmlns="" id="{12ACE63D-A386-4EFC-9D85-AA066F3FBDDB}"/>
              </a:ext>
            </a:extLst>
          </p:cNvPr>
          <p:cNvSpPr/>
          <p:nvPr/>
        </p:nvSpPr>
        <p:spPr>
          <a:xfrm>
            <a:off x="6096000" y="2584472"/>
            <a:ext cx="2084776" cy="1636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B13F8C6A-714D-4C39-945A-7EDD7171A29F}"/>
              </a:ext>
            </a:extLst>
          </p:cNvPr>
          <p:cNvSpPr/>
          <p:nvPr/>
        </p:nvSpPr>
        <p:spPr>
          <a:xfrm>
            <a:off x="9346274" y="2815556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xmlns="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5113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xmlns="" id="{ACEA35EE-70CD-4B8C-9EB7-45F97A56E892}"/>
              </a:ext>
            </a:extLst>
          </p:cNvPr>
          <p:cNvSpPr/>
          <p:nvPr/>
        </p:nvSpPr>
        <p:spPr>
          <a:xfrm>
            <a:off x="3381521" y="2732503"/>
            <a:ext cx="923278" cy="28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0.02383 0.0588 C 0.02916 0.0713 0.03203 0.09028 0.03203 0.11019 C 0.03203 0.13264 0.02916 0.15093 0.02383 0.16366 L -0.00013 0.22477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13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0.02383 0.05879 C 0.02917 0.07129 0.03204 0.09027 0.03204 0.11018 C 0.03204 0.13263 0.02917 0.15092 0.02383 0.16365 L -0.00013 0.22476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23 L 0.02057 0.28912 C 0.02513 0.30231 0.02747 0.32222 0.02747 0.34329 C 0.02747 0.36713 0.02513 0.38611 0.02057 0.39954 L -0.00013 0.46366 " pathEditMode="relative" rAng="5400000" ptsTypes="A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23 L 0.02058 0.28912 C 0.02513 0.30231 0.02748 0.32222 0.02748 0.34329 C 0.02748 0.36713 0.02513 0.38611 0.02058 0.39954 L -0.00013 0.46366 " pathEditMode="relative" rAng="5400000" ptsTypes="AAA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632 L 0.13321 0.4632 C 0.1931 0.4632 0.26732 0.38889 0.26732 0.3294 L 0.26732 0.1958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18959 0.0078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B6CCE8F-CCAE-413C-8787-4C7182E3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CB6C801-A2F0-4D8A-89A6-EFDB3537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53" y="1697318"/>
            <a:ext cx="7949248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We will use </a:t>
            </a:r>
            <a:r>
              <a:rPr lang="en-US" b="1" u="sng" dirty="0"/>
              <a:t>STM32 </a:t>
            </a:r>
            <a:r>
              <a:rPr lang="en-US" b="1" u="sng" dirty="0" err="1"/>
              <a:t>BlueCoin</a:t>
            </a:r>
            <a:r>
              <a:rPr lang="en-US" b="1" dirty="0"/>
              <a:t> </a:t>
            </a:r>
            <a:r>
              <a:rPr lang="en-US" dirty="0"/>
              <a:t>as our prototype board</a:t>
            </a:r>
          </a:p>
          <a:p>
            <a:pPr algn="just"/>
            <a:r>
              <a:rPr lang="en-US" dirty="0"/>
              <a:t>Little platform which can be easily </a:t>
            </a:r>
            <a:r>
              <a:rPr lang="en-US" b="1" u="sng" dirty="0"/>
              <a:t>bolt on</a:t>
            </a:r>
            <a:r>
              <a:rPr lang="en-US" dirty="0"/>
              <a:t> the motor without needing modifications</a:t>
            </a:r>
          </a:p>
          <a:p>
            <a:pPr algn="just"/>
            <a:r>
              <a:rPr lang="en-US" b="1" u="sng" dirty="0"/>
              <a:t>Wide sensor capabilities</a:t>
            </a:r>
            <a:r>
              <a:rPr lang="en-US" dirty="0"/>
              <a:t> (magnetometer, gyroscope, accelerometer)</a:t>
            </a:r>
          </a:p>
          <a:p>
            <a:pPr algn="just"/>
            <a:r>
              <a:rPr lang="en-US" dirty="0"/>
              <a:t>SD card interface</a:t>
            </a:r>
          </a:p>
          <a:p>
            <a:pPr algn="just"/>
            <a:r>
              <a:rPr lang="en-US" dirty="0"/>
              <a:t>Can be used for future iterations, which may need to exploit features like Bluetooth transmission, low power mode…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95FD8851-3D0E-4479-A1C8-AB0096011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9171709" y="2739208"/>
            <a:ext cx="2798618" cy="1730027"/>
          </a:xfrm>
          <a:prstGeom prst="rect">
            <a:avLst/>
          </a:prstGeom>
          <a:ln w="3810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7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613</TotalTime>
  <Words>591</Words>
  <Application>Microsoft Macintosh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Century Gothic</vt:lpstr>
      <vt:lpstr>Wingdings 3</vt:lpstr>
      <vt:lpstr>Arial</vt:lpstr>
      <vt:lpstr>Ione</vt:lpstr>
      <vt:lpstr>Wearing Predictive System</vt:lpstr>
      <vt:lpstr>Project target</vt:lpstr>
      <vt:lpstr>Capturing the motor properties</vt:lpstr>
      <vt:lpstr>Capturing the motor properties</vt:lpstr>
      <vt:lpstr>Monitoring the motor state</vt:lpstr>
      <vt:lpstr>Adaptivity</vt:lpstr>
      <vt:lpstr>Overall work cycle</vt:lpstr>
      <vt:lpstr>Workflow</vt:lpstr>
      <vt:lpstr>Platform</vt:lpstr>
      <vt:lpstr>Debug prototype and porting</vt:lpstr>
      <vt:lpstr>Preliminary results</vt:lpstr>
      <vt:lpstr>Stable plane data 1</vt:lpstr>
      <vt:lpstr>Stable plane data 2</vt:lpstr>
      <vt:lpstr>Plane data including disturbances</vt:lpstr>
      <vt:lpstr>Model identification and data checking results 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Federico Milani</cp:lastModifiedBy>
  <cp:revision>65</cp:revision>
  <dcterms:created xsi:type="dcterms:W3CDTF">2017-11-16T09:12:06Z</dcterms:created>
  <dcterms:modified xsi:type="dcterms:W3CDTF">2017-12-11T16:01:40Z</dcterms:modified>
</cp:coreProperties>
</file>