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7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FC680-9E75-42F1-BFEC-3BD783C9265B}" type="doc">
      <dgm:prSet loTypeId="urn:microsoft.com/office/officeart/2005/8/layout/cycle2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444288F-6AEF-4080-BA2B-B3DDB499F93A}" type="pres">
      <dgm:prSet presAssocID="{BDDFC680-9E75-42F1-BFEC-3BD783C9265B}" presName="cycle" presStyleCnt="0">
        <dgm:presLayoutVars>
          <dgm:dir/>
          <dgm:resizeHandles val="exact"/>
        </dgm:presLayoutVars>
      </dgm:prSet>
      <dgm:spPr/>
    </dgm:pt>
  </dgm:ptLst>
  <dgm:cxnLst>
    <dgm:cxn modelId="{3C149E88-BE56-4100-AEF1-4865A7342034}" type="presOf" srcId="{BDDFC680-9E75-42F1-BFEC-3BD783C9265B}" destId="{3444288F-6AEF-4080-BA2B-B3DDB499F93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14629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65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245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20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26620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876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206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38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30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09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506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042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6438EF-7F5F-471D-B664-125D402C6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7225"/>
            <a:ext cx="9144000" cy="1692737"/>
          </a:xfrm>
        </p:spPr>
        <p:txBody>
          <a:bodyPr>
            <a:normAutofit fontScale="90000"/>
          </a:bodyPr>
          <a:lstStyle/>
          <a:p>
            <a:r>
              <a:rPr lang="en-US" dirty="0"/>
              <a:t>Wearing Predictive System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1DCC95-D016-4D44-9E9E-E237D32D5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8457"/>
            <a:ext cx="9144000" cy="1398225"/>
          </a:xfrm>
        </p:spPr>
        <p:txBody>
          <a:bodyPr>
            <a:normAutofit/>
          </a:bodyPr>
          <a:lstStyle/>
          <a:p>
            <a:r>
              <a:rPr lang="it-IT" dirty="0"/>
              <a:t>Dalla Longa Emanuele</a:t>
            </a:r>
          </a:p>
          <a:p>
            <a:r>
              <a:rPr lang="it-IT" dirty="0"/>
              <a:t>Milani Federico</a:t>
            </a:r>
          </a:p>
          <a:p>
            <a:r>
              <a:rPr lang="en-GB" dirty="0" err="1"/>
              <a:t>Urzino</a:t>
            </a:r>
            <a:r>
              <a:rPr lang="it-IT" dirty="0"/>
              <a:t> Davide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301DCC95-D016-4D44-9E9E-E237D32D586B}"/>
              </a:ext>
            </a:extLst>
          </p:cNvPr>
          <p:cNvSpPr txBox="1">
            <a:spLocks/>
          </p:cNvSpPr>
          <p:nvPr/>
        </p:nvSpPr>
        <p:spPr>
          <a:xfrm>
            <a:off x="1524000" y="3509962"/>
            <a:ext cx="9144000" cy="493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Project 8</a:t>
            </a:r>
          </a:p>
        </p:txBody>
      </p:sp>
    </p:spTree>
    <p:extLst>
      <p:ext uri="{BB962C8B-B14F-4D97-AF65-F5344CB8AC3E}">
        <p14:creationId xmlns:p14="http://schemas.microsoft.com/office/powerpoint/2010/main" val="281931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9ECA4-8B8D-418A-9CFD-34617E83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31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Overall work cycle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10F84E3-0115-4241-A6D0-BEA5F24E1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740152"/>
              </p:ext>
            </p:extLst>
          </p:nvPr>
        </p:nvGraphicFramePr>
        <p:xfrm>
          <a:off x="838200" y="1447060"/>
          <a:ext cx="10951346" cy="5220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e 5">
            <a:extLst>
              <a:ext uri="{FF2B5EF4-FFF2-40B4-BE49-F238E27FC236}">
                <a16:creationId xmlns:a16="http://schemas.microsoft.com/office/drawing/2014/main" id="{171F6307-4D37-429B-A1E1-FA6F8631803C}"/>
              </a:ext>
            </a:extLst>
          </p:cNvPr>
          <p:cNvSpPr/>
          <p:nvPr/>
        </p:nvSpPr>
        <p:spPr>
          <a:xfrm>
            <a:off x="877027" y="1460947"/>
            <a:ext cx="2427543" cy="2075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coin installation and connection with the data processing unit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D2481BC-556D-4A5B-8ACC-76105A174A3F}"/>
              </a:ext>
            </a:extLst>
          </p:cNvPr>
          <p:cNvSpPr/>
          <p:nvPr/>
        </p:nvSpPr>
        <p:spPr>
          <a:xfrm>
            <a:off x="1970395" y="4451302"/>
            <a:ext cx="2139518" cy="1849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D19DE539-9226-4A1E-8C13-A31CD290B866}"/>
              </a:ext>
            </a:extLst>
          </p:cNvPr>
          <p:cNvSpPr/>
          <p:nvPr/>
        </p:nvSpPr>
        <p:spPr>
          <a:xfrm>
            <a:off x="3399184" y="2286611"/>
            <a:ext cx="667748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5F8B9189-57DA-4A67-B0C6-FC9673114617}"/>
              </a:ext>
            </a:extLst>
          </p:cNvPr>
          <p:cNvSpPr/>
          <p:nvPr/>
        </p:nvSpPr>
        <p:spPr>
          <a:xfrm rot="20244994">
            <a:off x="4374412" y="4595095"/>
            <a:ext cx="1599004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7D2481BC-556D-4A5B-8ACC-76105A174A3F}"/>
              </a:ext>
            </a:extLst>
          </p:cNvPr>
          <p:cNvSpPr/>
          <p:nvPr/>
        </p:nvSpPr>
        <p:spPr>
          <a:xfrm>
            <a:off x="4201198" y="1609948"/>
            <a:ext cx="2139518" cy="1849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sensing</a:t>
            </a:r>
          </a:p>
        </p:txBody>
      </p:sp>
      <p:sp>
        <p:nvSpPr>
          <p:cNvPr id="11" name="Freccia a destra 8">
            <a:extLst>
              <a:ext uri="{FF2B5EF4-FFF2-40B4-BE49-F238E27FC236}">
                <a16:creationId xmlns:a16="http://schemas.microsoft.com/office/drawing/2014/main" id="{5F8B9189-57DA-4A67-B0C6-FC9673114617}"/>
              </a:ext>
            </a:extLst>
          </p:cNvPr>
          <p:cNvSpPr/>
          <p:nvPr/>
        </p:nvSpPr>
        <p:spPr>
          <a:xfrm rot="7761103">
            <a:off x="3556702" y="3620424"/>
            <a:ext cx="978991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97F98DAA-EA42-4761-A9AF-A45201F7F4B0}"/>
              </a:ext>
            </a:extLst>
          </p:cNvPr>
          <p:cNvSpPr/>
          <p:nvPr/>
        </p:nvSpPr>
        <p:spPr>
          <a:xfrm>
            <a:off x="9222790" y="1573730"/>
            <a:ext cx="2348883" cy="196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checking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8DF7BDAB-26EF-415F-9DF6-96C1D46D94FE}"/>
              </a:ext>
            </a:extLst>
          </p:cNvPr>
          <p:cNvSpPr/>
          <p:nvPr/>
        </p:nvSpPr>
        <p:spPr>
          <a:xfrm>
            <a:off x="9222790" y="4570339"/>
            <a:ext cx="2348883" cy="196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Positive/Negative Output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2A1199B0-C766-4FBD-90BD-F288E4A34CA2}"/>
              </a:ext>
            </a:extLst>
          </p:cNvPr>
          <p:cNvSpPr/>
          <p:nvPr/>
        </p:nvSpPr>
        <p:spPr>
          <a:xfrm>
            <a:off x="6105972" y="3251439"/>
            <a:ext cx="2348883" cy="196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Sensing</a:t>
            </a: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7BE2A9EA-56FF-41CA-AE39-456EE8441BB2}"/>
              </a:ext>
            </a:extLst>
          </p:cNvPr>
          <p:cNvSpPr/>
          <p:nvPr/>
        </p:nvSpPr>
        <p:spPr>
          <a:xfrm rot="12732757">
            <a:off x="8286473" y="4811172"/>
            <a:ext cx="748575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ECAB3A44-0FC5-4B16-A0E4-0A3A42450DC4}"/>
              </a:ext>
            </a:extLst>
          </p:cNvPr>
          <p:cNvSpPr/>
          <p:nvPr/>
        </p:nvSpPr>
        <p:spPr>
          <a:xfrm rot="5400000">
            <a:off x="10063357" y="3859463"/>
            <a:ext cx="667748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96A675D2-8B42-40A2-B78A-F098FCF6136D}"/>
              </a:ext>
            </a:extLst>
          </p:cNvPr>
          <p:cNvSpPr/>
          <p:nvPr/>
        </p:nvSpPr>
        <p:spPr>
          <a:xfrm rot="19713660">
            <a:off x="8335137" y="2917757"/>
            <a:ext cx="696254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6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12661-CEEF-4141-B375-C208E5A3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35" y="4382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System topology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13C276B8-43E8-4340-8744-F95FE45FF93D}"/>
              </a:ext>
            </a:extLst>
          </p:cNvPr>
          <p:cNvSpPr/>
          <p:nvPr/>
        </p:nvSpPr>
        <p:spPr>
          <a:xfrm>
            <a:off x="1663083" y="1577943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1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4807840-D773-4EF0-81F6-035CAAF531A6}"/>
              </a:ext>
            </a:extLst>
          </p:cNvPr>
          <p:cNvSpPr/>
          <p:nvPr/>
        </p:nvSpPr>
        <p:spPr>
          <a:xfrm>
            <a:off x="2170547" y="3144633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N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D35485D-A7D8-446F-9516-34B0F2153AAD}"/>
              </a:ext>
            </a:extLst>
          </p:cNvPr>
          <p:cNvSpPr/>
          <p:nvPr/>
        </p:nvSpPr>
        <p:spPr>
          <a:xfrm>
            <a:off x="2990849" y="1893471"/>
            <a:ext cx="1327652" cy="76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BlueCoin</a:t>
            </a:r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4D24397-A14D-4CE5-AA12-5DCF9FD69775}"/>
              </a:ext>
            </a:extLst>
          </p:cNvPr>
          <p:cNvSpPr/>
          <p:nvPr/>
        </p:nvSpPr>
        <p:spPr>
          <a:xfrm>
            <a:off x="3455092" y="3468970"/>
            <a:ext cx="1211737" cy="7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BlueCoin</a:t>
            </a:r>
            <a:r>
              <a:rPr lang="en-US" dirty="0"/>
              <a:t> N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2ACE63D-A386-4EFC-9D85-AA066F3FBDDB}"/>
              </a:ext>
            </a:extLst>
          </p:cNvPr>
          <p:cNvSpPr/>
          <p:nvPr/>
        </p:nvSpPr>
        <p:spPr>
          <a:xfrm>
            <a:off x="6086705" y="2551454"/>
            <a:ext cx="2084776" cy="1636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 Unit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40C4455-4284-4D52-8BE3-BC4D1B1848CC}"/>
              </a:ext>
            </a:extLst>
          </p:cNvPr>
          <p:cNvCxnSpPr/>
          <p:nvPr/>
        </p:nvCxnSpPr>
        <p:spPr>
          <a:xfrm>
            <a:off x="4570929" y="2325909"/>
            <a:ext cx="1354501" cy="42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8074315-0C0E-4469-8B8D-6B7666EF1AC6}"/>
              </a:ext>
            </a:extLst>
          </p:cNvPr>
          <p:cNvCxnSpPr>
            <a:cxnSpLocks/>
          </p:cNvCxnSpPr>
          <p:nvPr/>
        </p:nvCxnSpPr>
        <p:spPr>
          <a:xfrm flipV="1">
            <a:off x="4711541" y="3468319"/>
            <a:ext cx="1186190" cy="29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1379C35D-B17B-4EE6-9023-ABF63EC2EC44}"/>
              </a:ext>
            </a:extLst>
          </p:cNvPr>
          <p:cNvSpPr/>
          <p:nvPr/>
        </p:nvSpPr>
        <p:spPr>
          <a:xfrm>
            <a:off x="5013118" y="2095089"/>
            <a:ext cx="923278" cy="28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A16D978-EDCD-49E5-8288-3D3EEFE768F9}"/>
              </a:ext>
            </a:extLst>
          </p:cNvPr>
          <p:cNvSpPr/>
          <p:nvPr/>
        </p:nvSpPr>
        <p:spPr>
          <a:xfrm>
            <a:off x="5009178" y="3799777"/>
            <a:ext cx="888553" cy="29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N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13F8C6A-714D-4C39-945A-7EDD7171A29F}"/>
              </a:ext>
            </a:extLst>
          </p:cNvPr>
          <p:cNvSpPr/>
          <p:nvPr/>
        </p:nvSpPr>
        <p:spPr>
          <a:xfrm>
            <a:off x="8954608" y="1791899"/>
            <a:ext cx="2139519" cy="122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D5F8DBB7-E458-4AAC-84CC-31D0AECFF54B}"/>
              </a:ext>
            </a:extLst>
          </p:cNvPr>
          <p:cNvCxnSpPr>
            <a:cxnSpLocks/>
          </p:cNvCxnSpPr>
          <p:nvPr/>
        </p:nvCxnSpPr>
        <p:spPr>
          <a:xfrm flipV="1">
            <a:off x="8063762" y="2381373"/>
            <a:ext cx="729571" cy="36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:a16="http://schemas.microsoft.com/office/drawing/2014/main" id="{334FE174-982F-4ED4-9D92-C71CA1E4B8B1}"/>
              </a:ext>
            </a:extLst>
          </p:cNvPr>
          <p:cNvSpPr/>
          <p:nvPr/>
        </p:nvSpPr>
        <p:spPr>
          <a:xfrm>
            <a:off x="8565971" y="3719733"/>
            <a:ext cx="2787588" cy="862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Page with monitoring results (ok/</a:t>
            </a:r>
            <a:r>
              <a:rPr lang="en-US" dirty="0" err="1"/>
              <a:t>ko</a:t>
            </a:r>
            <a:r>
              <a:rPr lang="en-US" dirty="0"/>
              <a:t>)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B75EB12-AC70-40A5-88C9-D50EB9019AB6}"/>
              </a:ext>
            </a:extLst>
          </p:cNvPr>
          <p:cNvCxnSpPr/>
          <p:nvPr/>
        </p:nvCxnSpPr>
        <p:spPr>
          <a:xfrm>
            <a:off x="10045081" y="3121386"/>
            <a:ext cx="0" cy="46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9F0F17B7-11AA-4CC4-9D3A-3A5C370AECF8}"/>
              </a:ext>
            </a:extLst>
          </p:cNvPr>
          <p:cNvSpPr/>
          <p:nvPr/>
        </p:nvSpPr>
        <p:spPr>
          <a:xfrm>
            <a:off x="6600771" y="5710916"/>
            <a:ext cx="3474128" cy="88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power supply controller that turns off a motor in case of faults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B3B925E8-3744-490D-89D7-4D9EC7439BC3}"/>
              </a:ext>
            </a:extLst>
          </p:cNvPr>
          <p:cNvSpPr/>
          <p:nvPr/>
        </p:nvSpPr>
        <p:spPr>
          <a:xfrm>
            <a:off x="1905237" y="5665246"/>
            <a:ext cx="881849" cy="765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supply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339E8FC-A4F8-47EF-8AFE-A3176D2E6038}"/>
              </a:ext>
            </a:extLst>
          </p:cNvPr>
          <p:cNvCxnSpPr>
            <a:cxnSpLocks/>
          </p:cNvCxnSpPr>
          <p:nvPr/>
        </p:nvCxnSpPr>
        <p:spPr>
          <a:xfrm flipH="1" flipV="1">
            <a:off x="1928345" y="2928226"/>
            <a:ext cx="70244" cy="258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90F0795E-36D3-43A1-B13B-63E5B1D47E95}"/>
              </a:ext>
            </a:extLst>
          </p:cNvPr>
          <p:cNvCxnSpPr>
            <a:cxnSpLocks/>
          </p:cNvCxnSpPr>
          <p:nvPr/>
        </p:nvCxnSpPr>
        <p:spPr>
          <a:xfrm flipV="1">
            <a:off x="2524217" y="4643012"/>
            <a:ext cx="262869" cy="87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6DA1AE05-AF90-4507-9254-3B71915560ED}"/>
              </a:ext>
            </a:extLst>
          </p:cNvPr>
          <p:cNvCxnSpPr>
            <a:cxnSpLocks/>
          </p:cNvCxnSpPr>
          <p:nvPr/>
        </p:nvCxnSpPr>
        <p:spPr>
          <a:xfrm flipH="1" flipV="1">
            <a:off x="2853287" y="6152225"/>
            <a:ext cx="3675366" cy="1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D0B88EAD-3C42-4A64-AC72-2E97760FEB40}"/>
              </a:ext>
            </a:extLst>
          </p:cNvPr>
          <p:cNvCxnSpPr>
            <a:cxnSpLocks/>
          </p:cNvCxnSpPr>
          <p:nvPr/>
        </p:nvCxnSpPr>
        <p:spPr>
          <a:xfrm>
            <a:off x="7430610" y="4259000"/>
            <a:ext cx="249682" cy="139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>
            <a:extLst>
              <a:ext uri="{FF2B5EF4-FFF2-40B4-BE49-F238E27FC236}">
                <a16:creationId xmlns:a16="http://schemas.microsoft.com/office/drawing/2014/main" id="{83D45CFB-09D1-4F83-BCAE-403F9273047D}"/>
              </a:ext>
            </a:extLst>
          </p:cNvPr>
          <p:cNvSpPr/>
          <p:nvPr/>
        </p:nvSpPr>
        <p:spPr>
          <a:xfrm>
            <a:off x="1038688" y="4927418"/>
            <a:ext cx="10762695" cy="1847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6EC113B4-8151-47BB-AC1F-02204162E0B8}"/>
              </a:ext>
            </a:extLst>
          </p:cNvPr>
          <p:cNvSpPr/>
          <p:nvPr/>
        </p:nvSpPr>
        <p:spPr>
          <a:xfrm>
            <a:off x="1038688" y="1429306"/>
            <a:ext cx="10762695" cy="3384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AF980E9-EC9A-4239-AFE3-9E18CAB8598E}"/>
              </a:ext>
            </a:extLst>
          </p:cNvPr>
          <p:cNvSpPr txBox="1"/>
          <p:nvPr/>
        </p:nvSpPr>
        <p:spPr>
          <a:xfrm>
            <a:off x="6146304" y="1443848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2880B6D-254B-4532-9AD2-C73C1872D687}"/>
              </a:ext>
            </a:extLst>
          </p:cNvPr>
          <p:cNvSpPr txBox="1"/>
          <p:nvPr/>
        </p:nvSpPr>
        <p:spPr>
          <a:xfrm>
            <a:off x="4378769" y="5044619"/>
            <a:ext cx="296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system improvement</a:t>
            </a:r>
          </a:p>
        </p:txBody>
      </p:sp>
    </p:spTree>
    <p:extLst>
      <p:ext uri="{BB962C8B-B14F-4D97-AF65-F5344CB8AC3E}">
        <p14:creationId xmlns:p14="http://schemas.microsoft.com/office/powerpoint/2010/main" val="132318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1C8094-B88B-4C50-ACE7-27284EDD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Project target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0233A3-0F40-471F-B7AF-7E65F1732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We want to obtain a system able to detect faults on an industrial motor using the </a:t>
            </a:r>
            <a:r>
              <a:rPr lang="en-US" dirty="0" err="1"/>
              <a:t>BlueCoin</a:t>
            </a:r>
            <a:r>
              <a:rPr lang="en-US" dirty="0"/>
              <a:t> hearing and motion sensing platform by ST Microelectronics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B6DA0F-96AE-425A-98C4-52BF32611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93" y="3032450"/>
            <a:ext cx="2725485" cy="256843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8C5300A-E1F4-4788-8E5E-52907A11B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4" b="9102"/>
          <a:stretch/>
        </p:blipFill>
        <p:spPr>
          <a:xfrm>
            <a:off x="6596829" y="3333509"/>
            <a:ext cx="3667873" cy="226737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CasellaDiTesto 3"/>
          <p:cNvSpPr txBox="1"/>
          <p:nvPr/>
        </p:nvSpPr>
        <p:spPr>
          <a:xfrm>
            <a:off x="2277493" y="5573268"/>
            <a:ext cx="25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Industrial </a:t>
            </a:r>
            <a:r>
              <a:rPr lang="it-IT" dirty="0" err="1"/>
              <a:t>motor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131168" y="5704258"/>
            <a:ext cx="25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BlueCoin</a:t>
            </a:r>
            <a:r>
              <a:rPr lang="it-IT" dirty="0"/>
              <a:t> from ST</a:t>
            </a:r>
          </a:p>
        </p:txBody>
      </p:sp>
    </p:spTree>
    <p:extLst>
      <p:ext uri="{BB962C8B-B14F-4D97-AF65-F5344CB8AC3E}">
        <p14:creationId xmlns:p14="http://schemas.microsoft.com/office/powerpoint/2010/main" val="127444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BlueCoin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Little platform with the advantage to be easily located directly on the motor</a:t>
            </a:r>
          </a:p>
          <a:p>
            <a:pPr algn="just"/>
            <a:r>
              <a:rPr lang="en-US" dirty="0"/>
              <a:t>It includes some useful sensors (magnetometer, mems microphones array, pressure sensor, gyroscope) and Bluetooth communication</a:t>
            </a:r>
          </a:p>
          <a:p>
            <a:pPr algn="just"/>
            <a:r>
              <a:rPr lang="en-US" dirty="0"/>
              <a:t>Powerful enough to execute the needed tasks</a:t>
            </a:r>
          </a:p>
          <a:p>
            <a:pPr algn="just"/>
            <a:r>
              <a:rPr lang="en-US" dirty="0"/>
              <a:t>Completely programmable to use only the needed sensors in order to increase energy efficiency</a:t>
            </a:r>
          </a:p>
          <a:p>
            <a:pPr algn="just"/>
            <a:r>
              <a:rPr lang="en-US" dirty="0"/>
              <a:t>Lots of compatibility with other ST Microelectronics boards and expansion devices</a:t>
            </a:r>
          </a:p>
        </p:txBody>
      </p:sp>
    </p:spTree>
    <p:extLst>
      <p:ext uri="{BB962C8B-B14F-4D97-AF65-F5344CB8AC3E}">
        <p14:creationId xmlns:p14="http://schemas.microsoft.com/office/powerpoint/2010/main" val="2589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9125FD-4CDD-4D2C-805E-13F02D9A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The system must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A612DB-47B0-487B-BDA4-B7E23C6AA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capture the properties of a correctly working motor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monitor the motor in order to figure out if one or more of these properties are faulty, producing an alarm when something is detected</a:t>
            </a:r>
          </a:p>
        </p:txBody>
      </p:sp>
    </p:spTree>
    <p:extLst>
      <p:ext uri="{BB962C8B-B14F-4D97-AF65-F5344CB8AC3E}">
        <p14:creationId xmlns:p14="http://schemas.microsoft.com/office/powerpoint/2010/main" val="249788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288C2F-F582-4AA0-BB9A-D52FBA98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system should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56AFB8-070C-4FB2-B4E6-E3A982A5D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3"/>
            </a:pPr>
            <a:r>
              <a:rPr lang="en-US" dirty="0"/>
              <a:t>reduce as much as possible the amount of work on the </a:t>
            </a:r>
            <a:r>
              <a:rPr lang="en-US" dirty="0" err="1"/>
              <a:t>BlueCoin</a:t>
            </a:r>
            <a:r>
              <a:rPr lang="en-US" dirty="0"/>
              <a:t>, in order to increase its battery duration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en-US" dirty="0"/>
              <a:t>be adaptable to different motors autonomously</a:t>
            </a:r>
          </a:p>
        </p:txBody>
      </p:sp>
    </p:spTree>
    <p:extLst>
      <p:ext uri="{BB962C8B-B14F-4D97-AF65-F5344CB8AC3E}">
        <p14:creationId xmlns:p14="http://schemas.microsoft.com/office/powerpoint/2010/main" val="129675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76B041-2A6A-4F74-A4D6-BC4E3AFA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Capturing the motor properties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95A7F4-0B3B-4849-8BFB-3B238FC3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In order to accomplish this, the task will be split into two subtasks: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Data acquisition: the </a:t>
            </a:r>
            <a:r>
              <a:rPr lang="en-US" dirty="0" err="1"/>
              <a:t>BlueCoin</a:t>
            </a:r>
            <a:r>
              <a:rPr lang="en-US" dirty="0"/>
              <a:t> will be used to sense data from the motor in order to catch as much of its dynamics as possible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Model identification: the data collected will be fed to a model identification algorithm that will try to detect the model describing the motor</a:t>
            </a:r>
          </a:p>
        </p:txBody>
      </p:sp>
    </p:spTree>
    <p:extLst>
      <p:ext uri="{BB962C8B-B14F-4D97-AF65-F5344CB8AC3E}">
        <p14:creationId xmlns:p14="http://schemas.microsoft.com/office/powerpoint/2010/main" val="152551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596BDE-71A7-4227-91DB-D3FB52EF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Detecting the motor faults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2A153C-DAEA-47F4-ABFB-2695F16B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Once the motor model has been detected, the </a:t>
            </a:r>
            <a:r>
              <a:rPr lang="en-US" dirty="0" err="1"/>
              <a:t>BlueCoin</a:t>
            </a:r>
            <a:r>
              <a:rPr lang="en-US" dirty="0"/>
              <a:t> will keep sensing data from the motor and deliver them to an external data processing unit that will:</a:t>
            </a:r>
          </a:p>
          <a:p>
            <a:pPr algn="just"/>
            <a:r>
              <a:rPr lang="en-US" dirty="0"/>
              <a:t>Check if the received data fits the model</a:t>
            </a:r>
          </a:p>
          <a:p>
            <a:pPr algn="just"/>
            <a:r>
              <a:rPr lang="en-US" dirty="0"/>
              <a:t>Launch an alarm if they don’t</a:t>
            </a:r>
          </a:p>
        </p:txBody>
      </p:sp>
    </p:spTree>
    <p:extLst>
      <p:ext uri="{BB962C8B-B14F-4D97-AF65-F5344CB8AC3E}">
        <p14:creationId xmlns:p14="http://schemas.microsoft.com/office/powerpoint/2010/main" val="249366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3C66B3-735B-4F6B-A2FB-B7092A30F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5750"/>
          </a:xfrm>
        </p:spPr>
        <p:txBody>
          <a:bodyPr/>
          <a:lstStyle/>
          <a:p>
            <a:pPr algn="ctr"/>
            <a:r>
              <a:rPr lang="en-US" dirty="0"/>
              <a:t>Being energy efficient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D9C055-F674-46CB-9AE1-6439BB0B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976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dirty="0" err="1"/>
              <a:t>BlueCoin</a:t>
            </a:r>
            <a:r>
              <a:rPr lang="en-US" dirty="0"/>
              <a:t> activity will follow a duty cycle like this 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" t="14206" r="3638" b="5068"/>
          <a:stretch/>
        </p:blipFill>
        <p:spPr>
          <a:xfrm>
            <a:off x="838200" y="2520328"/>
            <a:ext cx="10718919" cy="361546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854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22BC0E-73AF-4669-8BBD-9EC67D26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Being autonomous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9629A9-6146-4F44-9EDF-5D86C3A2C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system should not work only with a single motor since each one has a different dynamic based on it’s usage.</a:t>
            </a:r>
          </a:p>
          <a:p>
            <a:pPr marL="0" indent="0" algn="just">
              <a:buNone/>
            </a:pPr>
            <a:r>
              <a:rPr lang="en-US" dirty="0"/>
              <a:t>That’s why the system should, on it’s first usage on a new motor, perform a preliminary calibration phase in order to adapt the model to the singular characteristics of the current motor.</a:t>
            </a:r>
          </a:p>
          <a:p>
            <a:pPr marL="0" indent="0" algn="just">
              <a:buNone/>
            </a:pPr>
            <a:r>
              <a:rPr lang="en-US" dirty="0"/>
              <a:t>The system should adapt himself to the environmental conditions and filter inputs not produced by the motor.</a:t>
            </a:r>
          </a:p>
        </p:txBody>
      </p:sp>
    </p:spTree>
    <p:extLst>
      <p:ext uri="{BB962C8B-B14F-4D97-AF65-F5344CB8AC3E}">
        <p14:creationId xmlns:p14="http://schemas.microsoft.com/office/powerpoint/2010/main" val="1636882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263</TotalTime>
  <Words>453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Franklin Gothic Book</vt:lpstr>
      <vt:lpstr>Crop</vt:lpstr>
      <vt:lpstr>Wearing Predictive System</vt:lpstr>
      <vt:lpstr>Project target</vt:lpstr>
      <vt:lpstr>Why BlueCoin</vt:lpstr>
      <vt:lpstr>The system must</vt:lpstr>
      <vt:lpstr>The system should</vt:lpstr>
      <vt:lpstr>Capturing the motor properties</vt:lpstr>
      <vt:lpstr>Detecting the motor faults </vt:lpstr>
      <vt:lpstr>Being energy efficient</vt:lpstr>
      <vt:lpstr>Being autonomous</vt:lpstr>
      <vt:lpstr>Overall work cycle</vt:lpstr>
      <vt:lpstr>System topology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</dc:title>
  <dc:creator>Davide Urzino</dc:creator>
  <cp:lastModifiedBy>Davide Urzino</cp:lastModifiedBy>
  <cp:revision>30</cp:revision>
  <dcterms:created xsi:type="dcterms:W3CDTF">2017-11-16T09:12:06Z</dcterms:created>
  <dcterms:modified xsi:type="dcterms:W3CDTF">2017-11-21T08:27:34Z</dcterms:modified>
</cp:coreProperties>
</file>