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77" r:id="rId4"/>
    <p:sldId id="260" r:id="rId5"/>
    <p:sldId id="276" r:id="rId6"/>
    <p:sldId id="279" r:id="rId7"/>
    <p:sldId id="291" r:id="rId8"/>
    <p:sldId id="270" r:id="rId9"/>
    <p:sldId id="283" r:id="rId10"/>
    <p:sldId id="285" r:id="rId11"/>
    <p:sldId id="290" r:id="rId12"/>
    <p:sldId id="284" r:id="rId13"/>
    <p:sldId id="287" r:id="rId14"/>
    <p:sldId id="289" r:id="rId15"/>
    <p:sldId id="286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7"/>
  </p:normalViewPr>
  <p:slideViewPr>
    <p:cSldViewPr snapToGrid="0">
      <p:cViewPr varScale="1">
        <p:scale>
          <a:sx n="108" d="100"/>
          <a:sy n="108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WhatsApp%20Video%202017-12-18%20at%2018.01.30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modified conditions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250120"/>
            <a:ext cx="9286240" cy="21788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We interfered with the rotation with a </a:t>
            </a:r>
            <a:r>
              <a:rPr lang="en-US" sz="2800" b="1" u="sng" dirty="0"/>
              <a:t>plastic rod</a:t>
            </a:r>
          </a:p>
          <a:p>
            <a:pPr algn="just"/>
            <a:r>
              <a:rPr lang="en-US" sz="2800" dirty="0"/>
              <a:t>We added some </a:t>
            </a:r>
            <a:r>
              <a:rPr lang="en-US" sz="2800" b="1" u="sng" dirty="0"/>
              <a:t>tape</a:t>
            </a:r>
            <a:r>
              <a:rPr lang="en-US" sz="2800" dirty="0"/>
              <a:t> on a blade of the fan</a:t>
            </a:r>
          </a:p>
          <a:p>
            <a:pPr algn="just"/>
            <a:r>
              <a:rPr lang="en-US" sz="2800" dirty="0"/>
              <a:t>We taped a </a:t>
            </a:r>
            <a:r>
              <a:rPr lang="en-US" sz="2800" b="1" u="sng" dirty="0"/>
              <a:t>magnet</a:t>
            </a:r>
            <a:r>
              <a:rPr lang="en-US" sz="2800" dirty="0"/>
              <a:t> on a blade of the fan</a:t>
            </a:r>
          </a:p>
          <a:p>
            <a:pPr algn="just"/>
            <a:r>
              <a:rPr lang="en-US" sz="2800" dirty="0"/>
              <a:t>We </a:t>
            </a:r>
            <a:r>
              <a:rPr lang="en-US" sz="2800" b="1" u="sng" dirty="0"/>
              <a:t>broke</a:t>
            </a:r>
            <a:r>
              <a:rPr lang="en-US" sz="2800" dirty="0"/>
              <a:t> one of the fan </a:t>
            </a:r>
            <a:r>
              <a:rPr lang="en-US" sz="2800" b="1" u="sng" dirty="0"/>
              <a:t>supports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DADCD9-1603-4832-8C93-79E26E6E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5778"/>
          <a:stretch/>
        </p:blipFill>
        <p:spPr>
          <a:xfrm>
            <a:off x="416560" y="3525521"/>
            <a:ext cx="3007362" cy="31162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D92DFA-D224-4FAD-934E-5AC1C3B4E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3" b="41333"/>
          <a:stretch/>
        </p:blipFill>
        <p:spPr>
          <a:xfrm>
            <a:off x="6993811" y="4005969"/>
            <a:ext cx="3853339" cy="21701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1EA30D7-81B6-4C73-BB1C-863F0BB2F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1" b="27023"/>
          <a:stretch/>
        </p:blipFill>
        <p:spPr>
          <a:xfrm>
            <a:off x="3730388" y="3499006"/>
            <a:ext cx="2730340" cy="3057782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FEE93CFE-E229-4C8F-9C70-0528564C08C5}"/>
              </a:ext>
            </a:extLst>
          </p:cNvPr>
          <p:cNvSpPr/>
          <p:nvPr/>
        </p:nvSpPr>
        <p:spPr>
          <a:xfrm>
            <a:off x="2088196" y="4083207"/>
            <a:ext cx="1234124" cy="12341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DE69739-0CA9-4A76-B1B4-0D3FC22E3353}"/>
              </a:ext>
            </a:extLst>
          </p:cNvPr>
          <p:cNvSpPr/>
          <p:nvPr/>
        </p:nvSpPr>
        <p:spPr>
          <a:xfrm>
            <a:off x="5091221" y="5202782"/>
            <a:ext cx="1255654" cy="12148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B6426FC-5D53-423A-B7DF-64ED82DEDEBE}"/>
              </a:ext>
            </a:extLst>
          </p:cNvPr>
          <p:cNvSpPr/>
          <p:nvPr/>
        </p:nvSpPr>
        <p:spPr>
          <a:xfrm>
            <a:off x="7310440" y="4009298"/>
            <a:ext cx="1193484" cy="11934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5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937AC-E7A3-488B-96FB-2646735A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demo</a:t>
            </a:r>
            <a:endParaRPr lang="it-IT" dirty="0"/>
          </a:p>
        </p:txBody>
      </p:sp>
      <p:pic>
        <p:nvPicPr>
          <p:cNvPr id="3" name="Immagine 2">
            <a:hlinkClick r:id="rId2" action="ppaction://hlinkfile"/>
            <a:extLst>
              <a:ext uri="{FF2B5EF4-FFF2-40B4-BE49-F238E27FC236}">
                <a16:creationId xmlns:a16="http://schemas.microsoft.com/office/drawing/2014/main" id="{3D4EFB75-A2BF-4F6E-8D20-443437145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77" t="16799" r="36506" b="10002"/>
          <a:stretch/>
        </p:blipFill>
        <p:spPr>
          <a:xfrm rot="16200000">
            <a:off x="3936723" y="321511"/>
            <a:ext cx="4659214" cy="72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on good data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EC07D-7B60-49D8-AF31-709D1FFA9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/>
          <a:stretch/>
        </p:blipFill>
        <p:spPr>
          <a:xfrm>
            <a:off x="1270199" y="1234489"/>
            <a:ext cx="99797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plastic rod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956A86-8623-4E04-9987-BD85618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/>
          <a:stretch/>
        </p:blipFill>
        <p:spPr>
          <a:xfrm>
            <a:off x="1278876" y="1262941"/>
            <a:ext cx="998688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taped blade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9C7496-4920-4077-8921-9E4190854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"/>
          <a:stretch/>
        </p:blipFill>
        <p:spPr>
          <a:xfrm>
            <a:off x="1182054" y="1250637"/>
            <a:ext cx="100659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E3387-5766-4BDA-B7ED-8A54706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magnet taped on blade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BD4D24-0473-41C2-AC72-D94272D52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"/>
          <a:stretch/>
        </p:blipFill>
        <p:spPr>
          <a:xfrm>
            <a:off x="1235975" y="1232885"/>
            <a:ext cx="10012033" cy="5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5D2AE-8DC8-43CD-A8D8-E6B6E279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4A837-C172-4216-BF47-75F22758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just">
              <a:buNone/>
            </a:pPr>
            <a:r>
              <a:rPr lang="en-US" sz="3000" dirty="0"/>
              <a:t>Future iterations could:</a:t>
            </a:r>
            <a:endParaRPr lang="en-US" sz="3600" dirty="0"/>
          </a:p>
          <a:p>
            <a:pPr marL="514350" indent="-457200" algn="just"/>
            <a:r>
              <a:rPr lang="en-US" sz="3200" dirty="0"/>
              <a:t>Identify </a:t>
            </a:r>
            <a:r>
              <a:rPr lang="en-US" sz="3200" b="1" u="sng" dirty="0"/>
              <a:t>fault types</a:t>
            </a:r>
            <a:r>
              <a:rPr lang="en-US" sz="3200" dirty="0"/>
              <a:t> by modeling their signatures on faulty motors </a:t>
            </a:r>
            <a:endParaRPr lang="en-US" sz="3000" dirty="0"/>
          </a:p>
          <a:p>
            <a:pPr marL="514350" indent="-457200"/>
            <a:r>
              <a:rPr lang="en-US" sz="3000" dirty="0"/>
              <a:t>Collect data </a:t>
            </a:r>
            <a:r>
              <a:rPr lang="en-US" sz="3000" b="1" u="sng" dirty="0"/>
              <a:t>online</a:t>
            </a:r>
            <a:br>
              <a:rPr lang="en-US" sz="3000" dirty="0"/>
            </a:br>
            <a:r>
              <a:rPr lang="en-US" sz="2800" dirty="0"/>
              <a:t>This feature will need to handle further concerns, like: </a:t>
            </a:r>
          </a:p>
          <a:p>
            <a:pPr marL="971550" lvl="1" indent="-514350" algn="just"/>
            <a:r>
              <a:rPr lang="en-US" sz="2200" dirty="0"/>
              <a:t>Energy efficiency (harvesting?) </a:t>
            </a:r>
          </a:p>
          <a:p>
            <a:pPr marL="971550" lvl="1" indent="-514350" algn="just"/>
            <a:r>
              <a:rPr lang="en-US" sz="2200" dirty="0"/>
              <a:t>Drift (adaptivity)</a:t>
            </a:r>
          </a:p>
        </p:txBody>
      </p:sp>
    </p:spTree>
    <p:extLst>
      <p:ext uri="{BB962C8B-B14F-4D97-AF65-F5344CB8AC3E}">
        <p14:creationId xmlns:p14="http://schemas.microsoft.com/office/powerpoint/2010/main" val="177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r>
              <a:rPr lang="en-US" dirty="0"/>
              <a:t>Detect faults on an industrial electric motor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used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the need of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10218420" cy="4744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i="0" dirty="0"/>
              <a:t>The prototype we have developed in </a:t>
            </a:r>
            <a:r>
              <a:rPr lang="en-US" sz="2400" dirty="0"/>
              <a:t>this iteration records data on a testbed,</a:t>
            </a:r>
            <a:r>
              <a:rPr lang="en-US" sz="2400" i="0" dirty="0"/>
              <a:t> </a:t>
            </a:r>
            <a:r>
              <a:rPr lang="en-US" sz="2400" dirty="0"/>
              <a:t>in a clean environment, free of interferences, at a given regime.</a:t>
            </a:r>
          </a:p>
          <a:p>
            <a:pPr lvl="1" algn="just"/>
            <a:r>
              <a:rPr lang="en-US" sz="2400" dirty="0"/>
              <a:t>Data are logged on a SD card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21EE11A-8BDC-492D-B285-36F11D52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feed these data into a modeling algorithm, which estimates the system characteristics:</a:t>
            </a:r>
          </a:p>
          <a:p>
            <a:pPr lvl="1" algn="just"/>
            <a:r>
              <a:rPr lang="en-US" sz="2400" b="1" u="sng" dirty="0"/>
              <a:t>We have implemented an advanced modeling algorithm which estimates an NAR(MA) model</a:t>
            </a:r>
            <a:r>
              <a:rPr lang="en-US" sz="2400" dirty="0"/>
              <a:t> for each sensor axis, on a clean set of data</a:t>
            </a:r>
          </a:p>
        </p:txBody>
      </p:sp>
      <p:sp>
        <p:nvSpPr>
          <p:cNvPr id="7" name="Titolo 4">
            <a:extLst>
              <a:ext uri="{FF2B5EF4-FFF2-40B4-BE49-F238E27FC236}">
                <a16:creationId xmlns:a16="http://schemas.microsoft.com/office/drawing/2014/main" id="{663A5F1C-B24F-4C01-8DE1-565BE30F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Workflow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Fault detection:</a:t>
            </a:r>
            <a:r>
              <a:rPr lang="en-US" dirty="0"/>
              <a:t> we check the prediction performance of our model on the newly sensed data</a:t>
            </a:r>
          </a:p>
          <a:p>
            <a:pPr lvl="1" algn="just"/>
            <a:r>
              <a:rPr lang="en-US" sz="2400" b="1" u="sng" dirty="0"/>
              <a:t>If the performance of the prediction is worse than a certain threshold, we will know that the model has changed and the test will fail</a:t>
            </a:r>
          </a:p>
          <a:p>
            <a:pPr lvl="1" algn="just"/>
            <a:r>
              <a:rPr lang="en-US" sz="2400" dirty="0"/>
              <a:t>The frequency of these checks will be proportional to the load applied</a:t>
            </a:r>
          </a:p>
          <a:p>
            <a:pPr lvl="1" algn="just"/>
            <a:r>
              <a:rPr lang="en-US" sz="2400" dirty="0"/>
              <a:t>These checks will be operated more often in the first period of the motor’s life and near its expected end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C83327A-ECC1-4BD6-BE7E-ACE6B2DE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FEB0A5BD-06D2-487D-9717-71124A4A76DB}"/>
              </a:ext>
            </a:extLst>
          </p:cNvPr>
          <p:cNvSpPr/>
          <p:nvPr/>
        </p:nvSpPr>
        <p:spPr>
          <a:xfrm>
            <a:off x="6650708" y="3109093"/>
            <a:ext cx="975360" cy="639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99" y="308132"/>
            <a:ext cx="4141285" cy="930338"/>
          </a:xfrm>
        </p:spPr>
        <p:txBody>
          <a:bodyPr/>
          <a:lstStyle/>
          <a:p>
            <a:pPr algn="ctr"/>
            <a:r>
              <a:rPr lang="en-US" dirty="0"/>
              <a:t>Test 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87DD674-237C-4C2C-8E33-A0E350C4E4A7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24713 0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245600" cy="46435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performed an experiment to verify the capabilities of the developed tools, using a fan rotating at the same speed as the motor</a:t>
            </a:r>
          </a:p>
          <a:p>
            <a:pPr lvl="1" algn="just"/>
            <a:r>
              <a:rPr lang="en-US" sz="2400" dirty="0"/>
              <a:t>Data sensing on a </a:t>
            </a:r>
            <a:r>
              <a:rPr lang="en-US" sz="2400" b="1" u="sng" dirty="0"/>
              <a:t>working fan</a:t>
            </a:r>
          </a:p>
          <a:p>
            <a:pPr lvl="1" algn="just"/>
            <a:r>
              <a:rPr lang="en-US" sz="2400" dirty="0"/>
              <a:t>Data sensing on a </a:t>
            </a:r>
            <a:r>
              <a:rPr lang="en-US" sz="2400" b="1" u="sng" dirty="0"/>
              <a:t>modified fan</a:t>
            </a:r>
          </a:p>
          <a:p>
            <a:pPr lvl="2" algn="just"/>
            <a:r>
              <a:rPr lang="en-US" sz="2000" dirty="0"/>
              <a:t>Eccentrical load</a:t>
            </a:r>
          </a:p>
          <a:p>
            <a:pPr lvl="2" algn="just"/>
            <a:r>
              <a:rPr lang="en-US" sz="2000" dirty="0"/>
              <a:t>Magnetic field</a:t>
            </a:r>
          </a:p>
          <a:p>
            <a:pPr lvl="1" algn="just"/>
            <a:r>
              <a:rPr lang="en-US" sz="2400" b="1" u="sng" dirty="0"/>
              <a:t>Model identification </a:t>
            </a:r>
            <a:r>
              <a:rPr lang="en-US" sz="2400" dirty="0"/>
              <a:t>on the working fan data and </a:t>
            </a:r>
            <a:r>
              <a:rPr lang="en-US" sz="2400" b="1" u="sng" dirty="0"/>
              <a:t>performance verification </a:t>
            </a:r>
            <a:r>
              <a:rPr lang="en-US" sz="2400" dirty="0"/>
              <a:t>on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D06F-DA60-4D76-A76F-E473660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AD56A8-903F-4869-8319-A3ECB321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0560" y="2064372"/>
            <a:ext cx="3859612" cy="514614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AC151DB-29EC-4AFE-B89A-16BB3E118A5E}"/>
              </a:ext>
            </a:extLst>
          </p:cNvPr>
          <p:cNvSpPr/>
          <p:nvPr/>
        </p:nvSpPr>
        <p:spPr>
          <a:xfrm>
            <a:off x="6848555" y="4394321"/>
            <a:ext cx="1400650" cy="14006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5B3D351-8402-4490-9A63-A4ADFCA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240118"/>
            <a:ext cx="11562082" cy="1772322"/>
          </a:xfrm>
        </p:spPr>
        <p:txBody>
          <a:bodyPr/>
          <a:lstStyle/>
          <a:p>
            <a:pPr algn="just"/>
            <a:r>
              <a:rPr lang="en-US" sz="2800" dirty="0"/>
              <a:t>We used two fans with a different diameter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BlueCoin</a:t>
            </a:r>
            <a:r>
              <a:rPr lang="en-US" sz="2800" dirty="0"/>
              <a:t> has been screwed on a plastic cradle taped to each fan</a:t>
            </a:r>
          </a:p>
        </p:txBody>
      </p:sp>
    </p:spTree>
    <p:extLst>
      <p:ext uri="{BB962C8B-B14F-4D97-AF65-F5344CB8AC3E}">
        <p14:creationId xmlns:p14="http://schemas.microsoft.com/office/powerpoint/2010/main" val="76933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1019</TotalTime>
  <Words>430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Ione</vt:lpstr>
      <vt:lpstr>Wearing Predictive System</vt:lpstr>
      <vt:lpstr>Project target</vt:lpstr>
      <vt:lpstr>Platform</vt:lpstr>
      <vt:lpstr>Workflow</vt:lpstr>
      <vt:lpstr>Workflow</vt:lpstr>
      <vt:lpstr>Workflow</vt:lpstr>
      <vt:lpstr>Test workflow</vt:lpstr>
      <vt:lpstr>Experiments</vt:lpstr>
      <vt:lpstr>Experiments</vt:lpstr>
      <vt:lpstr>Experiments: modified conditions</vt:lpstr>
      <vt:lpstr>Acquisition demo</vt:lpstr>
      <vt:lpstr>Results: testing on good data</vt:lpstr>
      <vt:lpstr>Results: plastic rod</vt:lpstr>
      <vt:lpstr>Results: taped blade</vt:lpstr>
      <vt:lpstr>Results: magnet taped on blade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97</cp:revision>
  <dcterms:created xsi:type="dcterms:W3CDTF">2017-11-16T09:12:06Z</dcterms:created>
  <dcterms:modified xsi:type="dcterms:W3CDTF">2017-12-21T10:10:45Z</dcterms:modified>
</cp:coreProperties>
</file>