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7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DFC680-9E75-42F1-BFEC-3BD783C9265B}" type="doc">
      <dgm:prSet loTypeId="urn:microsoft.com/office/officeart/2005/8/layout/cycle2" loCatId="cycle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3444288F-6AEF-4080-BA2B-B3DDB499F93A}" type="pres">
      <dgm:prSet presAssocID="{BDDFC680-9E75-42F1-BFEC-3BD783C9265B}" presName="cycle" presStyleCnt="0">
        <dgm:presLayoutVars>
          <dgm:dir/>
          <dgm:resizeHandles val="exact"/>
        </dgm:presLayoutVars>
      </dgm:prSet>
      <dgm:spPr/>
    </dgm:pt>
  </dgm:ptLst>
  <dgm:cxnLst>
    <dgm:cxn modelId="{3C149E88-BE56-4100-AEF1-4865A7342034}" type="presOf" srcId="{BDDFC680-9E75-42F1-BFEC-3BD783C9265B}" destId="{3444288F-6AEF-4080-BA2B-B3DDB499F93A}" srcOrd="0" destOrd="0" presId="urn:microsoft.com/office/officeart/2005/8/layout/cycle2"/>
  </dgm:cxnLst>
  <dgm:bg>
    <a:noFill/>
  </dgm:bg>
  <dgm:whole>
    <a:ln w="28575"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DFC680-9E75-42F1-BFEC-3BD783C9265B}" type="doc">
      <dgm:prSet loTypeId="urn:microsoft.com/office/officeart/2005/8/layout/cycle2" loCatId="cycle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3444288F-6AEF-4080-BA2B-B3DDB499F93A}" type="pres">
      <dgm:prSet presAssocID="{BDDFC680-9E75-42F1-BFEC-3BD783C9265B}" presName="cycle" presStyleCnt="0">
        <dgm:presLayoutVars>
          <dgm:dir/>
          <dgm:resizeHandles val="exact"/>
        </dgm:presLayoutVars>
      </dgm:prSet>
      <dgm:spPr/>
    </dgm:pt>
  </dgm:ptLst>
  <dgm:cxnLst>
    <dgm:cxn modelId="{3C149E88-BE56-4100-AEF1-4865A7342034}" type="presOf" srcId="{BDDFC680-9E75-42F1-BFEC-3BD783C9265B}" destId="{3444288F-6AEF-4080-BA2B-B3DDB499F93A}" srcOrd="0" destOrd="0" presId="urn:microsoft.com/office/officeart/2005/8/layout/cycle2"/>
  </dgm:cxnLst>
  <dgm:bg/>
  <dgm:whole>
    <a:ln w="28575"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B13FF18-858D-4A6C-8E7A-419597778596}" type="datetimeFigureOut">
              <a:rPr lang="it-IT" smtClean="0"/>
              <a:t>07/12/2017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14629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07/12/2017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1655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07/12/2017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2454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07/12/2017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9202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13FF18-858D-4A6C-8E7A-419597778596}" type="datetimeFigureOut">
              <a:rPr lang="it-IT" smtClean="0"/>
              <a:t>07/12/2017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26620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07/12/2017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8769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07/12/2017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2068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07/12/2017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3383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07/12/2017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3305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13FF18-858D-4A6C-8E7A-419597778596}" type="datetimeFigureOut">
              <a:rPr lang="it-IT" smtClean="0"/>
              <a:t>07/12/2017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093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13FF18-858D-4A6C-8E7A-419597778596}" type="datetimeFigureOut">
              <a:rPr lang="it-IT" smtClean="0"/>
              <a:t>07/12/2017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05064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B13FF18-858D-4A6C-8E7A-419597778596}" type="datetimeFigureOut">
              <a:rPr lang="it-IT" smtClean="0"/>
              <a:t>07/12/2017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0429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6438EF-7F5F-471D-B664-125D402C6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7225"/>
            <a:ext cx="9144000" cy="1692737"/>
          </a:xfrm>
        </p:spPr>
        <p:txBody>
          <a:bodyPr>
            <a:normAutofit fontScale="90000"/>
          </a:bodyPr>
          <a:lstStyle/>
          <a:p>
            <a:r>
              <a:rPr lang="en-US" dirty="0"/>
              <a:t>Wearing Predictive System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01DCC95-D016-4D44-9E9E-E237D32D5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8457"/>
            <a:ext cx="9144000" cy="1398225"/>
          </a:xfrm>
        </p:spPr>
        <p:txBody>
          <a:bodyPr>
            <a:normAutofit/>
          </a:bodyPr>
          <a:lstStyle/>
          <a:p>
            <a:r>
              <a:rPr lang="it-IT" dirty="0"/>
              <a:t>Dalla Longa Emanuele</a:t>
            </a:r>
          </a:p>
          <a:p>
            <a:r>
              <a:rPr lang="it-IT" dirty="0"/>
              <a:t>Milani Federico</a:t>
            </a:r>
          </a:p>
          <a:p>
            <a:r>
              <a:rPr lang="en-GB" dirty="0" err="1"/>
              <a:t>Urzino</a:t>
            </a:r>
            <a:r>
              <a:rPr lang="it-IT" dirty="0"/>
              <a:t> Davide</a:t>
            </a: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301DCC95-D016-4D44-9E9E-E237D32D586B}"/>
              </a:ext>
            </a:extLst>
          </p:cNvPr>
          <p:cNvSpPr txBox="1">
            <a:spLocks/>
          </p:cNvSpPr>
          <p:nvPr/>
        </p:nvSpPr>
        <p:spPr>
          <a:xfrm>
            <a:off x="1524000" y="3509962"/>
            <a:ext cx="9144000" cy="493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Project 8</a:t>
            </a:r>
          </a:p>
        </p:txBody>
      </p:sp>
    </p:spTree>
    <p:extLst>
      <p:ext uri="{BB962C8B-B14F-4D97-AF65-F5344CB8AC3E}">
        <p14:creationId xmlns:p14="http://schemas.microsoft.com/office/powerpoint/2010/main" val="2819318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09ECA4-8B8D-418A-9CFD-34617E832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31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Overall work cycle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910F84E3-0115-4241-A6D0-BEA5F24E14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0471143"/>
              </p:ext>
            </p:extLst>
          </p:nvPr>
        </p:nvGraphicFramePr>
        <p:xfrm>
          <a:off x="838200" y="1447060"/>
          <a:ext cx="5076000" cy="5220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Ovale 5">
            <a:extLst>
              <a:ext uri="{FF2B5EF4-FFF2-40B4-BE49-F238E27FC236}">
                <a16:creationId xmlns:a16="http://schemas.microsoft.com/office/drawing/2014/main" id="{171F6307-4D37-429B-A1E1-FA6F8631803C}"/>
              </a:ext>
            </a:extLst>
          </p:cNvPr>
          <p:cNvSpPr/>
          <p:nvPr/>
        </p:nvSpPr>
        <p:spPr>
          <a:xfrm>
            <a:off x="1011165" y="2231385"/>
            <a:ext cx="1915257" cy="1597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Blue coin installation on motor 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7D2481BC-556D-4A5B-8ACC-76105A174A3F}"/>
              </a:ext>
            </a:extLst>
          </p:cNvPr>
          <p:cNvSpPr/>
          <p:nvPr/>
        </p:nvSpPr>
        <p:spPr>
          <a:xfrm>
            <a:off x="3033098" y="2772623"/>
            <a:ext cx="2139518" cy="1849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identification</a:t>
            </a:r>
          </a:p>
        </p:txBody>
      </p:sp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D19DE539-9226-4A1E-8C13-A31CD290B866}"/>
              </a:ext>
            </a:extLst>
          </p:cNvPr>
          <p:cNvSpPr/>
          <p:nvPr/>
        </p:nvSpPr>
        <p:spPr>
          <a:xfrm rot="5400000">
            <a:off x="1539026" y="4190811"/>
            <a:ext cx="667748" cy="496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7D2481BC-556D-4A5B-8ACC-76105A174A3F}"/>
              </a:ext>
            </a:extLst>
          </p:cNvPr>
          <p:cNvSpPr/>
          <p:nvPr/>
        </p:nvSpPr>
        <p:spPr>
          <a:xfrm>
            <a:off x="1033418" y="4850926"/>
            <a:ext cx="1915257" cy="1791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sensing</a:t>
            </a:r>
          </a:p>
        </p:txBody>
      </p:sp>
      <p:sp>
        <p:nvSpPr>
          <p:cNvPr id="11" name="Freccia a destra 8">
            <a:extLst>
              <a:ext uri="{FF2B5EF4-FFF2-40B4-BE49-F238E27FC236}">
                <a16:creationId xmlns:a16="http://schemas.microsoft.com/office/drawing/2014/main" id="{5F8B9189-57DA-4A67-B0C6-FC9673114617}"/>
              </a:ext>
            </a:extLst>
          </p:cNvPr>
          <p:cNvSpPr/>
          <p:nvPr/>
        </p:nvSpPr>
        <p:spPr>
          <a:xfrm rot="18863771">
            <a:off x="2863460" y="4691954"/>
            <a:ext cx="723751" cy="541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DD2BE7E4-5294-4DBF-9CEF-0C11C6575449}"/>
              </a:ext>
            </a:extLst>
          </p:cNvPr>
          <p:cNvSpPr/>
          <p:nvPr/>
        </p:nvSpPr>
        <p:spPr>
          <a:xfrm>
            <a:off x="6478235" y="2187413"/>
            <a:ext cx="1915257" cy="1597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Blue coin installation on motor </a:t>
            </a: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E8F4C0BF-D9EA-4C78-8D02-267257F3AA31}"/>
              </a:ext>
            </a:extLst>
          </p:cNvPr>
          <p:cNvSpPr/>
          <p:nvPr/>
        </p:nvSpPr>
        <p:spPr>
          <a:xfrm>
            <a:off x="9610076" y="2035690"/>
            <a:ext cx="2139518" cy="1849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checking</a:t>
            </a:r>
          </a:p>
        </p:txBody>
      </p:sp>
      <p:sp>
        <p:nvSpPr>
          <p:cNvPr id="22" name="Freccia a destra 21">
            <a:extLst>
              <a:ext uri="{FF2B5EF4-FFF2-40B4-BE49-F238E27FC236}">
                <a16:creationId xmlns:a16="http://schemas.microsoft.com/office/drawing/2014/main" id="{BC9C254F-16F8-4314-8A13-36A3AA5E01BA}"/>
              </a:ext>
            </a:extLst>
          </p:cNvPr>
          <p:cNvSpPr/>
          <p:nvPr/>
        </p:nvSpPr>
        <p:spPr>
          <a:xfrm rot="5400000">
            <a:off x="6991196" y="3971154"/>
            <a:ext cx="667748" cy="496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00E72210-1478-467D-AACB-C3A9E9D978D8}"/>
              </a:ext>
            </a:extLst>
          </p:cNvPr>
          <p:cNvSpPr/>
          <p:nvPr/>
        </p:nvSpPr>
        <p:spPr>
          <a:xfrm>
            <a:off x="6367441" y="4842976"/>
            <a:ext cx="1915257" cy="1791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sensing</a:t>
            </a:r>
          </a:p>
        </p:txBody>
      </p:sp>
      <p:sp>
        <p:nvSpPr>
          <p:cNvPr id="24" name="Freccia a destra 8">
            <a:extLst>
              <a:ext uri="{FF2B5EF4-FFF2-40B4-BE49-F238E27FC236}">
                <a16:creationId xmlns:a16="http://schemas.microsoft.com/office/drawing/2014/main" id="{122F26E2-8A6E-4DDA-B34B-41D049ABFE78}"/>
              </a:ext>
            </a:extLst>
          </p:cNvPr>
          <p:cNvSpPr/>
          <p:nvPr/>
        </p:nvSpPr>
        <p:spPr>
          <a:xfrm rot="18863771">
            <a:off x="8114481" y="4010997"/>
            <a:ext cx="1774137" cy="541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43379903-DE70-4FC1-8139-CA31764C3C3B}"/>
              </a:ext>
            </a:extLst>
          </p:cNvPr>
          <p:cNvSpPr/>
          <p:nvPr/>
        </p:nvSpPr>
        <p:spPr>
          <a:xfrm>
            <a:off x="9650027" y="4755777"/>
            <a:ext cx="2139518" cy="1849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Positive/Negative Output</a:t>
            </a:r>
          </a:p>
        </p:txBody>
      </p:sp>
      <p:sp>
        <p:nvSpPr>
          <p:cNvPr id="28" name="Freccia a destra 8">
            <a:extLst>
              <a:ext uri="{FF2B5EF4-FFF2-40B4-BE49-F238E27FC236}">
                <a16:creationId xmlns:a16="http://schemas.microsoft.com/office/drawing/2014/main" id="{D941EC21-7617-40ED-9ACF-6311CCCCCEF4}"/>
              </a:ext>
            </a:extLst>
          </p:cNvPr>
          <p:cNvSpPr/>
          <p:nvPr/>
        </p:nvSpPr>
        <p:spPr>
          <a:xfrm rot="5400000">
            <a:off x="10357910" y="4017451"/>
            <a:ext cx="723751" cy="541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DA9E7D0-AEA8-4FB9-A758-157F1B9882FA}"/>
              </a:ext>
            </a:extLst>
          </p:cNvPr>
          <p:cNvSpPr txBox="1"/>
          <p:nvPr/>
        </p:nvSpPr>
        <p:spPr>
          <a:xfrm>
            <a:off x="1463642" y="1558959"/>
            <a:ext cx="2364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usage on a motor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E5346183-C42B-4942-9110-F3F7AEC39FA0}"/>
              </a:ext>
            </a:extLst>
          </p:cNvPr>
          <p:cNvSpPr txBox="1"/>
          <p:nvPr/>
        </p:nvSpPr>
        <p:spPr>
          <a:xfrm>
            <a:off x="7819526" y="1460162"/>
            <a:ext cx="327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usages on the same motor</a:t>
            </a:r>
          </a:p>
        </p:txBody>
      </p:sp>
      <p:graphicFrame>
        <p:nvGraphicFramePr>
          <p:cNvPr id="30" name="Segnaposto contenuto 3">
            <a:extLst>
              <a:ext uri="{FF2B5EF4-FFF2-40B4-BE49-F238E27FC236}">
                <a16:creationId xmlns:a16="http://schemas.microsoft.com/office/drawing/2014/main" id="{2CA57FE3-CBF0-41EE-93A3-7550B068E0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2049478"/>
              </p:ext>
            </p:extLst>
          </p:nvPr>
        </p:nvGraphicFramePr>
        <p:xfrm>
          <a:off x="6298023" y="1447060"/>
          <a:ext cx="5511744" cy="5220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659968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e 27">
            <a:extLst>
              <a:ext uri="{FF2B5EF4-FFF2-40B4-BE49-F238E27FC236}">
                <a16:creationId xmlns:a16="http://schemas.microsoft.com/office/drawing/2014/main" id="{DFEDA14A-E38A-4F57-9CC5-BF106BBAB423}"/>
              </a:ext>
            </a:extLst>
          </p:cNvPr>
          <p:cNvSpPr/>
          <p:nvPr/>
        </p:nvSpPr>
        <p:spPr>
          <a:xfrm>
            <a:off x="1162235" y="4220792"/>
            <a:ext cx="1722268" cy="14026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N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5712661-CEEF-4141-B375-C208E5A3A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235" y="4382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System topology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13C276B8-43E8-4340-8744-F95FE45FF93D}"/>
              </a:ext>
            </a:extLst>
          </p:cNvPr>
          <p:cNvSpPr/>
          <p:nvPr/>
        </p:nvSpPr>
        <p:spPr>
          <a:xfrm>
            <a:off x="1162235" y="1791899"/>
            <a:ext cx="1722268" cy="14026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1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D35485D-A7D8-446F-9516-34B0F2153AAD}"/>
              </a:ext>
            </a:extLst>
          </p:cNvPr>
          <p:cNvSpPr/>
          <p:nvPr/>
        </p:nvSpPr>
        <p:spPr>
          <a:xfrm>
            <a:off x="2515508" y="2178337"/>
            <a:ext cx="1327652" cy="767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BlueCoin</a:t>
            </a:r>
            <a:endParaRPr lang="en-US" dirty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12ACE63D-A386-4EFC-9D85-AA066F3FBDDB}"/>
              </a:ext>
            </a:extLst>
          </p:cNvPr>
          <p:cNvSpPr/>
          <p:nvPr/>
        </p:nvSpPr>
        <p:spPr>
          <a:xfrm>
            <a:off x="6096000" y="2584472"/>
            <a:ext cx="2084776" cy="1636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Processing Unit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B13F8C6A-714D-4C39-945A-7EDD7171A29F}"/>
              </a:ext>
            </a:extLst>
          </p:cNvPr>
          <p:cNvSpPr/>
          <p:nvPr/>
        </p:nvSpPr>
        <p:spPr>
          <a:xfrm>
            <a:off x="9346274" y="2815556"/>
            <a:ext cx="2139519" cy="1226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for result monitoring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D5F8DBB7-E458-4AAC-84CC-31D0AECFF54B}"/>
              </a:ext>
            </a:extLst>
          </p:cNvPr>
          <p:cNvCxnSpPr>
            <a:cxnSpLocks/>
          </p:cNvCxnSpPr>
          <p:nvPr/>
        </p:nvCxnSpPr>
        <p:spPr>
          <a:xfrm flipV="1">
            <a:off x="8311009" y="3402631"/>
            <a:ext cx="9050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tangolo 37">
            <a:extLst>
              <a:ext uri="{FF2B5EF4-FFF2-40B4-BE49-F238E27FC236}">
                <a16:creationId xmlns:a16="http://schemas.microsoft.com/office/drawing/2014/main" id="{6EC113B4-8151-47BB-AC1F-02204162E0B8}"/>
              </a:ext>
            </a:extLst>
          </p:cNvPr>
          <p:cNvSpPr/>
          <p:nvPr/>
        </p:nvSpPr>
        <p:spPr>
          <a:xfrm>
            <a:off x="1038688" y="1429306"/>
            <a:ext cx="10762695" cy="51135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FAF980E9-EC9A-4239-AFE3-9E18CAB8598E}"/>
              </a:ext>
            </a:extLst>
          </p:cNvPr>
          <p:cNvSpPr txBox="1"/>
          <p:nvPr/>
        </p:nvSpPr>
        <p:spPr>
          <a:xfrm>
            <a:off x="5444968" y="1485482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</a:t>
            </a: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ACEA35EE-70CD-4B8C-9EB7-45F97A56E892}"/>
              </a:ext>
            </a:extLst>
          </p:cNvPr>
          <p:cNvSpPr/>
          <p:nvPr/>
        </p:nvSpPr>
        <p:spPr>
          <a:xfrm>
            <a:off x="3381521" y="2732503"/>
            <a:ext cx="923278" cy="286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SD</a:t>
            </a:r>
          </a:p>
        </p:txBody>
      </p:sp>
    </p:spTree>
    <p:extLst>
      <p:ext uri="{BB962C8B-B14F-4D97-AF65-F5344CB8AC3E}">
        <p14:creationId xmlns:p14="http://schemas.microsoft.com/office/powerpoint/2010/main" val="132318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0.00324 L 0.00338 0.3423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169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96296E-6 L -4.375E-6 0.3393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0.33935 L 0.2142 0.1569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03" y="-8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6" grpId="0" animBg="1"/>
      <p:bldP spid="2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9DC90D-A7B3-4C6E-B404-A0DC2F274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What has been achieved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5576B3-9471-4530-ABD9-A2FAAEFDE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r>
              <a:rPr lang="en-US" dirty="0"/>
              <a:t>A simpler board has been used as a prototype to test the sensors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Immagine 6" descr="Immagine che contiene circuito, elettronico, blu&#10;&#10;Descrizione generata con affidabilità molto elevata">
            <a:extLst>
              <a:ext uri="{FF2B5EF4-FFF2-40B4-BE49-F238E27FC236}">
                <a16:creationId xmlns:a16="http://schemas.microsoft.com/office/drawing/2014/main" id="{F2DC6EC1-8EED-4E46-A1EF-FECC1482D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284" y="2987920"/>
            <a:ext cx="2864954" cy="28789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85083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3D4BAD-6BD0-4ABF-B259-B2AF68ED0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2420" y="3100526"/>
            <a:ext cx="9601200" cy="6569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code for sensing developed on the prototype has been migrated on the </a:t>
            </a:r>
            <a:r>
              <a:rPr lang="en-US" dirty="0" err="1"/>
              <a:t>BlueCoin</a:t>
            </a:r>
            <a:r>
              <a:rPr lang="en-US" dirty="0"/>
              <a:t> with the addition of the SD-card logging</a:t>
            </a:r>
          </a:p>
        </p:txBody>
      </p:sp>
    </p:spTree>
    <p:extLst>
      <p:ext uri="{BB962C8B-B14F-4D97-AF65-F5344CB8AC3E}">
        <p14:creationId xmlns:p14="http://schemas.microsoft.com/office/powerpoint/2010/main" val="3293770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85ED7B-07D9-446B-9DF8-3813DF8D3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2622" y="2514600"/>
            <a:ext cx="9601200" cy="1828800"/>
          </a:xfrm>
        </p:spPr>
        <p:txBody>
          <a:bodyPr/>
          <a:lstStyle/>
          <a:p>
            <a:r>
              <a:rPr lang="en-US" dirty="0"/>
              <a:t>An experiment has been performed:</a:t>
            </a:r>
          </a:p>
          <a:p>
            <a:pPr lvl="1"/>
            <a:r>
              <a:rPr lang="en-US" dirty="0"/>
              <a:t>Data sensing on a stable plain</a:t>
            </a:r>
          </a:p>
          <a:p>
            <a:pPr lvl="1"/>
            <a:r>
              <a:rPr lang="en-US" dirty="0"/>
              <a:t>Data sensing including disturbances on the plain</a:t>
            </a:r>
          </a:p>
          <a:p>
            <a:pPr lvl="1"/>
            <a:r>
              <a:rPr lang="en-US" dirty="0"/>
              <a:t>Model identification on the stable plain data and comparison with disturbed data</a:t>
            </a:r>
          </a:p>
        </p:txBody>
      </p:sp>
    </p:spTree>
    <p:extLst>
      <p:ext uri="{BB962C8B-B14F-4D97-AF65-F5344CB8AC3E}">
        <p14:creationId xmlns:p14="http://schemas.microsoft.com/office/powerpoint/2010/main" val="2723663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982C36-A2B1-41F3-9C14-7C506D1AE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27180"/>
          </a:xfrm>
        </p:spPr>
        <p:txBody>
          <a:bodyPr>
            <a:normAutofit fontScale="90000"/>
          </a:bodyPr>
          <a:lstStyle/>
          <a:p>
            <a:r>
              <a:rPr lang="en-US" dirty="0"/>
              <a:t>Stable plain data 1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CB01CDFE-2C26-4466-870F-D3554525DD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96" t="8910" r="52770" b="7125"/>
          <a:stretch/>
        </p:blipFill>
        <p:spPr>
          <a:xfrm>
            <a:off x="1371600" y="1363436"/>
            <a:ext cx="9861570" cy="533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730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8858E8-12E6-4CA4-8408-CA4D07938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1784"/>
          </a:xfrm>
        </p:spPr>
        <p:txBody>
          <a:bodyPr/>
          <a:lstStyle/>
          <a:p>
            <a:r>
              <a:rPr lang="en-US" dirty="0"/>
              <a:t>Stable plain data 2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1E5D2548-CB7A-4438-847E-9445309D6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07" t="10614" r="53547" b="8877"/>
          <a:stretch/>
        </p:blipFill>
        <p:spPr>
          <a:xfrm>
            <a:off x="1604864" y="1311844"/>
            <a:ext cx="9986559" cy="522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923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F6573A-7508-44BE-99F1-3CCEBDC5E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0445"/>
          </a:xfrm>
        </p:spPr>
        <p:txBody>
          <a:bodyPr/>
          <a:lstStyle/>
          <a:p>
            <a:r>
              <a:rPr lang="en-US" dirty="0"/>
              <a:t>Disturbed plain data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1C3D3C47-319E-406F-B9B2-4B4CEF380B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20" t="9255" r="53646" b="9198"/>
          <a:stretch/>
        </p:blipFill>
        <p:spPr>
          <a:xfrm>
            <a:off x="2062066" y="1446245"/>
            <a:ext cx="9293290" cy="488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876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B83AFD-44CF-4B99-82FE-6DE35DD40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292" y="240264"/>
            <a:ext cx="10562253" cy="767442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identification and data checking results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601DFCB2-2BC5-46CE-8ACE-CE386EEBB5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15" t="10983" r="52575" b="8161"/>
          <a:stretch/>
        </p:blipFill>
        <p:spPr>
          <a:xfrm>
            <a:off x="1092249" y="1007706"/>
            <a:ext cx="10841604" cy="5539162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64418ABF-295A-4EA8-A2B2-A5A6F9DFBC0F}"/>
              </a:ext>
            </a:extLst>
          </p:cNvPr>
          <p:cNvSpPr txBox="1"/>
          <p:nvPr/>
        </p:nvSpPr>
        <p:spPr>
          <a:xfrm>
            <a:off x="9671387" y="1521702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Stable plain 1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09E8A29-63EB-445E-8717-C8A105BD0DE9}"/>
              </a:ext>
            </a:extLst>
          </p:cNvPr>
          <p:cNvSpPr txBox="1"/>
          <p:nvPr/>
        </p:nvSpPr>
        <p:spPr>
          <a:xfrm>
            <a:off x="9777919" y="3244334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Stable plain 2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1BCB9A3-276A-4FE9-899F-5B1CB1BD1F97}"/>
              </a:ext>
            </a:extLst>
          </p:cNvPr>
          <p:cNvSpPr txBox="1"/>
          <p:nvPr/>
        </p:nvSpPr>
        <p:spPr>
          <a:xfrm>
            <a:off x="9671387" y="4966966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Disturbed plain</a:t>
            </a:r>
          </a:p>
        </p:txBody>
      </p:sp>
    </p:spTree>
    <p:extLst>
      <p:ext uri="{BB962C8B-B14F-4D97-AF65-F5344CB8AC3E}">
        <p14:creationId xmlns:p14="http://schemas.microsoft.com/office/powerpoint/2010/main" val="3699517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1C8094-B88B-4C50-ACE7-27284EDD5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Project target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0233A3-0F40-471F-B7AF-7E65F1732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We want to obtain a system able to detect faults on an industrial motor using the </a:t>
            </a:r>
            <a:r>
              <a:rPr lang="en-US" dirty="0" err="1"/>
              <a:t>BlueCoin</a:t>
            </a:r>
            <a:r>
              <a:rPr lang="en-US" dirty="0"/>
              <a:t> hearing and motion sensing platform by ST Microelectronics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AB6DA0F-96AE-425A-98C4-52BF32611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493" y="3032450"/>
            <a:ext cx="2725485" cy="256843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8C5300A-E1F4-4788-8E5E-52907A11B2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54" b="9102"/>
          <a:stretch/>
        </p:blipFill>
        <p:spPr>
          <a:xfrm>
            <a:off x="6596829" y="3333509"/>
            <a:ext cx="3667873" cy="226737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4" name="CasellaDiTesto 3"/>
          <p:cNvSpPr txBox="1"/>
          <p:nvPr/>
        </p:nvSpPr>
        <p:spPr>
          <a:xfrm>
            <a:off x="2277493" y="5573268"/>
            <a:ext cx="259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Industrial </a:t>
            </a:r>
            <a:r>
              <a:rPr lang="it-IT" dirty="0" err="1"/>
              <a:t>motor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7131168" y="5704258"/>
            <a:ext cx="259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BlueCoin</a:t>
            </a:r>
            <a:r>
              <a:rPr lang="it-IT" dirty="0"/>
              <a:t> from ST</a:t>
            </a:r>
          </a:p>
        </p:txBody>
      </p:sp>
    </p:spTree>
    <p:extLst>
      <p:ext uri="{BB962C8B-B14F-4D97-AF65-F5344CB8AC3E}">
        <p14:creationId xmlns:p14="http://schemas.microsoft.com/office/powerpoint/2010/main" val="1274447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Why</a:t>
            </a:r>
            <a:r>
              <a:rPr lang="it-IT" dirty="0"/>
              <a:t> </a:t>
            </a:r>
            <a:r>
              <a:rPr lang="it-IT" dirty="0" err="1"/>
              <a:t>BlueCoin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Little platform with the advantage to be easily located directly on the motor</a:t>
            </a:r>
          </a:p>
          <a:p>
            <a:pPr algn="just"/>
            <a:r>
              <a:rPr lang="en-US" dirty="0"/>
              <a:t>It includes some useful sensors (magnetometer, gyroscope, accelerometer) and the possibility to log data on an SD card</a:t>
            </a:r>
          </a:p>
          <a:p>
            <a:pPr algn="just"/>
            <a:r>
              <a:rPr lang="en-US" dirty="0"/>
              <a:t>Powerful enough to execute the needed tasks</a:t>
            </a:r>
          </a:p>
          <a:p>
            <a:pPr algn="just"/>
            <a:r>
              <a:rPr lang="en-US" dirty="0"/>
              <a:t>Completely programmable to use only the needed sensors in order to increase energy efficiency</a:t>
            </a:r>
          </a:p>
        </p:txBody>
      </p:sp>
    </p:spTree>
    <p:extLst>
      <p:ext uri="{BB962C8B-B14F-4D97-AF65-F5344CB8AC3E}">
        <p14:creationId xmlns:p14="http://schemas.microsoft.com/office/powerpoint/2010/main" val="258966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9125FD-4CDD-4D2C-805E-13F02D9A1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The system must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A612DB-47B0-487B-BDA4-B7E23C6AA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1143000"/>
          </a:xfrm>
        </p:spPr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/>
              <a:t>capture the properties of a correctly working motor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check the motor data in order to figure out if one or more of its properties are faulty, showing that something is wrong</a:t>
            </a:r>
          </a:p>
        </p:txBody>
      </p:sp>
    </p:spTree>
    <p:extLst>
      <p:ext uri="{BB962C8B-B14F-4D97-AF65-F5344CB8AC3E}">
        <p14:creationId xmlns:p14="http://schemas.microsoft.com/office/powerpoint/2010/main" val="2497888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288C2F-F582-4AA0-BB9A-D52FBA984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system should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56AFB8-070C-4FB2-B4E6-E3A982A5D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1229557"/>
          </a:xfrm>
        </p:spPr>
        <p:txBody>
          <a:bodyPr/>
          <a:lstStyle/>
          <a:p>
            <a:pPr marL="514350" indent="-514350" algn="just">
              <a:buFont typeface="+mj-lt"/>
              <a:buAutoNum type="arabicPeriod" startAt="3"/>
            </a:pPr>
            <a:r>
              <a:rPr lang="en-US" dirty="0"/>
              <a:t>reduce as much as possible the amount of work on the </a:t>
            </a:r>
            <a:r>
              <a:rPr lang="en-US" dirty="0" err="1"/>
              <a:t>BlueCoin</a:t>
            </a:r>
            <a:r>
              <a:rPr lang="en-US" dirty="0"/>
              <a:t>, in order to avoid energy efficiency issues</a:t>
            </a:r>
          </a:p>
          <a:p>
            <a:pPr marL="514350" indent="-514350" algn="just">
              <a:buFont typeface="+mj-lt"/>
              <a:buAutoNum type="arabicPeriod" startAt="3"/>
            </a:pPr>
            <a:r>
              <a:rPr lang="en-US" dirty="0"/>
              <a:t>be adaptable to different motors and environments</a:t>
            </a:r>
          </a:p>
        </p:txBody>
      </p:sp>
    </p:spTree>
    <p:extLst>
      <p:ext uri="{BB962C8B-B14F-4D97-AF65-F5344CB8AC3E}">
        <p14:creationId xmlns:p14="http://schemas.microsoft.com/office/powerpoint/2010/main" val="1296755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76B041-2A6A-4F74-A4D6-BC4E3AFAA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1) Capturing the motor properties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95A7F4-0B3B-4849-8BFB-3B238FC36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206405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In order to accomplish this, the task will be split into two subtasks: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Data acquisition: the </a:t>
            </a:r>
            <a:r>
              <a:rPr lang="en-US" dirty="0" err="1"/>
              <a:t>BlueCoin</a:t>
            </a:r>
            <a:r>
              <a:rPr lang="en-US" dirty="0"/>
              <a:t> will be used to sense and save data the to an SD card from the motor in order to catch as much of its dynamics as possible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Model identification: the data collected will be fed to a model identification algorithm that will try to detect the model describing the motor</a:t>
            </a:r>
          </a:p>
        </p:txBody>
      </p:sp>
    </p:spTree>
    <p:extLst>
      <p:ext uri="{BB962C8B-B14F-4D97-AF65-F5344CB8AC3E}">
        <p14:creationId xmlns:p14="http://schemas.microsoft.com/office/powerpoint/2010/main" val="1525512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596BDE-71A7-4227-91DB-D3FB52EF1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2) Detecting the motor faults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2A153C-DAEA-47F4-ABFB-2695F16B4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Once the motor model has been detected, the </a:t>
            </a:r>
            <a:r>
              <a:rPr lang="en-US" dirty="0" err="1"/>
              <a:t>BlueCoin</a:t>
            </a:r>
            <a:r>
              <a:rPr lang="en-US" dirty="0"/>
              <a:t> will be used to read and save data from the motor  with a frequency depending on its usage and they will be used by an external data processing unit that will:</a:t>
            </a:r>
          </a:p>
          <a:p>
            <a:pPr algn="just"/>
            <a:r>
              <a:rPr lang="en-US" dirty="0"/>
              <a:t>Check if the data fits the model</a:t>
            </a:r>
          </a:p>
          <a:p>
            <a:pPr algn="just"/>
            <a:r>
              <a:rPr lang="en-US" dirty="0"/>
              <a:t>Launch an alarm if they don’t</a:t>
            </a:r>
          </a:p>
        </p:txBody>
      </p:sp>
    </p:spTree>
    <p:extLst>
      <p:ext uri="{BB962C8B-B14F-4D97-AF65-F5344CB8AC3E}">
        <p14:creationId xmlns:p14="http://schemas.microsoft.com/office/powerpoint/2010/main" val="2493662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3C66B3-735B-4F6B-A2FB-B7092A30F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5750"/>
          </a:xfrm>
        </p:spPr>
        <p:txBody>
          <a:bodyPr/>
          <a:lstStyle/>
          <a:p>
            <a:pPr algn="ctr"/>
            <a:r>
              <a:rPr lang="en-US" dirty="0"/>
              <a:t>3) Avoid energy issues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D9C055-F674-46CB-9AE1-6439BB0BB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149117"/>
            <a:ext cx="10515600" cy="559766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/>
              <a:t>The </a:t>
            </a:r>
            <a:r>
              <a:rPr lang="en-US" dirty="0" err="1"/>
              <a:t>BlueCoin</a:t>
            </a:r>
            <a:r>
              <a:rPr lang="en-US" dirty="0"/>
              <a:t> will be used only to gather data and an external tool will be used to perform the data analysis task.</a:t>
            </a:r>
          </a:p>
        </p:txBody>
      </p:sp>
    </p:spTree>
    <p:extLst>
      <p:ext uri="{BB962C8B-B14F-4D97-AF65-F5344CB8AC3E}">
        <p14:creationId xmlns:p14="http://schemas.microsoft.com/office/powerpoint/2010/main" val="3198547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22BC0E-73AF-4669-8BBD-9EC67D269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4) Being autonomous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9629A9-6146-4F44-9EDF-5D86C3A2C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The system should not work only with a single motor since each one has a different dynamic based on it’s usage.</a:t>
            </a:r>
          </a:p>
          <a:p>
            <a:pPr marL="0" indent="0" algn="just">
              <a:buNone/>
            </a:pPr>
            <a:r>
              <a:rPr lang="en-US" dirty="0"/>
              <a:t>On the first usage on a new motor, the motor is considered in good conditions and some data must be collected to perform a preliminary calibration phase in order to adapt the model to the singular characteristics of the current motor.</a:t>
            </a:r>
          </a:p>
          <a:p>
            <a:pPr marL="0" indent="0" algn="just">
              <a:buNone/>
            </a:pPr>
            <a:r>
              <a:rPr lang="en-US" dirty="0"/>
              <a:t>This procedure allows to have a “</a:t>
            </a:r>
            <a:r>
              <a:rPr lang="en-US" u="sng" dirty="0"/>
              <a:t>personalized</a:t>
            </a:r>
            <a:r>
              <a:rPr lang="en-US" dirty="0"/>
              <a:t>” model for each motor.</a:t>
            </a:r>
          </a:p>
        </p:txBody>
      </p:sp>
    </p:spTree>
    <p:extLst>
      <p:ext uri="{BB962C8B-B14F-4D97-AF65-F5344CB8AC3E}">
        <p14:creationId xmlns:p14="http://schemas.microsoft.com/office/powerpoint/2010/main" val="16368820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TM10001105[[fn=Ritaglio]]</Template>
  <TotalTime>349</TotalTime>
  <Words>562</Words>
  <Application>Microsoft Office PowerPoint</Application>
  <PresentationFormat>Widescreen</PresentationFormat>
  <Paragraphs>66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1" baseType="lpstr">
      <vt:lpstr>Arial</vt:lpstr>
      <vt:lpstr>Franklin Gothic Book</vt:lpstr>
      <vt:lpstr>Crop</vt:lpstr>
      <vt:lpstr>Wearing Predictive System</vt:lpstr>
      <vt:lpstr>Project target</vt:lpstr>
      <vt:lpstr>Why BlueCoin</vt:lpstr>
      <vt:lpstr>The system must</vt:lpstr>
      <vt:lpstr>The system should</vt:lpstr>
      <vt:lpstr>1) Capturing the motor properties</vt:lpstr>
      <vt:lpstr>2) Detecting the motor faults </vt:lpstr>
      <vt:lpstr>3) Avoid energy issues</vt:lpstr>
      <vt:lpstr>4) Being autonomous</vt:lpstr>
      <vt:lpstr>Overall work cycle</vt:lpstr>
      <vt:lpstr>System topology</vt:lpstr>
      <vt:lpstr>What has been achieved</vt:lpstr>
      <vt:lpstr>Presentazione standard di PowerPoint</vt:lpstr>
      <vt:lpstr>Presentazione standard di PowerPoint</vt:lpstr>
      <vt:lpstr>Stable plain data 1</vt:lpstr>
      <vt:lpstr>Stable plain data 2</vt:lpstr>
      <vt:lpstr>Disturbed plain data</vt:lpstr>
      <vt:lpstr>Model identification and data checking results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</dc:title>
  <dc:creator>Davide Urzino</dc:creator>
  <cp:lastModifiedBy>Davide Urzino</cp:lastModifiedBy>
  <cp:revision>41</cp:revision>
  <dcterms:created xsi:type="dcterms:W3CDTF">2017-11-16T09:12:06Z</dcterms:created>
  <dcterms:modified xsi:type="dcterms:W3CDTF">2017-12-07T10:49:55Z</dcterms:modified>
</cp:coreProperties>
</file>