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78" r:id="rId3"/>
    <p:sldId id="277" r:id="rId4"/>
    <p:sldId id="260" r:id="rId5"/>
    <p:sldId id="276" r:id="rId6"/>
    <p:sldId id="279" r:id="rId7"/>
    <p:sldId id="264" r:id="rId8"/>
    <p:sldId id="281" r:id="rId9"/>
    <p:sldId id="270" r:id="rId10"/>
    <p:sldId id="282" r:id="rId11"/>
    <p:sldId id="283" r:id="rId12"/>
    <p:sldId id="285" r:id="rId13"/>
    <p:sldId id="284" r:id="rId14"/>
    <p:sldId id="287" r:id="rId15"/>
    <p:sldId id="289" r:id="rId16"/>
    <p:sldId id="286" r:id="rId17"/>
    <p:sldId id="28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anuele Dalla Longa" initials="EDL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43"/>
    <p:restoredTop sz="94667"/>
  </p:normalViewPr>
  <p:slideViewPr>
    <p:cSldViewPr snapToGrid="0">
      <p:cViewPr varScale="1">
        <p:scale>
          <a:sx n="63" d="100"/>
          <a:sy n="63" d="100"/>
        </p:scale>
        <p:origin x="9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DFC680-9E75-42F1-BFEC-3BD783C9265B}" type="doc">
      <dgm:prSet loTypeId="urn:microsoft.com/office/officeart/2005/8/layout/cycle2" loCatId="cycle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3444288F-6AEF-4080-BA2B-B3DDB499F93A}" type="pres">
      <dgm:prSet presAssocID="{BDDFC680-9E75-42F1-BFEC-3BD783C9265B}" presName="cycle" presStyleCnt="0">
        <dgm:presLayoutVars>
          <dgm:dir/>
          <dgm:resizeHandles val="exact"/>
        </dgm:presLayoutVars>
      </dgm:prSet>
      <dgm:spPr/>
    </dgm:pt>
  </dgm:ptLst>
  <dgm:cxnLst>
    <dgm:cxn modelId="{3C149E88-BE56-4100-AEF1-4865A7342034}" type="presOf" srcId="{BDDFC680-9E75-42F1-BFEC-3BD783C9265B}" destId="{3444288F-6AEF-4080-BA2B-B3DDB499F93A}" srcOrd="0" destOrd="0" presId="urn:microsoft.com/office/officeart/2005/8/layout/cycle2"/>
  </dgm:cxnLst>
  <dgm:bg/>
  <dgm:whole>
    <a:ln w="28575"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DFC680-9E75-42F1-BFEC-3BD783C9265B}" type="doc">
      <dgm:prSet loTypeId="urn:microsoft.com/office/officeart/2005/8/layout/cycle2" loCatId="cycle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3444288F-6AEF-4080-BA2B-B3DDB499F93A}" type="pres">
      <dgm:prSet presAssocID="{BDDFC680-9E75-42F1-BFEC-3BD783C9265B}" presName="cycle" presStyleCnt="0">
        <dgm:presLayoutVars>
          <dgm:dir/>
          <dgm:resizeHandles val="exact"/>
        </dgm:presLayoutVars>
      </dgm:prSet>
      <dgm:spPr/>
    </dgm:pt>
  </dgm:ptLst>
  <dgm:cxnLst>
    <dgm:cxn modelId="{3C149E88-BE56-4100-AEF1-4865A7342034}" type="presOf" srcId="{BDDFC680-9E75-42F1-BFEC-3BD783C9265B}" destId="{3444288F-6AEF-4080-BA2B-B3DDB499F93A}" srcOrd="0" destOrd="0" presId="urn:microsoft.com/office/officeart/2005/8/layout/cycle2"/>
  </dgm:cxnLst>
  <dgm:bg>
    <a:noFill/>
  </dgm:bg>
  <dgm:whole>
    <a:ln w="28575"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19/12/2017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7444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19/12/2017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2721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19/12/2017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1677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19/12/2017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1051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19/12/2017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2019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19/12/2017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20576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19/12/2017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5789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19/12/2017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37040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19/12/2017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399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19/12/2017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ffectLst>
            <a:outerShdw dist="50800" sx="1000" sy="1000" algn="ctr" rotWithShape="0">
              <a:srgbClr val="000000"/>
            </a:outerShdw>
          </a:effectLst>
        </p:spPr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927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19/12/2017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9038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19/12/2017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522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19/12/2017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8467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19/12/2017</a:t>
            </a:fld>
            <a:endParaRPr lang="it-I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2269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19/12/2017</a:t>
            </a:fld>
            <a:endParaRPr lang="it-I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6889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19/12/2017</a:t>
            </a:fld>
            <a:endParaRPr lang="it-I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376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19/12/2017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8594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B13FF18-858D-4A6C-8E7A-419597778596}" type="datetimeFigureOut">
              <a:rPr lang="it-IT" smtClean="0"/>
              <a:t>19/12/2017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44432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6438EF-7F5F-471D-B664-125D402C6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7225"/>
            <a:ext cx="9144000" cy="1692737"/>
          </a:xfrm>
        </p:spPr>
        <p:txBody>
          <a:bodyPr>
            <a:normAutofit fontScale="90000"/>
          </a:bodyPr>
          <a:lstStyle/>
          <a:p>
            <a:r>
              <a:rPr lang="en-US" dirty="0"/>
              <a:t>Wearing Predictive System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01DCC95-D016-4D44-9E9E-E237D32D5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8457"/>
            <a:ext cx="9144000" cy="1398225"/>
          </a:xfrm>
        </p:spPr>
        <p:txBody>
          <a:bodyPr>
            <a:normAutofit/>
          </a:bodyPr>
          <a:lstStyle/>
          <a:p>
            <a:r>
              <a:rPr lang="it-IT" dirty="0"/>
              <a:t>Dalla Longa Emanuele</a:t>
            </a:r>
          </a:p>
          <a:p>
            <a:r>
              <a:rPr lang="it-IT" dirty="0"/>
              <a:t>Milani Federico</a:t>
            </a:r>
          </a:p>
          <a:p>
            <a:r>
              <a:rPr lang="en-GB" dirty="0" err="1"/>
              <a:t>Urzino</a:t>
            </a:r>
            <a:r>
              <a:rPr lang="it-IT" dirty="0"/>
              <a:t> Davide</a:t>
            </a: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301DCC95-D016-4D44-9E9E-E237D32D586B}"/>
              </a:ext>
            </a:extLst>
          </p:cNvPr>
          <p:cNvSpPr txBox="1">
            <a:spLocks/>
          </p:cNvSpPr>
          <p:nvPr/>
        </p:nvSpPr>
        <p:spPr>
          <a:xfrm>
            <a:off x="1524000" y="3509962"/>
            <a:ext cx="9144000" cy="493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Project 8</a:t>
            </a:r>
          </a:p>
        </p:txBody>
      </p:sp>
    </p:spTree>
    <p:extLst>
      <p:ext uri="{BB962C8B-B14F-4D97-AF65-F5344CB8AC3E}">
        <p14:creationId xmlns:p14="http://schemas.microsoft.com/office/powerpoint/2010/main" val="2819318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8D7BC9-30E2-413D-B466-40CA4C0A3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848958"/>
            <a:ext cx="10336848" cy="918882"/>
          </a:xfrm>
        </p:spPr>
        <p:txBody>
          <a:bodyPr/>
          <a:lstStyle/>
          <a:p>
            <a:r>
              <a:rPr lang="en-US" dirty="0"/>
              <a:t>Experiments: Sampling frequency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3BDE30-2C08-453E-B1F7-182B90B4D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336848" cy="4368202"/>
          </a:xfrm>
        </p:spPr>
        <p:txBody>
          <a:bodyPr/>
          <a:lstStyle/>
          <a:p>
            <a:pPr algn="just"/>
            <a:r>
              <a:rPr lang="en-US" sz="2800" dirty="0"/>
              <a:t>The working regime of the fans we are working with is between 600-3000 rpm </a:t>
            </a:r>
          </a:p>
          <a:p>
            <a:pPr lvl="1" algn="just"/>
            <a:r>
              <a:rPr lang="en-US" sz="2200" dirty="0"/>
              <a:t>This is coherent with industrial motors</a:t>
            </a:r>
          </a:p>
          <a:p>
            <a:pPr lvl="1" algn="just"/>
            <a:r>
              <a:rPr lang="en-US" sz="2200" dirty="0"/>
              <a:t>We assumed that this is the only harmonic we are interested in</a:t>
            </a:r>
          </a:p>
          <a:p>
            <a:pPr lvl="2" algn="just"/>
            <a:r>
              <a:rPr lang="en-US" sz="2000" dirty="0"/>
              <a:t>We applied a low-pass antialiasing FIR filter</a:t>
            </a:r>
          </a:p>
          <a:p>
            <a:pPr lvl="1" algn="just"/>
            <a:r>
              <a:rPr lang="en-US" sz="2200" dirty="0"/>
              <a:t>We chose a sampling frequency 10 times greater than that </a:t>
            </a:r>
          </a:p>
          <a:p>
            <a:pPr lvl="2" algn="just"/>
            <a:r>
              <a:rPr lang="en-US" sz="2000" dirty="0"/>
              <a:t>We don’t have memory constraints</a:t>
            </a:r>
          </a:p>
        </p:txBody>
      </p:sp>
    </p:spTree>
    <p:extLst>
      <p:ext uri="{BB962C8B-B14F-4D97-AF65-F5344CB8AC3E}">
        <p14:creationId xmlns:p14="http://schemas.microsoft.com/office/powerpoint/2010/main" val="4192482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33D06F-DA60-4D76-A76F-E47366071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6AD56A8-903F-4869-8319-A3ECB3217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442666" y="555662"/>
            <a:ext cx="5013960" cy="6685280"/>
          </a:xfrm>
          <a:prstGeom prst="rect">
            <a:avLst/>
          </a:prstGeom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id="{6AC151DB-29EC-4AFE-B89A-16BB3E118A5E}"/>
              </a:ext>
            </a:extLst>
          </p:cNvPr>
          <p:cNvSpPr/>
          <p:nvPr/>
        </p:nvSpPr>
        <p:spPr>
          <a:xfrm>
            <a:off x="5293360" y="3688679"/>
            <a:ext cx="1605280" cy="160528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75B3D351-8402-4490-9A63-A4ADFCAB4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4996" y="1656678"/>
            <a:ext cx="4664446" cy="4256442"/>
          </a:xfrm>
        </p:spPr>
        <p:txBody>
          <a:bodyPr/>
          <a:lstStyle/>
          <a:p>
            <a:pPr algn="just"/>
            <a:r>
              <a:rPr lang="en-US" sz="2800" dirty="0"/>
              <a:t>We used two fans with a different diameter</a:t>
            </a:r>
          </a:p>
          <a:p>
            <a:pPr algn="just"/>
            <a:r>
              <a:rPr lang="en-US" sz="2800" dirty="0"/>
              <a:t>The </a:t>
            </a:r>
            <a:r>
              <a:rPr lang="en-US" sz="2800" dirty="0" err="1"/>
              <a:t>BlueCoin</a:t>
            </a:r>
            <a:r>
              <a:rPr lang="en-US" sz="2800" dirty="0"/>
              <a:t> has been screwed on a plastic cradle taped to the fan</a:t>
            </a:r>
          </a:p>
          <a:p>
            <a:pPr algn="just"/>
            <a:r>
              <a:rPr lang="en-US" sz="2800" dirty="0"/>
              <a:t>We powered the fans using an ATX power supply</a:t>
            </a:r>
          </a:p>
        </p:txBody>
      </p:sp>
    </p:spTree>
    <p:extLst>
      <p:ext uri="{BB962C8B-B14F-4D97-AF65-F5344CB8AC3E}">
        <p14:creationId xmlns:p14="http://schemas.microsoft.com/office/powerpoint/2010/main" val="769337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33D06F-DA60-4D76-A76F-E47366071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Experiments: modified conditions</a:t>
            </a:r>
            <a:endParaRPr lang="it-IT" dirty="0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75B3D351-8402-4490-9A63-A4ADFCAB4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560" y="1250120"/>
            <a:ext cx="9286240" cy="217887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dirty="0"/>
              <a:t>We interfered with the rotation with a plastic rod</a:t>
            </a:r>
          </a:p>
          <a:p>
            <a:pPr algn="just"/>
            <a:r>
              <a:rPr lang="en-US" sz="2800" dirty="0"/>
              <a:t>We added some tape on a blade of the fan</a:t>
            </a:r>
          </a:p>
          <a:p>
            <a:pPr algn="just"/>
            <a:r>
              <a:rPr lang="en-US" sz="2800" dirty="0"/>
              <a:t>We taped a magnet on a blade of the fan</a:t>
            </a:r>
          </a:p>
          <a:p>
            <a:pPr algn="just"/>
            <a:r>
              <a:rPr lang="en-US" sz="2800" dirty="0"/>
              <a:t>We broke one of the fan supports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FDADCD9-1603-4832-8C93-79E26E6E1D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00" b="25778"/>
          <a:stretch/>
        </p:blipFill>
        <p:spPr>
          <a:xfrm>
            <a:off x="416560" y="3525521"/>
            <a:ext cx="3007362" cy="3116266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DD92DFA-D224-4FAD-934E-5AC1C3B4E9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23" b="41333"/>
          <a:stretch/>
        </p:blipFill>
        <p:spPr>
          <a:xfrm>
            <a:off x="6993811" y="4005969"/>
            <a:ext cx="3853339" cy="217011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51EA30D7-81B6-4C73-BB1C-863F0BB2F97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51" b="27023"/>
          <a:stretch/>
        </p:blipFill>
        <p:spPr>
          <a:xfrm>
            <a:off x="3730388" y="3499006"/>
            <a:ext cx="2730340" cy="3057782"/>
          </a:xfrm>
          <a:prstGeom prst="rect">
            <a:avLst/>
          </a:prstGeom>
        </p:spPr>
      </p:pic>
      <p:sp>
        <p:nvSpPr>
          <p:cNvPr id="14" name="Ovale 13">
            <a:extLst>
              <a:ext uri="{FF2B5EF4-FFF2-40B4-BE49-F238E27FC236}">
                <a16:creationId xmlns:a16="http://schemas.microsoft.com/office/drawing/2014/main" id="{FEE93CFE-E229-4C8F-9C70-0528564C08C5}"/>
              </a:ext>
            </a:extLst>
          </p:cNvPr>
          <p:cNvSpPr/>
          <p:nvPr/>
        </p:nvSpPr>
        <p:spPr>
          <a:xfrm>
            <a:off x="2088196" y="4083207"/>
            <a:ext cx="1234124" cy="123412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DDE69739-0CA9-4A76-B1B4-0D3FC22E3353}"/>
              </a:ext>
            </a:extLst>
          </p:cNvPr>
          <p:cNvSpPr/>
          <p:nvPr/>
        </p:nvSpPr>
        <p:spPr>
          <a:xfrm>
            <a:off x="5091221" y="5202782"/>
            <a:ext cx="1255654" cy="121487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AB6426FC-5D53-423A-B7DF-64ED82DEDEBE}"/>
              </a:ext>
            </a:extLst>
          </p:cNvPr>
          <p:cNvSpPr/>
          <p:nvPr/>
        </p:nvSpPr>
        <p:spPr>
          <a:xfrm>
            <a:off x="7310440" y="4009298"/>
            <a:ext cx="1193484" cy="119348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3568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8E3387-5766-4BDA-B7ED-8A54706F5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testing on good data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F8EC07D-7B60-49D8-AF31-709D1FFA9D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8"/>
          <a:stretch/>
        </p:blipFill>
        <p:spPr>
          <a:xfrm>
            <a:off x="799679" y="1270000"/>
            <a:ext cx="10125282" cy="547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412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8E3387-5766-4BDA-B7ED-8A54706F5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plastic rod</a:t>
            </a:r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D956A86-8623-4E04-9987-BD85618D37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8"/>
          <a:stretch/>
        </p:blipFill>
        <p:spPr>
          <a:xfrm>
            <a:off x="1270000" y="1280698"/>
            <a:ext cx="9652000" cy="543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684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8E3387-5766-4BDA-B7ED-8A54706F5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taped blade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D9C7496-4920-4077-8921-9E41908546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79"/>
          <a:stretch/>
        </p:blipFill>
        <p:spPr>
          <a:xfrm>
            <a:off x="1340221" y="1200760"/>
            <a:ext cx="8596259" cy="548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982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8E3387-5766-4BDA-B7ED-8A54706F5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magnet taped on blade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8BD4D24-0473-41C2-AC72-D94272D52A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3"/>
          <a:stretch/>
        </p:blipFill>
        <p:spPr>
          <a:xfrm>
            <a:off x="1457917" y="1152983"/>
            <a:ext cx="8768166" cy="543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946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C5D2AE-8DC8-43CD-A8D8-E6B6E2794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possibilities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64A837-C172-4216-BF47-75F227584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 algn="just">
              <a:buNone/>
            </a:pPr>
            <a:r>
              <a:rPr lang="en-US" sz="3000" dirty="0"/>
              <a:t>Future iterations could provide online data sensing and collection. </a:t>
            </a:r>
            <a:r>
              <a:rPr lang="en-US" sz="2800" dirty="0"/>
              <a:t>This configuration will need to handle further concerns, like: </a:t>
            </a:r>
          </a:p>
          <a:p>
            <a:pPr lvl="1" algn="just"/>
            <a:r>
              <a:rPr lang="en-US" sz="2400" dirty="0"/>
              <a:t>Online data collection</a:t>
            </a:r>
          </a:p>
          <a:p>
            <a:pPr lvl="1" algn="just"/>
            <a:r>
              <a:rPr lang="en-US" sz="2400" dirty="0"/>
              <a:t>Energy efficiency (harvesting?)</a:t>
            </a:r>
          </a:p>
          <a:p>
            <a:pPr lvl="1" algn="just"/>
            <a:r>
              <a:rPr lang="en-US" sz="2400" dirty="0"/>
              <a:t>Drift (adaptivity)</a:t>
            </a:r>
          </a:p>
        </p:txBody>
      </p:sp>
    </p:spTree>
    <p:extLst>
      <p:ext uri="{BB962C8B-B14F-4D97-AF65-F5344CB8AC3E}">
        <p14:creationId xmlns:p14="http://schemas.microsoft.com/office/powerpoint/2010/main" val="1773434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AA4A73-8ABA-4983-916F-DC4F9E9CB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target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794AEB-6388-4679-9635-7085A1AE9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385" y="1785064"/>
            <a:ext cx="10525270" cy="4195481"/>
          </a:xfrm>
        </p:spPr>
        <p:txBody>
          <a:bodyPr/>
          <a:lstStyle/>
          <a:p>
            <a:r>
              <a:rPr lang="en-US" dirty="0"/>
              <a:t>Detect faults on an industrial electric motor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CB16577-DD5C-4E1D-8670-9142B8CAC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457" y="2970797"/>
            <a:ext cx="2725485" cy="2568436"/>
          </a:xfrm>
          <a:prstGeom prst="rect">
            <a:avLst/>
          </a:prstGeom>
          <a:ln w="38100">
            <a:noFill/>
          </a:ln>
          <a:effectLst>
            <a:outerShdw blurRad="54991" dist="17780" dir="5400000" algn="ctr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2602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6CCE8F-CCAE-413C-8787-4C7182E38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B6C801-A2F0-4D8A-89A6-EFDB3537A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553" y="1697318"/>
            <a:ext cx="7949248" cy="4195481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We used </a:t>
            </a:r>
            <a:r>
              <a:rPr lang="en-US" b="1" u="sng" dirty="0"/>
              <a:t>STM32 </a:t>
            </a:r>
            <a:r>
              <a:rPr lang="en-US" b="1" u="sng" dirty="0" err="1"/>
              <a:t>BlueCoin</a:t>
            </a:r>
            <a:r>
              <a:rPr lang="en-US" b="1" dirty="0"/>
              <a:t> </a:t>
            </a:r>
            <a:r>
              <a:rPr lang="en-US" dirty="0"/>
              <a:t>as our prototype board</a:t>
            </a:r>
          </a:p>
          <a:p>
            <a:pPr algn="just"/>
            <a:r>
              <a:rPr lang="en-US" dirty="0"/>
              <a:t>Little platform which can be easily </a:t>
            </a:r>
            <a:r>
              <a:rPr lang="en-US" b="1" u="sng" dirty="0"/>
              <a:t>bolt on</a:t>
            </a:r>
            <a:r>
              <a:rPr lang="en-US" dirty="0"/>
              <a:t> the motor without the need of modifications</a:t>
            </a:r>
          </a:p>
          <a:p>
            <a:pPr algn="just"/>
            <a:r>
              <a:rPr lang="en-US" b="1" u="sng" dirty="0"/>
              <a:t>Wide sensor capabilities</a:t>
            </a:r>
            <a:r>
              <a:rPr lang="en-US" dirty="0"/>
              <a:t> (magnetometer, gyroscope, accelerometer)</a:t>
            </a:r>
          </a:p>
          <a:p>
            <a:pPr algn="just"/>
            <a:r>
              <a:rPr lang="en-US" dirty="0"/>
              <a:t>SD card interface</a:t>
            </a:r>
          </a:p>
          <a:p>
            <a:pPr algn="just"/>
            <a:r>
              <a:rPr lang="en-US" dirty="0"/>
              <a:t>Can be used for future iterations, which may need to exploit features like Bluetooth transmission, low power mode…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5FD8851-3D0E-4479-A1C8-AB00960117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54" b="9102"/>
          <a:stretch/>
        </p:blipFill>
        <p:spPr>
          <a:xfrm>
            <a:off x="9171709" y="2739208"/>
            <a:ext cx="2798618" cy="1730027"/>
          </a:xfrm>
          <a:prstGeom prst="rect">
            <a:avLst/>
          </a:prstGeom>
          <a:ln w="38100">
            <a:noFill/>
          </a:ln>
          <a:effectLst>
            <a:outerShdw blurRad="54991" dist="17780" dir="5400000" algn="ctr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2728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76B041-2A6A-4F74-A4D6-BC4E3AFAA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8894129" cy="857922"/>
          </a:xfrm>
        </p:spPr>
        <p:txBody>
          <a:bodyPr/>
          <a:lstStyle/>
          <a:p>
            <a:pPr algn="ctr"/>
            <a:r>
              <a:rPr lang="en-US" dirty="0"/>
              <a:t>Capturing the motor properties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95A7F4-0B3B-4849-8BFB-3B238FC36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300" y="1660562"/>
            <a:ext cx="10218420" cy="47447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We have three main tasks to tackle: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b="1" dirty="0"/>
              <a:t>Data acquisition:</a:t>
            </a:r>
            <a:r>
              <a:rPr lang="en-US" sz="2400" dirty="0"/>
              <a:t> we sense data using the </a:t>
            </a:r>
            <a:r>
              <a:rPr lang="en-US" sz="2400" dirty="0" err="1"/>
              <a:t>BlueCoin</a:t>
            </a:r>
            <a:r>
              <a:rPr lang="en-US" sz="2400" dirty="0"/>
              <a:t> board, and then collect them</a:t>
            </a:r>
          </a:p>
          <a:p>
            <a:pPr lvl="1" algn="just"/>
            <a:r>
              <a:rPr lang="en-US" sz="2400" i="0" dirty="0"/>
              <a:t>The prototype we have developed in </a:t>
            </a:r>
            <a:r>
              <a:rPr lang="en-US" sz="2400" dirty="0"/>
              <a:t>this iteration records data on a testbed,</a:t>
            </a:r>
            <a:r>
              <a:rPr lang="en-US" sz="2400" i="0" dirty="0"/>
              <a:t> </a:t>
            </a:r>
            <a:r>
              <a:rPr lang="en-US" sz="2400" dirty="0"/>
              <a:t>in a clean environment, free of interferences, at a given regime.</a:t>
            </a:r>
          </a:p>
          <a:p>
            <a:pPr lvl="1" algn="just"/>
            <a:r>
              <a:rPr lang="en-US" sz="2400" dirty="0"/>
              <a:t>Data are logged on a SD card</a:t>
            </a:r>
          </a:p>
        </p:txBody>
      </p:sp>
    </p:spTree>
    <p:extLst>
      <p:ext uri="{BB962C8B-B14F-4D97-AF65-F5344CB8AC3E}">
        <p14:creationId xmlns:p14="http://schemas.microsoft.com/office/powerpoint/2010/main" val="1525512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62D75F-FCBC-4F9C-9A8C-2BF4246E4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431" y="645757"/>
            <a:ext cx="9430762" cy="1403791"/>
          </a:xfrm>
        </p:spPr>
        <p:txBody>
          <a:bodyPr/>
          <a:lstStyle/>
          <a:p>
            <a:r>
              <a:rPr lang="en-US" dirty="0"/>
              <a:t>Capturing the motor properties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5C9DF9-67B8-4B44-9692-28B6AB9DD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920838"/>
            <a:ext cx="8946541" cy="4195481"/>
          </a:xfrm>
        </p:spPr>
        <p:txBody>
          <a:bodyPr/>
          <a:lstStyle/>
          <a:p>
            <a:pPr marL="514350" indent="-514350" algn="just">
              <a:buFont typeface="+mj-lt"/>
              <a:buAutoNum type="arabicPeriod" startAt="2"/>
            </a:pPr>
            <a:r>
              <a:rPr lang="en-US" b="1" dirty="0"/>
              <a:t>Model identification</a:t>
            </a:r>
            <a:r>
              <a:rPr lang="en-US" dirty="0"/>
              <a:t>: we feed these data into a modeling algorithm, which estimates the system characteristics:</a:t>
            </a:r>
          </a:p>
          <a:p>
            <a:pPr lvl="1" algn="just"/>
            <a:r>
              <a:rPr lang="en-US" sz="2400" b="1" u="sng" dirty="0"/>
              <a:t>We have implemented an advanced modeling algorithm which estimates an AR(MA) model</a:t>
            </a:r>
            <a:r>
              <a:rPr lang="en-US" sz="2400" dirty="0"/>
              <a:t> for each sensor axis, on a clean set of data</a:t>
            </a:r>
          </a:p>
        </p:txBody>
      </p:sp>
    </p:spTree>
    <p:extLst>
      <p:ext uri="{BB962C8B-B14F-4D97-AF65-F5344CB8AC3E}">
        <p14:creationId xmlns:p14="http://schemas.microsoft.com/office/powerpoint/2010/main" val="26293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B21E08-6DC0-4E21-A653-36BD6CE30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191" y="652388"/>
            <a:ext cx="9404723" cy="1400530"/>
          </a:xfrm>
        </p:spPr>
        <p:txBody>
          <a:bodyPr/>
          <a:lstStyle/>
          <a:p>
            <a:r>
              <a:rPr lang="en-US" dirty="0"/>
              <a:t>Monitoring the motor state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F21BB1-32F9-4EAF-A156-A6FB79B8B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 startAt="3"/>
            </a:pPr>
            <a:r>
              <a:rPr lang="en-US" b="1" dirty="0"/>
              <a:t>Fault detection:</a:t>
            </a:r>
            <a:r>
              <a:rPr lang="en-US" dirty="0"/>
              <a:t> we check the prediction performance of our model on the newly sensed data</a:t>
            </a:r>
          </a:p>
          <a:p>
            <a:pPr lvl="1" algn="just"/>
            <a:r>
              <a:rPr lang="en-US" sz="2400" b="1" u="sng" dirty="0"/>
              <a:t>If the performance of the prediction is worse than a certain threshold, we will know that the model has changed and the test will fail</a:t>
            </a:r>
          </a:p>
          <a:p>
            <a:pPr lvl="1" algn="just"/>
            <a:r>
              <a:rPr lang="en-US" sz="2400" dirty="0"/>
              <a:t>The frequency of these checks will be proportional to the load applied</a:t>
            </a:r>
          </a:p>
          <a:p>
            <a:pPr lvl="1" algn="just"/>
            <a:r>
              <a:rPr lang="en-US" sz="2400" dirty="0"/>
              <a:t>These checks will be operated more often in the first period of the motor’s life and near its expected end</a:t>
            </a:r>
          </a:p>
        </p:txBody>
      </p:sp>
    </p:spTree>
    <p:extLst>
      <p:ext uri="{BB962C8B-B14F-4D97-AF65-F5344CB8AC3E}">
        <p14:creationId xmlns:p14="http://schemas.microsoft.com/office/powerpoint/2010/main" val="3347341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Segnaposto contenuto 3">
            <a:extLst>
              <a:ext uri="{FF2B5EF4-FFF2-40B4-BE49-F238E27FC236}">
                <a16:creationId xmlns:a16="http://schemas.microsoft.com/office/drawing/2014/main" id="{2CA57FE3-CBF0-41EE-93A3-7550B068E0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6914944"/>
              </p:ext>
            </p:extLst>
          </p:nvPr>
        </p:nvGraphicFramePr>
        <p:xfrm>
          <a:off x="6298023" y="1284500"/>
          <a:ext cx="5511744" cy="5220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olo 1">
            <a:extLst>
              <a:ext uri="{FF2B5EF4-FFF2-40B4-BE49-F238E27FC236}">
                <a16:creationId xmlns:a16="http://schemas.microsoft.com/office/drawing/2014/main" id="{F909ECA4-8B8D-418A-9CFD-34617E832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71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Overall work cycle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910F84E3-0115-4241-A6D0-BEA5F24E14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3518116"/>
              </p:ext>
            </p:extLst>
          </p:nvPr>
        </p:nvGraphicFramePr>
        <p:xfrm>
          <a:off x="838200" y="1284500"/>
          <a:ext cx="5076000" cy="5220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Ovale 5">
            <a:extLst>
              <a:ext uri="{FF2B5EF4-FFF2-40B4-BE49-F238E27FC236}">
                <a16:creationId xmlns:a16="http://schemas.microsoft.com/office/drawing/2014/main" id="{171F6307-4D37-429B-A1E1-FA6F8631803C}"/>
              </a:ext>
            </a:extLst>
          </p:cNvPr>
          <p:cNvSpPr/>
          <p:nvPr/>
        </p:nvSpPr>
        <p:spPr>
          <a:xfrm>
            <a:off x="1386905" y="2284346"/>
            <a:ext cx="1915257" cy="1404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Blue coin installation on motor 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7D2481BC-556D-4A5B-8ACC-76105A174A3F}"/>
              </a:ext>
            </a:extLst>
          </p:cNvPr>
          <p:cNvSpPr/>
          <p:nvPr/>
        </p:nvSpPr>
        <p:spPr>
          <a:xfrm>
            <a:off x="3408837" y="2850527"/>
            <a:ext cx="2435399" cy="1540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identification</a:t>
            </a:r>
          </a:p>
        </p:txBody>
      </p:sp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D19DE539-9226-4A1E-8C13-A31CD290B866}"/>
              </a:ext>
            </a:extLst>
          </p:cNvPr>
          <p:cNvSpPr/>
          <p:nvPr/>
        </p:nvSpPr>
        <p:spPr>
          <a:xfrm rot="5400000">
            <a:off x="1985886" y="3918426"/>
            <a:ext cx="667748" cy="496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7D2481BC-556D-4A5B-8ACC-76105A174A3F}"/>
              </a:ext>
            </a:extLst>
          </p:cNvPr>
          <p:cNvSpPr/>
          <p:nvPr/>
        </p:nvSpPr>
        <p:spPr>
          <a:xfrm>
            <a:off x="1409158" y="4680141"/>
            <a:ext cx="1915257" cy="1492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sensing</a:t>
            </a:r>
          </a:p>
        </p:txBody>
      </p:sp>
      <p:sp>
        <p:nvSpPr>
          <p:cNvPr id="11" name="Freccia a destra 8">
            <a:extLst>
              <a:ext uri="{FF2B5EF4-FFF2-40B4-BE49-F238E27FC236}">
                <a16:creationId xmlns:a16="http://schemas.microsoft.com/office/drawing/2014/main" id="{5F8B9189-57DA-4A67-B0C6-FC9673114617}"/>
              </a:ext>
            </a:extLst>
          </p:cNvPr>
          <p:cNvSpPr/>
          <p:nvPr/>
        </p:nvSpPr>
        <p:spPr>
          <a:xfrm rot="18863771">
            <a:off x="3239200" y="4399249"/>
            <a:ext cx="723751" cy="541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DD2BE7E4-5294-4DBF-9CEF-0C11C6575449}"/>
              </a:ext>
            </a:extLst>
          </p:cNvPr>
          <p:cNvSpPr/>
          <p:nvPr/>
        </p:nvSpPr>
        <p:spPr>
          <a:xfrm>
            <a:off x="6688411" y="2005755"/>
            <a:ext cx="1915257" cy="1597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Blue coin installation on motor </a:t>
            </a: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E8F4C0BF-D9EA-4C78-8D02-267257F3AA31}"/>
              </a:ext>
            </a:extLst>
          </p:cNvPr>
          <p:cNvSpPr/>
          <p:nvPr/>
        </p:nvSpPr>
        <p:spPr>
          <a:xfrm>
            <a:off x="9473998" y="2044295"/>
            <a:ext cx="2139518" cy="1597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checking</a:t>
            </a:r>
          </a:p>
        </p:txBody>
      </p:sp>
      <p:sp>
        <p:nvSpPr>
          <p:cNvPr id="22" name="Freccia a destra 21">
            <a:extLst>
              <a:ext uri="{FF2B5EF4-FFF2-40B4-BE49-F238E27FC236}">
                <a16:creationId xmlns:a16="http://schemas.microsoft.com/office/drawing/2014/main" id="{BC9C254F-16F8-4314-8A13-36A3AA5E01BA}"/>
              </a:ext>
            </a:extLst>
          </p:cNvPr>
          <p:cNvSpPr/>
          <p:nvPr/>
        </p:nvSpPr>
        <p:spPr>
          <a:xfrm rot="5400000">
            <a:off x="7325509" y="3926559"/>
            <a:ext cx="667748" cy="496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00E72210-1478-467D-AACB-C3A9E9D978D8}"/>
              </a:ext>
            </a:extLst>
          </p:cNvPr>
          <p:cNvSpPr/>
          <p:nvPr/>
        </p:nvSpPr>
        <p:spPr>
          <a:xfrm>
            <a:off x="6687257" y="4610929"/>
            <a:ext cx="1915257" cy="1791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sensing</a:t>
            </a:r>
          </a:p>
        </p:txBody>
      </p:sp>
      <p:sp>
        <p:nvSpPr>
          <p:cNvPr id="24" name="Freccia a destra 8">
            <a:extLst>
              <a:ext uri="{FF2B5EF4-FFF2-40B4-BE49-F238E27FC236}">
                <a16:creationId xmlns:a16="http://schemas.microsoft.com/office/drawing/2014/main" id="{122F26E2-8A6E-4DDA-B34B-41D049ABFE78}"/>
              </a:ext>
            </a:extLst>
          </p:cNvPr>
          <p:cNvSpPr/>
          <p:nvPr/>
        </p:nvSpPr>
        <p:spPr>
          <a:xfrm rot="18863771">
            <a:off x="8463689" y="3936434"/>
            <a:ext cx="1429567" cy="541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43379903-DE70-4FC1-8139-CA31764C3C3B}"/>
              </a:ext>
            </a:extLst>
          </p:cNvPr>
          <p:cNvSpPr/>
          <p:nvPr/>
        </p:nvSpPr>
        <p:spPr>
          <a:xfrm>
            <a:off x="9473998" y="4671238"/>
            <a:ext cx="2139518" cy="1713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result</a:t>
            </a:r>
          </a:p>
        </p:txBody>
      </p:sp>
      <p:sp>
        <p:nvSpPr>
          <p:cNvPr id="28" name="Freccia a destra 8">
            <a:extLst>
              <a:ext uri="{FF2B5EF4-FFF2-40B4-BE49-F238E27FC236}">
                <a16:creationId xmlns:a16="http://schemas.microsoft.com/office/drawing/2014/main" id="{D941EC21-7617-40ED-9ACF-6311CCCCCEF4}"/>
              </a:ext>
            </a:extLst>
          </p:cNvPr>
          <p:cNvSpPr/>
          <p:nvPr/>
        </p:nvSpPr>
        <p:spPr>
          <a:xfrm rot="5400000">
            <a:off x="10205361" y="3876505"/>
            <a:ext cx="723751" cy="541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DA9E7D0-AEA8-4FB9-A758-157F1B9882FA}"/>
              </a:ext>
            </a:extLst>
          </p:cNvPr>
          <p:cNvSpPr txBox="1"/>
          <p:nvPr/>
        </p:nvSpPr>
        <p:spPr>
          <a:xfrm>
            <a:off x="838200" y="1395074"/>
            <a:ext cx="4993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First acquisition: Model Identification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E5346183-C42B-4942-9110-F3F7AEC39FA0}"/>
              </a:ext>
            </a:extLst>
          </p:cNvPr>
          <p:cNvSpPr txBox="1"/>
          <p:nvPr/>
        </p:nvSpPr>
        <p:spPr>
          <a:xfrm>
            <a:off x="6525592" y="1382129"/>
            <a:ext cx="5056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Next acquisitions: fault detection</a:t>
            </a:r>
          </a:p>
        </p:txBody>
      </p:sp>
    </p:spTree>
    <p:extLst>
      <p:ext uri="{BB962C8B-B14F-4D97-AF65-F5344CB8AC3E}">
        <p14:creationId xmlns:p14="http://schemas.microsoft.com/office/powerpoint/2010/main" val="2659968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ccia a destra 2">
            <a:extLst>
              <a:ext uri="{FF2B5EF4-FFF2-40B4-BE49-F238E27FC236}">
                <a16:creationId xmlns:a16="http://schemas.microsoft.com/office/drawing/2014/main" id="{FEB0A5BD-06D2-487D-9717-71124A4A76DB}"/>
              </a:ext>
            </a:extLst>
          </p:cNvPr>
          <p:cNvSpPr/>
          <p:nvPr/>
        </p:nvSpPr>
        <p:spPr>
          <a:xfrm>
            <a:off x="6650708" y="3109093"/>
            <a:ext cx="975360" cy="6398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5F8EF61E-5248-4579-9C2B-E246D941C0AE}"/>
              </a:ext>
            </a:extLst>
          </p:cNvPr>
          <p:cNvSpPr/>
          <p:nvPr/>
        </p:nvSpPr>
        <p:spPr>
          <a:xfrm>
            <a:off x="1162235" y="4972737"/>
            <a:ext cx="1722268" cy="14026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N</a:t>
            </a: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DFEDA14A-E38A-4F57-9CC5-BF106BBAB423}"/>
              </a:ext>
            </a:extLst>
          </p:cNvPr>
          <p:cNvSpPr/>
          <p:nvPr/>
        </p:nvSpPr>
        <p:spPr>
          <a:xfrm>
            <a:off x="1162235" y="3402631"/>
            <a:ext cx="1722268" cy="14026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2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5712661-CEEF-4141-B375-C208E5A3A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4799" y="308132"/>
            <a:ext cx="4141285" cy="930338"/>
          </a:xfrm>
        </p:spPr>
        <p:txBody>
          <a:bodyPr/>
          <a:lstStyle/>
          <a:p>
            <a:pPr algn="ctr"/>
            <a:r>
              <a:rPr lang="en-US" dirty="0"/>
              <a:t>Test workflow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13C276B8-43E8-4340-8744-F95FE45FF93D}"/>
              </a:ext>
            </a:extLst>
          </p:cNvPr>
          <p:cNvSpPr/>
          <p:nvPr/>
        </p:nvSpPr>
        <p:spPr>
          <a:xfrm>
            <a:off x="1162235" y="1791899"/>
            <a:ext cx="1722268" cy="14026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1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D35485D-A7D8-446F-9516-34B0F2153AAD}"/>
              </a:ext>
            </a:extLst>
          </p:cNvPr>
          <p:cNvSpPr/>
          <p:nvPr/>
        </p:nvSpPr>
        <p:spPr>
          <a:xfrm>
            <a:off x="2515508" y="2178337"/>
            <a:ext cx="1327652" cy="767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BlueCoin</a:t>
            </a:r>
            <a:endParaRPr lang="en-US" dirty="0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B13F8C6A-714D-4C39-945A-7EDD7171A29F}"/>
              </a:ext>
            </a:extLst>
          </p:cNvPr>
          <p:cNvSpPr/>
          <p:nvPr/>
        </p:nvSpPr>
        <p:spPr>
          <a:xfrm>
            <a:off x="9346274" y="2815556"/>
            <a:ext cx="2139519" cy="1226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interface</a:t>
            </a: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6EC113B4-8151-47BB-AC1F-02204162E0B8}"/>
              </a:ext>
            </a:extLst>
          </p:cNvPr>
          <p:cNvSpPr/>
          <p:nvPr/>
        </p:nvSpPr>
        <p:spPr>
          <a:xfrm>
            <a:off x="1038688" y="1429306"/>
            <a:ext cx="10762695" cy="5113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487DD674-237C-4C2C-8E33-A0E350C4E4A7}"/>
              </a:ext>
            </a:extLst>
          </p:cNvPr>
          <p:cNvSpPr/>
          <p:nvPr/>
        </p:nvSpPr>
        <p:spPr>
          <a:xfrm>
            <a:off x="6096000" y="2584472"/>
            <a:ext cx="2084776" cy="1636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Processing Unit</a:t>
            </a: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ACEA35EE-70CD-4B8C-9EB7-45F97A56E892}"/>
              </a:ext>
            </a:extLst>
          </p:cNvPr>
          <p:cNvSpPr/>
          <p:nvPr/>
        </p:nvSpPr>
        <p:spPr>
          <a:xfrm>
            <a:off x="3381521" y="2732503"/>
            <a:ext cx="923278" cy="286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SD</a:t>
            </a:r>
          </a:p>
        </p:txBody>
      </p:sp>
    </p:spTree>
    <p:extLst>
      <p:ext uri="{BB962C8B-B14F-4D97-AF65-F5344CB8AC3E}">
        <p14:creationId xmlns:p14="http://schemas.microsoft.com/office/powerpoint/2010/main" val="132318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162 L 0.02383 0.0588 C 0.02916 0.0713 0.03203 0.09028 0.03203 0.11019 C 0.03203 0.13264 0.02916 0.15093 0.02383 0.16366 L -0.00013 0.22477 " pathEditMode="relative" rAng="5400000" ptsTypes="A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5" y="1131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162 L 0.02383 0.05879 C 0.02917 0.07129 0.03204 0.09027 0.03204 0.11018 C 0.03204 0.13263 0.02917 0.15092 0.02383 0.16365 L -0.00013 0.22476 " pathEditMode="relative" rAng="5400000" ptsTypes="AAAAA">
                                      <p:cBhvr>
                                        <p:cTn id="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5" y="1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22523 L 0.02057 0.28912 C 0.02513 0.30231 0.02747 0.32222 0.02747 0.34329 C 0.02747 0.36713 0.02513 0.38611 0.02057 0.39954 L -0.00013 0.46366 " pathEditMode="relative" rAng="5400000" ptsTypes="AAAAA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" y="11921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22523 L 0.02058 0.28912 C 0.02513 0.30231 0.02748 0.32222 0.02748 0.34329 C 0.02748 0.36713 0.02513 0.38611 0.02058 0.39954 L -0.00013 0.46366 " pathEditMode="relative" rAng="5400000" ptsTypes="AAAAA">
                                      <p:cBhvr>
                                        <p:cTn id="1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" y="1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5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4632 L 0.13321 0.4632 C 0.1931 0.4632 0.26732 0.38889 0.26732 0.3294 L 0.26732 0.19584 " pathEditMode="relative" rAng="0" ptsTypes="AAAA">
                                      <p:cBhvr>
                                        <p:cTn id="1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72" y="-1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0.24713 0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7" grpId="1" animBg="1"/>
      <p:bldP spid="26" grpId="0" animBg="1"/>
      <p:bldP spid="26" grpId="1" animBg="1"/>
      <p:bldP spid="26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0130F6C5-1D6E-4A79-9A1E-F491409D7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19480"/>
          </a:xfrm>
        </p:spPr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85ED7B-07D9-446B-9DF8-3813DF8D3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01800"/>
            <a:ext cx="9245600" cy="4643582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We performed an experiment to verify the capabilities of the developed tools:</a:t>
            </a:r>
          </a:p>
          <a:p>
            <a:pPr lvl="1" algn="just"/>
            <a:r>
              <a:rPr lang="en-US" sz="2400" dirty="0"/>
              <a:t>Data sensing on a working fan</a:t>
            </a:r>
          </a:p>
          <a:p>
            <a:pPr lvl="1" algn="just"/>
            <a:r>
              <a:rPr lang="en-US" sz="2400" dirty="0"/>
              <a:t>Data sensing with modifications to a blade of the fan</a:t>
            </a:r>
          </a:p>
          <a:p>
            <a:pPr lvl="2" algn="just"/>
            <a:r>
              <a:rPr lang="en-US" sz="2000" dirty="0"/>
              <a:t>Eccentrical load</a:t>
            </a:r>
          </a:p>
          <a:p>
            <a:pPr lvl="2" algn="just"/>
            <a:r>
              <a:rPr lang="en-US" sz="2000" dirty="0"/>
              <a:t>Magnetic field</a:t>
            </a:r>
          </a:p>
          <a:p>
            <a:pPr lvl="1" algn="just"/>
            <a:r>
              <a:rPr lang="en-US" sz="2400" dirty="0"/>
              <a:t>Model identification on the working fan data and performance verification on disturbed data</a:t>
            </a:r>
          </a:p>
        </p:txBody>
      </p:sp>
    </p:spTree>
    <p:extLst>
      <p:ext uri="{BB962C8B-B14F-4D97-AF65-F5344CB8AC3E}">
        <p14:creationId xmlns:p14="http://schemas.microsoft.com/office/powerpoint/2010/main" val="27236631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811</TotalTime>
  <Words>546</Words>
  <Application>Microsoft Office PowerPoint</Application>
  <PresentationFormat>Widescreen</PresentationFormat>
  <Paragraphs>76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Ione</vt:lpstr>
      <vt:lpstr>Wearing Predictive System</vt:lpstr>
      <vt:lpstr>Project target</vt:lpstr>
      <vt:lpstr>Platform</vt:lpstr>
      <vt:lpstr>Capturing the motor properties</vt:lpstr>
      <vt:lpstr>Capturing the motor properties</vt:lpstr>
      <vt:lpstr>Monitoring the motor state</vt:lpstr>
      <vt:lpstr>Overall work cycle</vt:lpstr>
      <vt:lpstr>Test workflow</vt:lpstr>
      <vt:lpstr>Experiments</vt:lpstr>
      <vt:lpstr>Experiments: Sampling frequency</vt:lpstr>
      <vt:lpstr>Experiments</vt:lpstr>
      <vt:lpstr>Experiments: modified conditions</vt:lpstr>
      <vt:lpstr>Results: testing on good data</vt:lpstr>
      <vt:lpstr>Results: plastic rod</vt:lpstr>
      <vt:lpstr>Results: taped blade</vt:lpstr>
      <vt:lpstr>Results: magnet taped on blade</vt:lpstr>
      <vt:lpstr>Future possibilities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</dc:title>
  <dc:creator>Davide Urzino</dc:creator>
  <cp:lastModifiedBy>Emanuele Dalla Longa</cp:lastModifiedBy>
  <cp:revision>81</cp:revision>
  <dcterms:created xsi:type="dcterms:W3CDTF">2017-11-16T09:12:06Z</dcterms:created>
  <dcterms:modified xsi:type="dcterms:W3CDTF">2017-12-19T13:44:43Z</dcterms:modified>
</cp:coreProperties>
</file>