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0" r:id="rId3"/>
    <p:sldId id="276" r:id="rId4"/>
    <p:sldId id="263" r:id="rId5"/>
    <p:sldId id="264" r:id="rId6"/>
    <p:sldId id="277" r:id="rId7"/>
    <p:sldId id="268" r:id="rId8"/>
    <p:sldId id="270" r:id="rId9"/>
    <p:sldId id="271" r:id="rId10"/>
    <p:sldId id="275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uele Dalla Longa" initials="EDL" lastIdx="1" clrIdx="0">
    <p:extLst>
      <p:ext uri="{19B8F6BF-5375-455C-9EA6-DF929625EA0E}">
        <p15:presenceInfo xmlns:p15="http://schemas.microsoft.com/office/powerpoint/2012/main" userId="S-1-5-21-3798147549-2570772903-356397232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11T00:31:44.067" idx="1">
    <p:pos x="10" y="10"/>
    <p:text>Dov'è il verde? Dov'è l'output?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>
    <a:noFill/>
  </dgm:bg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7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7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5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1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05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8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0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0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4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26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8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443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plane data 2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91E45F35-FD8D-4740-B147-85AF1D231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7" t="10614" r="53547" b="8877"/>
          <a:stretch/>
        </p:blipFill>
        <p:spPr>
          <a:xfrm>
            <a:off x="1056224" y="1311844"/>
            <a:ext cx="9986559" cy="52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6573A-7508-44BE-99F1-3CCEBDC5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31" y="335279"/>
            <a:ext cx="9601200" cy="760445"/>
          </a:xfrm>
        </p:spPr>
        <p:txBody>
          <a:bodyPr/>
          <a:lstStyle/>
          <a:p>
            <a:r>
              <a:rPr lang="en-US" b="1" dirty="0"/>
              <a:t>Plane data including disturbances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C3D3C47-319E-406F-B9B2-4B4CEF380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0" t="9255" r="53646" b="9198"/>
          <a:stretch/>
        </p:blipFill>
        <p:spPr>
          <a:xfrm>
            <a:off x="955467" y="1254439"/>
            <a:ext cx="10023128" cy="52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83AFD-44CF-4B99-82FE-6DE35DD4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2" y="240264"/>
            <a:ext cx="10562253" cy="76744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identification and data checking results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01DFCB2-2BC5-46CE-8ACE-CE386EEBB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15" t="10983" r="52575" b="8161"/>
          <a:stretch/>
        </p:blipFill>
        <p:spPr>
          <a:xfrm>
            <a:off x="1092249" y="1007706"/>
            <a:ext cx="10841604" cy="55391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418ABF-295A-4EA8-A2B2-A5A6F9DFBC0F}"/>
              </a:ext>
            </a:extLst>
          </p:cNvPr>
          <p:cNvSpPr txBox="1"/>
          <p:nvPr/>
        </p:nvSpPr>
        <p:spPr>
          <a:xfrm>
            <a:off x="9671387" y="15217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plain 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9E8A29-63EB-445E-8717-C8A105BD0DE9}"/>
              </a:ext>
            </a:extLst>
          </p:cNvPr>
          <p:cNvSpPr txBox="1"/>
          <p:nvPr/>
        </p:nvSpPr>
        <p:spPr>
          <a:xfrm>
            <a:off x="9777919" y="324433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plain 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BCB9A3-276A-4FE9-899F-5B1CB1BD1F97}"/>
              </a:ext>
            </a:extLst>
          </p:cNvPr>
          <p:cNvSpPr txBox="1"/>
          <p:nvPr/>
        </p:nvSpPr>
        <p:spPr>
          <a:xfrm>
            <a:off x="9671387" y="4966966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Disturbed plain</a:t>
            </a:r>
          </a:p>
        </p:txBody>
      </p:sp>
    </p:spTree>
    <p:extLst>
      <p:ext uri="{BB962C8B-B14F-4D97-AF65-F5344CB8AC3E}">
        <p14:creationId xmlns:p14="http://schemas.microsoft.com/office/powerpoint/2010/main" val="369951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Capturing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660562"/>
            <a:ext cx="99314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have two main tasks to tackle: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Data acquisition:</a:t>
            </a:r>
            <a:r>
              <a:rPr lang="en-US" sz="2400" dirty="0"/>
              <a:t> we will sense data using the </a:t>
            </a:r>
            <a:r>
              <a:rPr lang="en-US" sz="2400" dirty="0" err="1"/>
              <a:t>BlueCoin</a:t>
            </a:r>
            <a:r>
              <a:rPr lang="en-US" sz="2400" dirty="0"/>
              <a:t> board, and then collect them</a:t>
            </a:r>
          </a:p>
          <a:p>
            <a:pPr lvl="1" algn="just"/>
            <a:r>
              <a:rPr lang="en-US" sz="2400" b="1" i="0" u="sng" dirty="0"/>
              <a:t>The prototype we are developing in this iteration will sense data on a testbed, and record them offline on an SD card</a:t>
            </a:r>
          </a:p>
          <a:p>
            <a:pPr lvl="1" algn="just"/>
            <a:r>
              <a:rPr lang="en-US" sz="2400" dirty="0"/>
              <a:t>Future iterations could provide real time data sensing and collection. This configuration will need to handle further concerns, like energy efficiency (harvesting?)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2D75F-FCBC-4F9C-9A8C-2BF4246E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the motor properties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C9DF9-67B8-4B44-9692-28B6AB9D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0838"/>
            <a:ext cx="8946541" cy="419548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Model identification</a:t>
            </a:r>
            <a:r>
              <a:rPr lang="en-US" dirty="0"/>
              <a:t>: we will feed these data into a modeling algorithm, which will estimate the system characteristics</a:t>
            </a:r>
          </a:p>
          <a:p>
            <a:pPr lvl="1" algn="just"/>
            <a:r>
              <a:rPr lang="en-US" sz="2400" b="1" u="sng" dirty="0"/>
              <a:t>We are testing an advanced model identification algorithm</a:t>
            </a:r>
            <a:r>
              <a:rPr lang="en-US" sz="2400" b="1" dirty="0"/>
              <a:t> </a:t>
            </a:r>
            <a:r>
              <a:rPr lang="en-US" sz="2400" dirty="0"/>
              <a:t>which should provide accurate modeling capabilities. </a:t>
            </a:r>
          </a:p>
          <a:p>
            <a:pPr lvl="1" algn="just"/>
            <a:r>
              <a:rPr lang="en-US" sz="2400" dirty="0"/>
              <a:t>If this algorithm won’t prove to be effective to this particular application, we have a simpler backup alternative available</a:t>
            </a:r>
          </a:p>
        </p:txBody>
      </p:sp>
    </p:spTree>
    <p:extLst>
      <p:ext uri="{BB962C8B-B14F-4D97-AF65-F5344CB8AC3E}">
        <p14:creationId xmlns:p14="http://schemas.microsoft.com/office/powerpoint/2010/main" val="2629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111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Adaptivity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625600"/>
            <a:ext cx="9804400" cy="413512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Every motor will have a different dynamic, depending on the working regime, its past usage, the load applied… </a:t>
            </a:r>
          </a:p>
          <a:p>
            <a:pPr algn="just"/>
            <a:r>
              <a:rPr lang="en-US" sz="2400" b="1" u="sng" dirty="0"/>
              <a:t>For this iteration, we are developing an prototype which will identify a basic model of the motor in a clean environment, free of interferences, at a given regime.</a:t>
            </a:r>
            <a:r>
              <a:rPr lang="en-US" sz="2400" b="1" dirty="0"/>
              <a:t> </a:t>
            </a:r>
            <a:r>
              <a:rPr lang="en-US" sz="2400" dirty="0"/>
              <a:t>Comparisons will be made on this data after an alteration of the system.</a:t>
            </a:r>
          </a:p>
          <a:p>
            <a:pPr algn="just"/>
            <a:r>
              <a:rPr lang="en-US" dirty="0"/>
              <a:t>An advanced, adaptive identification system taking all these factors into account could be explored in future iterations. 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Segnaposto contenuto 3">
            <a:extLst>
              <a:ext uri="{FF2B5EF4-FFF2-40B4-BE49-F238E27FC236}">
                <a16:creationId xmlns:a16="http://schemas.microsoft.com/office/drawing/2014/main" id="{2CA57FE3-CBF0-41EE-93A3-7550B068E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914944"/>
              </p:ext>
            </p:extLst>
          </p:nvPr>
        </p:nvGraphicFramePr>
        <p:xfrm>
          <a:off x="6298023" y="1284500"/>
          <a:ext cx="5511744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7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18116"/>
              </p:ext>
            </p:extLst>
          </p:nvPr>
        </p:nvGraphicFramePr>
        <p:xfrm>
          <a:off x="838200" y="1284500"/>
          <a:ext cx="5076000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1386905" y="2284346"/>
            <a:ext cx="1915257" cy="1404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3408837" y="2850527"/>
            <a:ext cx="2435399" cy="154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19DE539-9226-4A1E-8C13-A31CD290B866}"/>
              </a:ext>
            </a:extLst>
          </p:cNvPr>
          <p:cNvSpPr/>
          <p:nvPr/>
        </p:nvSpPr>
        <p:spPr>
          <a:xfrm rot="5400000">
            <a:off x="1985886" y="3918426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409158" y="4680141"/>
            <a:ext cx="1915257" cy="149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18863771">
            <a:off x="3239200" y="4399249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D2BE7E4-5294-4DBF-9CEF-0C11C6575449}"/>
              </a:ext>
            </a:extLst>
          </p:cNvPr>
          <p:cNvSpPr/>
          <p:nvPr/>
        </p:nvSpPr>
        <p:spPr>
          <a:xfrm>
            <a:off x="6688411" y="2005755"/>
            <a:ext cx="1915257" cy="1597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8F4C0BF-D9EA-4C78-8D02-267257F3AA31}"/>
              </a:ext>
            </a:extLst>
          </p:cNvPr>
          <p:cNvSpPr/>
          <p:nvPr/>
        </p:nvSpPr>
        <p:spPr>
          <a:xfrm>
            <a:off x="9473998" y="2044295"/>
            <a:ext cx="2139518" cy="159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BC9C254F-16F8-4314-8A13-36A3AA5E01BA}"/>
              </a:ext>
            </a:extLst>
          </p:cNvPr>
          <p:cNvSpPr/>
          <p:nvPr/>
        </p:nvSpPr>
        <p:spPr>
          <a:xfrm rot="5400000">
            <a:off x="7325509" y="3926559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0E72210-1478-467D-AACB-C3A9E9D978D8}"/>
              </a:ext>
            </a:extLst>
          </p:cNvPr>
          <p:cNvSpPr/>
          <p:nvPr/>
        </p:nvSpPr>
        <p:spPr>
          <a:xfrm>
            <a:off x="6687257" y="4610929"/>
            <a:ext cx="1915257" cy="179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24" name="Freccia a destra 8">
            <a:extLst>
              <a:ext uri="{FF2B5EF4-FFF2-40B4-BE49-F238E27FC236}">
                <a16:creationId xmlns:a16="http://schemas.microsoft.com/office/drawing/2014/main" id="{122F26E2-8A6E-4DDA-B34B-41D049ABFE78}"/>
              </a:ext>
            </a:extLst>
          </p:cNvPr>
          <p:cNvSpPr/>
          <p:nvPr/>
        </p:nvSpPr>
        <p:spPr>
          <a:xfrm rot="18863771">
            <a:off x="8463689" y="3936434"/>
            <a:ext cx="1429567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43379903-DE70-4FC1-8139-CA31764C3C3B}"/>
              </a:ext>
            </a:extLst>
          </p:cNvPr>
          <p:cNvSpPr/>
          <p:nvPr/>
        </p:nvSpPr>
        <p:spPr>
          <a:xfrm>
            <a:off x="9473998" y="4671238"/>
            <a:ext cx="2139518" cy="1713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Positive/Negative Output</a:t>
            </a:r>
          </a:p>
        </p:txBody>
      </p:sp>
      <p:sp>
        <p:nvSpPr>
          <p:cNvPr id="28" name="Freccia a destra 8">
            <a:extLst>
              <a:ext uri="{FF2B5EF4-FFF2-40B4-BE49-F238E27FC236}">
                <a16:creationId xmlns:a16="http://schemas.microsoft.com/office/drawing/2014/main" id="{D941EC21-7617-40ED-9ACF-6311CCCCCEF4}"/>
              </a:ext>
            </a:extLst>
          </p:cNvPr>
          <p:cNvSpPr/>
          <p:nvPr/>
        </p:nvSpPr>
        <p:spPr>
          <a:xfrm rot="5400000">
            <a:off x="10205361" y="3876505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A9E7D0-AEA8-4FB9-A758-157F1B9882FA}"/>
              </a:ext>
            </a:extLst>
          </p:cNvPr>
          <p:cNvSpPr txBox="1"/>
          <p:nvPr/>
        </p:nvSpPr>
        <p:spPr>
          <a:xfrm>
            <a:off x="838200" y="1395074"/>
            <a:ext cx="499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First acquisition: Model Identification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5346183-C42B-4942-9110-F3F7AEC39FA0}"/>
              </a:ext>
            </a:extLst>
          </p:cNvPr>
          <p:cNvSpPr txBox="1"/>
          <p:nvPr/>
        </p:nvSpPr>
        <p:spPr>
          <a:xfrm>
            <a:off x="6596124" y="1380123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acquisitions: wear checking</a:t>
            </a:r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CCE8F-CCAE-413C-8787-4C7182E3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6C801-A2F0-4D8A-89A6-EFDB3537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52" y="1697318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We will use </a:t>
            </a:r>
            <a:r>
              <a:rPr lang="en-US" b="1" u="sng" dirty="0"/>
              <a:t>STM32 </a:t>
            </a:r>
            <a:r>
              <a:rPr lang="en-US" b="1" u="sng" dirty="0" err="1"/>
              <a:t>BlueCoin</a:t>
            </a:r>
            <a:r>
              <a:rPr lang="en-US" b="1" u="sng" dirty="0"/>
              <a:t> </a:t>
            </a:r>
            <a:r>
              <a:rPr lang="en-US" dirty="0"/>
              <a:t>as our prototype board</a:t>
            </a:r>
          </a:p>
          <a:p>
            <a:pPr algn="just"/>
            <a:r>
              <a:rPr lang="en-US" dirty="0"/>
              <a:t>Little platform which can be easily </a:t>
            </a:r>
            <a:r>
              <a:rPr lang="en-US" b="1" u="sng" dirty="0"/>
              <a:t>bolt on</a:t>
            </a:r>
            <a:r>
              <a:rPr lang="en-US" dirty="0"/>
              <a:t> the motor without needing modifications</a:t>
            </a:r>
          </a:p>
          <a:p>
            <a:pPr algn="just"/>
            <a:r>
              <a:rPr lang="en-US" b="1" u="sng" dirty="0"/>
              <a:t>Wide sensor capabilities</a:t>
            </a:r>
            <a:r>
              <a:rPr lang="en-US" dirty="0"/>
              <a:t> (magnetometer, gyroscope, accelerometer)</a:t>
            </a:r>
          </a:p>
          <a:p>
            <a:pPr algn="just"/>
            <a:r>
              <a:rPr lang="en-US" dirty="0"/>
              <a:t>SD card interface</a:t>
            </a:r>
          </a:p>
          <a:p>
            <a:pPr algn="just"/>
            <a:r>
              <a:rPr lang="en-US" dirty="0"/>
              <a:t>Can be used for future iterations, which may need to exploit features like Bluetooth transmission, low power mode…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272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9DC90D-A7B3-4C6E-B404-A0DC2F27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Debug prototype and porting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5576B3-9471-4530-ABD9-A2FAAEFD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501"/>
            <a:ext cx="9438640" cy="21962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BlueCoin</a:t>
            </a:r>
            <a:r>
              <a:rPr lang="en-US" sz="2400" dirty="0"/>
              <a:t> doesn’t allow for easy debugging (no serial port). We used the </a:t>
            </a:r>
            <a:r>
              <a:rPr lang="en-US" sz="2400" dirty="0" err="1"/>
              <a:t>Nucleo</a:t>
            </a:r>
            <a:r>
              <a:rPr lang="en-US" sz="2400" dirty="0"/>
              <a:t> board with an IKS01A2 sensor shield as a transitional prototype, allowing for easy porting (same MCU)</a:t>
            </a:r>
          </a:p>
          <a:p>
            <a:r>
              <a:rPr lang="en-US" sz="2400" dirty="0"/>
              <a:t>The sensing firmware has been migrated on the </a:t>
            </a:r>
            <a:r>
              <a:rPr lang="en-US" sz="2400" dirty="0" err="1"/>
              <a:t>BlueCoin</a:t>
            </a:r>
            <a:r>
              <a:rPr lang="en-US" sz="2400" dirty="0"/>
              <a:t> with the addition of the SD-card logging</a:t>
            </a:r>
          </a:p>
        </p:txBody>
      </p:sp>
      <p:pic>
        <p:nvPicPr>
          <p:cNvPr id="7" name="Immagine 6" descr="Immagine che contiene circuito, elettronico, blu&#10;&#10;Descrizione generata con affidabilità molto elevata">
            <a:extLst>
              <a:ext uri="{FF2B5EF4-FFF2-40B4-BE49-F238E27FC236}">
                <a16:creationId xmlns:a16="http://schemas.microsoft.com/office/drawing/2014/main" id="{F2DC6EC1-8EED-4E46-A1EF-FECC1482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0" y="4014118"/>
            <a:ext cx="2387600" cy="2399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B8AEFD0-EA0D-4CBB-B10F-6740D1263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2" y="4085979"/>
            <a:ext cx="3007360" cy="2255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508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130F6C5-1D6E-4A79-9A1E-F491409D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480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5ED7B-07D9-446B-9DF8-3813DF8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622" y="1981200"/>
            <a:ext cx="9601200" cy="4470400"/>
          </a:xfrm>
        </p:spPr>
        <p:txBody>
          <a:bodyPr>
            <a:normAutofit/>
          </a:bodyPr>
          <a:lstStyle/>
          <a:p>
            <a:r>
              <a:rPr lang="en-US" sz="2400" dirty="0"/>
              <a:t>We performed an experiment to verify the capabilities of the tools we have available:</a:t>
            </a:r>
          </a:p>
          <a:p>
            <a:pPr lvl="1"/>
            <a:r>
              <a:rPr lang="en-US" sz="2400" dirty="0"/>
              <a:t>Data sensing on a stable plane</a:t>
            </a:r>
          </a:p>
          <a:p>
            <a:pPr lvl="1"/>
            <a:r>
              <a:rPr lang="en-US" sz="2400" dirty="0"/>
              <a:t>Data sensing including disturbances on the plane</a:t>
            </a:r>
          </a:p>
          <a:p>
            <a:pPr lvl="1"/>
            <a:r>
              <a:rPr lang="en-US" sz="2400" dirty="0"/>
              <a:t>Model identification on the stable plane data and comparison with disturbed data</a:t>
            </a:r>
          </a:p>
        </p:txBody>
      </p:sp>
    </p:spTree>
    <p:extLst>
      <p:ext uri="{BB962C8B-B14F-4D97-AF65-F5344CB8AC3E}">
        <p14:creationId xmlns:p14="http://schemas.microsoft.com/office/powerpoint/2010/main" val="272366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plane data 1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B01CDFE-2C26-4466-870F-D3554525D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6" t="8910" r="52770" b="7125"/>
          <a:stretch/>
        </p:blipFill>
        <p:spPr>
          <a:xfrm>
            <a:off x="1361440" y="1253620"/>
            <a:ext cx="9861570" cy="53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0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409</TotalTime>
  <Words>450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Ione</vt:lpstr>
      <vt:lpstr>Wearing Predictive System</vt:lpstr>
      <vt:lpstr>Capturing the motor properties</vt:lpstr>
      <vt:lpstr>Capturing the motor properties</vt:lpstr>
      <vt:lpstr>Adaptivity</vt:lpstr>
      <vt:lpstr>Overall work cycle</vt:lpstr>
      <vt:lpstr>Platform</vt:lpstr>
      <vt:lpstr>Debug prototype and porting</vt:lpstr>
      <vt:lpstr>Preliminary results</vt:lpstr>
      <vt:lpstr>Stable plane data 1</vt:lpstr>
      <vt:lpstr>Stable plane data 2</vt:lpstr>
      <vt:lpstr>Plane data including disturbances</vt:lpstr>
      <vt:lpstr>Model identification and data checking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Emanuele Dalla Longa</cp:lastModifiedBy>
  <cp:revision>48</cp:revision>
  <dcterms:created xsi:type="dcterms:W3CDTF">2017-11-16T09:12:06Z</dcterms:created>
  <dcterms:modified xsi:type="dcterms:W3CDTF">2017-12-11T00:20:40Z</dcterms:modified>
</cp:coreProperties>
</file>