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3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Ubuntu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Ubuntu-regular.fntdata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Ubuntu-italic.fntdata"/><Relationship Id="rId14" Type="http://schemas.openxmlformats.org/officeDocument/2006/relationships/font" Target="fonts/Ubuntu-bold.fntdata"/><Relationship Id="rId16" Type="http://schemas.openxmlformats.org/officeDocument/2006/relationships/font" Target="fonts/Ubuntu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3881394" y="8701489"/>
            <a:ext cx="2976603" cy="4425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25" rIns="198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1" lang="i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992187" y="666750"/>
            <a:ext cx="4851400" cy="27289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904788" y="3683417"/>
            <a:ext cx="5048419" cy="4759935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875" rIns="95875" tIns="4795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1_Diapositiva tito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1491853"/>
            <a:ext cx="7772400" cy="1102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2555875" y="4683917"/>
            <a:ext cx="4032248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magine con didascalia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x="3887391" y="740568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olo e testo vertica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1_Titolo e testo vertical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 rot="5400000">
            <a:off x="5350072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x="1349572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Vuota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0" type="dt"/>
          </p:nvPr>
        </p:nvSpPr>
        <p:spPr>
          <a:xfrm>
            <a:off x="457200" y="4683917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2627310" y="4683917"/>
            <a:ext cx="38894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6553200" y="4683917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olo e contenuto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95287" y="86915"/>
            <a:ext cx="7643699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844151"/>
            <a:ext cx="8229600" cy="3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457200" y="4683917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2627310" y="4683917"/>
            <a:ext cx="38894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6553200" y="4683917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lo titolo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95287" y="86915"/>
            <a:ext cx="7643699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457200" y="4683917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2627310" y="4683917"/>
            <a:ext cx="38894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553200" y="4683917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1_Titolo e testo vertical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 rot="5400000">
            <a:off x="5397000" y="1304915"/>
            <a:ext cx="4507799" cy="207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 rot="5400000">
            <a:off x="1175062" y="-692934"/>
            <a:ext cx="4507799" cy="6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457200" y="4683917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2627310" y="4683917"/>
            <a:ext cx="38894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553200" y="4683917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olo e testo vertical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95287" y="86915"/>
            <a:ext cx="7643699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 rot="5400000">
            <a:off x="2696699" y="-1395347"/>
            <a:ext cx="3750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457200" y="4683917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2627310" y="4683917"/>
            <a:ext cx="38894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553200" y="4683917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apositiva titol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1143000" y="841771"/>
            <a:ext cx="68580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magine con didascalia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Shape 127"/>
          <p:cNvSpPr/>
          <p:nvPr>
            <p:ph idx="2" type="pic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D1BE12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1BE12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x="457200" y="4683917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2627310" y="4683917"/>
            <a:ext cx="38894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6553200" y="4683917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uto con didascalia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04786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575050" y="204786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1BE12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457200" y="4683917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2627310" y="4683917"/>
            <a:ext cx="38894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6553200" y="4683917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nfronto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151333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1BE12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2" type="body"/>
          </p:nvPr>
        </p:nvSpPr>
        <p:spPr>
          <a:xfrm>
            <a:off x="457200" y="1631155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3" type="body"/>
          </p:nvPr>
        </p:nvSpPr>
        <p:spPr>
          <a:xfrm>
            <a:off x="4645025" y="1151333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1BE12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4" type="body"/>
          </p:nvPr>
        </p:nvSpPr>
        <p:spPr>
          <a:xfrm>
            <a:off x="4645025" y="1631155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0" type="dt"/>
          </p:nvPr>
        </p:nvSpPr>
        <p:spPr>
          <a:xfrm>
            <a:off x="457200" y="4683917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1" type="ftr"/>
          </p:nvPr>
        </p:nvSpPr>
        <p:spPr>
          <a:xfrm>
            <a:off x="2627310" y="4683917"/>
            <a:ext cx="38894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6553200" y="4683917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e contenuti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95287" y="86915"/>
            <a:ext cx="7643699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844153"/>
            <a:ext cx="4038599" cy="3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2" type="body"/>
          </p:nvPr>
        </p:nvSpPr>
        <p:spPr>
          <a:xfrm>
            <a:off x="4648200" y="844153"/>
            <a:ext cx="4038599" cy="3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0" type="dt"/>
          </p:nvPr>
        </p:nvSpPr>
        <p:spPr>
          <a:xfrm>
            <a:off x="457200" y="4683917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1" type="ftr"/>
          </p:nvPr>
        </p:nvSpPr>
        <p:spPr>
          <a:xfrm>
            <a:off x="2627310" y="4683917"/>
            <a:ext cx="38894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6553200" y="4683917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Intestazione sezione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722312" y="2180033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0" type="dt"/>
          </p:nvPr>
        </p:nvSpPr>
        <p:spPr>
          <a:xfrm>
            <a:off x="457200" y="4683917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1" type="ftr"/>
          </p:nvPr>
        </p:nvSpPr>
        <p:spPr>
          <a:xfrm>
            <a:off x="2627310" y="4683917"/>
            <a:ext cx="38894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6553200" y="4683917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1_Diapositiva titolo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ctrTitle"/>
          </p:nvPr>
        </p:nvSpPr>
        <p:spPr>
          <a:xfrm>
            <a:off x="685800" y="1491853"/>
            <a:ext cx="7772400" cy="1102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2555875" y="4683917"/>
            <a:ext cx="4032248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olo e contenut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Intestazione sezion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e contenuti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nfronto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29841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x="4629150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x="4629150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lo titolo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Vuota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uto con didascalia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3887391" y="740568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715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3096"/>
            <a:ext cx="9144000" cy="7358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>
            <p:ph type="title"/>
          </p:nvPr>
        </p:nvSpPr>
        <p:spPr>
          <a:xfrm>
            <a:off x="395287" y="86915"/>
            <a:ext cx="7643699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457200" y="4683917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2627310" y="4683917"/>
            <a:ext cx="38894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6553200" y="4683917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844151"/>
            <a:ext cx="8229600" cy="3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-1" y="0"/>
            <a:ext cx="4461164" cy="5143499"/>
          </a:xfrm>
          <a:prstGeom prst="rect">
            <a:avLst/>
          </a:prstGeom>
          <a:gradFill>
            <a:gsLst>
              <a:gs pos="0">
                <a:srgbClr val="47596D"/>
              </a:gs>
              <a:gs pos="2000">
                <a:srgbClr val="47596D"/>
              </a:gs>
              <a:gs pos="30000">
                <a:srgbClr val="61748A"/>
              </a:gs>
              <a:gs pos="58000">
                <a:srgbClr val="869BB3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4582" y="-668250"/>
            <a:ext cx="5445199" cy="76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55775" y="3360016"/>
            <a:ext cx="2146199" cy="134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Ubuntu"/>
              <a:buNone/>
            </a:pPr>
            <a:r>
              <a:rPr b="0" i="0" lang="it" sz="18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D’Amicis Salvatore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Ubuntu"/>
              <a:buNone/>
            </a:pPr>
            <a:r>
              <a:rPr b="0" i="0" lang="it" sz="18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Marone Christian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Ubuntu"/>
              <a:buNone/>
            </a:pPr>
            <a:r>
              <a:rPr b="0" i="0" lang="it" sz="18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Romeo Matteo	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Ubuntu"/>
              <a:buNone/>
            </a:pPr>
            <a:r>
              <a:rPr b="0" i="0" lang="it" sz="18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Urzino Davide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207350" y="379575"/>
            <a:ext cx="3163800" cy="16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it" sz="2400">
                <a:solidFill>
                  <a:srgbClr val="FFFFFF"/>
                </a:solidFill>
              </a:rPr>
              <a:t>Progetto di Ingegneria del Software: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it" sz="2400">
                <a:solidFill>
                  <a:srgbClr val="FFFFFF"/>
                </a:solidFill>
              </a:rPr>
              <a:t>Design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264875" y="905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Ubuntu"/>
              <a:buNone/>
            </a:pPr>
            <a:r>
              <a:rPr b="0" i="0" lang="it" sz="3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Fasi di lavoro</a:t>
            </a: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1299" y="4398575"/>
            <a:ext cx="772700" cy="109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293825"/>
            <a:ext cx="8520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Ubuntu"/>
                <a:ea typeface="Ubuntu"/>
                <a:cs typeface="Ubuntu"/>
                <a:sym typeface="Ubuntu"/>
              </a:rPr>
              <a:t>Successivamente alla fase di analisi dei requisiti, è stato necessario descrivere  approfonditamente come il software dovrà essere implementato tramite la modellazione UML:</a:t>
            </a:r>
          </a:p>
          <a:p>
            <a:pPr indent="0" lvl="0" marL="0" marR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spcBef>
                <a:spcPts val="1600"/>
              </a:spcBef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25000"/>
              <a:buFont typeface="Noto Sans Symbols"/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4742125" y="2270075"/>
            <a:ext cx="3725400" cy="22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lnSpc>
                <a:spcPct val="150000"/>
              </a:lnSpc>
              <a:spcBef>
                <a:spcPts val="0"/>
              </a:spcBef>
              <a:buClr>
                <a:srgbClr val="D1BE12"/>
              </a:buClr>
              <a:buSzPct val="100000"/>
              <a:buFont typeface="Ubuntu"/>
              <a:buChar char="●"/>
            </a:pPr>
            <a:r>
              <a:rPr lang="it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Diagrammi strutturali:</a:t>
            </a:r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buClr>
                <a:srgbClr val="D1BE12"/>
              </a:buClr>
              <a:buSzPct val="100000"/>
              <a:buFont typeface="Ubuntu"/>
              <a:buChar char="➜"/>
            </a:pPr>
            <a:r>
              <a:rPr lang="it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Class Diagram</a:t>
            </a:r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buClr>
                <a:srgbClr val="D1BE12"/>
              </a:buClr>
              <a:buSzPct val="100000"/>
              <a:buFont typeface="Ubuntu"/>
              <a:buChar char="➜"/>
            </a:pPr>
            <a:r>
              <a:rPr lang="it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Object Diagram: Question &amp; Answer</a:t>
            </a:r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buClr>
                <a:srgbClr val="D1BE12"/>
              </a:buClr>
              <a:buSzPct val="100000"/>
              <a:buFont typeface="Ubuntu"/>
              <a:buChar char="➜"/>
            </a:pPr>
            <a:r>
              <a:rPr lang="it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Component Diagram</a:t>
            </a:r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buClr>
                <a:srgbClr val="D1BE12"/>
              </a:buClr>
              <a:buSzPct val="100000"/>
              <a:buFont typeface="Ubuntu"/>
              <a:buChar char="➜"/>
            </a:pPr>
            <a:r>
              <a:rPr lang="it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Deployment Diagram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-227350" y="2040025"/>
            <a:ext cx="5083200" cy="29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98450" lvl="0" marL="914400" rtl="0">
              <a:lnSpc>
                <a:spcPct val="150000"/>
              </a:lnSpc>
              <a:spcBef>
                <a:spcPts val="1600"/>
              </a:spcBef>
              <a:buClr>
                <a:srgbClr val="D1BE12"/>
              </a:buClr>
              <a:buSzPct val="100000"/>
              <a:buFont typeface="Ubuntu"/>
              <a:buChar char="●"/>
            </a:pPr>
            <a:r>
              <a:rPr lang="it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Diagrammi comportamentali:</a:t>
            </a:r>
          </a:p>
          <a:p>
            <a:pPr indent="-298450" lvl="1" marL="1371600" rtl="0">
              <a:lnSpc>
                <a:spcPct val="150000"/>
              </a:lnSpc>
              <a:spcBef>
                <a:spcPts val="1600"/>
              </a:spcBef>
              <a:buClr>
                <a:srgbClr val="D1BE12"/>
              </a:buClr>
              <a:buSzPct val="100000"/>
              <a:buFont typeface="Ubuntu"/>
              <a:buChar char="➜"/>
            </a:pPr>
            <a:r>
              <a:rPr lang="it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Use Case Diagram</a:t>
            </a:r>
          </a:p>
          <a:p>
            <a:pPr indent="-298450" lvl="1" marL="1371600" rtl="0">
              <a:lnSpc>
                <a:spcPct val="150000"/>
              </a:lnSpc>
              <a:spcBef>
                <a:spcPts val="1600"/>
              </a:spcBef>
              <a:buClr>
                <a:srgbClr val="D1BE12"/>
              </a:buClr>
              <a:buSzPct val="100000"/>
              <a:buFont typeface="Ubuntu"/>
              <a:buChar char="➜"/>
            </a:pPr>
            <a:r>
              <a:rPr lang="it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Activity Diagram: Sign-in, Add Question</a:t>
            </a:r>
          </a:p>
          <a:p>
            <a:pPr indent="-298450" lvl="1" marL="1371600" rtl="0">
              <a:lnSpc>
                <a:spcPct val="150000"/>
              </a:lnSpc>
              <a:spcBef>
                <a:spcPts val="1600"/>
              </a:spcBef>
              <a:buClr>
                <a:srgbClr val="D1BE12"/>
              </a:buClr>
              <a:buSzPct val="100000"/>
              <a:buFont typeface="Ubuntu"/>
              <a:buChar char="➜"/>
            </a:pPr>
            <a:r>
              <a:rPr lang="it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Sequence Diagram: Log File Actions, Answer Question</a:t>
            </a:r>
          </a:p>
          <a:p>
            <a:pPr indent="-298450" lvl="1" marL="1371600" rtl="0">
              <a:lnSpc>
                <a:spcPct val="150000"/>
              </a:lnSpc>
              <a:spcBef>
                <a:spcPts val="1600"/>
              </a:spcBef>
              <a:buClr>
                <a:srgbClr val="D1BE12"/>
              </a:buClr>
              <a:buSzPct val="100000"/>
              <a:buFont typeface="Ubuntu"/>
              <a:buChar char="➜"/>
            </a:pPr>
            <a:r>
              <a:rPr lang="it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Statechart Diagram: Player Level, Player Status</a:t>
            </a:r>
          </a:p>
          <a:p>
            <a:pPr indent="-298450" lvl="1" marL="1371600" rtl="0">
              <a:lnSpc>
                <a:spcPct val="150000"/>
              </a:lnSpc>
              <a:spcBef>
                <a:spcPts val="1600"/>
              </a:spcBef>
              <a:buClr>
                <a:srgbClr val="D1BE12"/>
              </a:buClr>
              <a:buSzPct val="100000"/>
              <a:buFont typeface="Ubuntu"/>
              <a:buChar char="➜"/>
            </a:pPr>
            <a:r>
              <a:rPr lang="it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Communication Diagram: Add Question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4294967295" type="title"/>
          </p:nvPr>
        </p:nvSpPr>
        <p:spPr>
          <a:xfrm>
            <a:off x="264875" y="905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Ubuntu"/>
              <a:buNone/>
            </a:pPr>
            <a:r>
              <a:rPr lang="it" sz="3000">
                <a:latin typeface="Ubuntu"/>
                <a:ea typeface="Ubuntu"/>
                <a:cs typeface="Ubuntu"/>
                <a:sym typeface="Ubuntu"/>
              </a:rPr>
              <a:t>Class Diagram - User &amp; System</a:t>
            </a:r>
          </a:p>
        </p:txBody>
      </p:sp>
      <p:pic>
        <p:nvPicPr>
          <p:cNvPr descr="ClassDiagram.png"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1877"/>
            <a:ext cx="9144001" cy="3943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1299" y="4398575"/>
            <a:ext cx="772800" cy="10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4294967295" type="title"/>
          </p:nvPr>
        </p:nvSpPr>
        <p:spPr>
          <a:xfrm>
            <a:off x="264875" y="905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Ubuntu"/>
              <a:buNone/>
            </a:pPr>
            <a:r>
              <a:rPr lang="it" sz="3000">
                <a:latin typeface="Ubuntu"/>
                <a:ea typeface="Ubuntu"/>
                <a:cs typeface="Ubuntu"/>
                <a:sym typeface="Ubuntu"/>
              </a:rPr>
              <a:t>Class Diagram - Question &amp; Answers</a:t>
            </a: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1299" y="4398575"/>
            <a:ext cx="772700" cy="1092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ass Q&amp;A.png" id="195" name="Shape 195"/>
          <p:cNvPicPr preferRelativeResize="0"/>
          <p:nvPr/>
        </p:nvPicPr>
        <p:blipFill rotWithShape="1">
          <a:blip r:embed="rId4">
            <a:alphaModFix/>
          </a:blip>
          <a:srcRect b="1989" l="0" r="1166" t="0"/>
          <a:stretch/>
        </p:blipFill>
        <p:spPr>
          <a:xfrm>
            <a:off x="-9162" y="953950"/>
            <a:ext cx="9162331" cy="3537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4294967295" type="title"/>
          </p:nvPr>
        </p:nvSpPr>
        <p:spPr>
          <a:xfrm>
            <a:off x="264875" y="905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Ubuntu"/>
              <a:buNone/>
            </a:pPr>
            <a:r>
              <a:rPr lang="it" sz="3000">
                <a:latin typeface="Ubuntu"/>
                <a:ea typeface="Ubuntu"/>
                <a:cs typeface="Ubuntu"/>
                <a:sym typeface="Ubuntu"/>
              </a:rPr>
              <a:t>Activity Diagram - Log-in</a:t>
            </a:r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1299" y="4398575"/>
            <a:ext cx="772700" cy="109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429887" y="4356200"/>
            <a:ext cx="82842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65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Font typeface="Ubuntu"/>
              <a:buChar char="●"/>
            </a:pPr>
            <a:r>
              <a:rPr lang="it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Indica </a:t>
            </a:r>
            <a:r>
              <a:rPr lang="it"/>
              <a:t>le attività svolte dal sistema e dal giocatore al fine di:</a:t>
            </a:r>
          </a:p>
          <a:p>
            <a:pPr indent="-2984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Ubuntu"/>
              <a:buChar char="➜"/>
            </a:pPr>
            <a:r>
              <a:rPr lang="it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Registrasi</a:t>
            </a:r>
          </a:p>
          <a:p>
            <a:pPr indent="-2984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Ubuntu"/>
              <a:buChar char="➜"/>
            </a:pPr>
            <a:r>
              <a:rPr lang="it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Accedere al gioco</a:t>
            </a:r>
          </a:p>
        </p:txBody>
      </p:sp>
      <p:pic>
        <p:nvPicPr>
          <p:cNvPr descr="ActivityLogIn__ActivityLogin_5.png" id="203" name="Shape 203"/>
          <p:cNvPicPr preferRelativeResize="0"/>
          <p:nvPr/>
        </p:nvPicPr>
        <p:blipFill rotWithShape="1">
          <a:blip r:embed="rId4">
            <a:alphaModFix/>
          </a:blip>
          <a:srcRect b="5434" l="417" r="2409" t="1185"/>
          <a:stretch/>
        </p:blipFill>
        <p:spPr>
          <a:xfrm>
            <a:off x="0" y="769775"/>
            <a:ext cx="9042926" cy="358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4294967295" type="title"/>
          </p:nvPr>
        </p:nvSpPr>
        <p:spPr>
          <a:xfrm>
            <a:off x="264875" y="905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Ubuntu"/>
              <a:buNone/>
            </a:pPr>
            <a:r>
              <a:rPr lang="it" sz="3000">
                <a:latin typeface="Ubuntu"/>
                <a:ea typeface="Ubuntu"/>
                <a:cs typeface="Ubuntu"/>
                <a:sym typeface="Ubuntu"/>
              </a:rPr>
              <a:t>Sequence Diagram - Answer Question</a:t>
            </a: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1299" y="4398575"/>
            <a:ext cx="772700" cy="109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6771450" y="1213475"/>
            <a:ext cx="2448600" cy="31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65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Font typeface="Ubuntu"/>
              <a:buChar char="●"/>
            </a:pPr>
            <a:r>
              <a:rPr lang="it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L’interazione domanda-risposta è gestita nel seguente modo: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Ubuntu"/>
              <a:buChar char="➜"/>
            </a:pPr>
            <a:r>
              <a:rPr lang="it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Il Player richiede una domanda</a:t>
            </a:r>
          </a:p>
          <a:p>
            <a:pPr indent="-3048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Ubuntu"/>
              <a:buChar char="➜"/>
            </a:pPr>
            <a:r>
              <a:rPr lang="it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Il Game Handler la fornisce</a:t>
            </a:r>
          </a:p>
          <a:p>
            <a:pPr indent="-3048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Ubuntu"/>
              <a:buChar char="➜"/>
            </a:pPr>
            <a:r>
              <a:rPr lang="it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Il Player sceglie la risposta che ritiene corretta</a:t>
            </a:r>
          </a:p>
          <a:p>
            <a:pPr indent="-3048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Ubuntu"/>
              <a:buChar char="➜"/>
            </a:pPr>
            <a:r>
              <a:rPr lang="it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Il Game Handler fornisce l’esito </a:t>
            </a:r>
          </a:p>
        </p:txBody>
      </p:sp>
      <p:pic>
        <p:nvPicPr>
          <p:cNvPr descr="SequenceAnswer__Interaction1__SequenceAnswer_8.png" id="211" name="Shape 211"/>
          <p:cNvPicPr preferRelativeResize="0"/>
          <p:nvPr/>
        </p:nvPicPr>
        <p:blipFill rotWithShape="1">
          <a:blip r:embed="rId4">
            <a:alphaModFix/>
          </a:blip>
          <a:srcRect b="5723" l="654" r="3164" t="1219"/>
          <a:stretch/>
        </p:blipFill>
        <p:spPr>
          <a:xfrm>
            <a:off x="0" y="972837"/>
            <a:ext cx="7069349" cy="366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4294967295" type="title"/>
          </p:nvPr>
        </p:nvSpPr>
        <p:spPr>
          <a:xfrm>
            <a:off x="264875" y="90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Ubuntu"/>
              <a:buNone/>
            </a:pPr>
            <a:r>
              <a:rPr lang="it" sz="3000">
                <a:latin typeface="Ubuntu"/>
                <a:ea typeface="Ubuntu"/>
                <a:cs typeface="Ubuntu"/>
                <a:sym typeface="Ubuntu"/>
              </a:rPr>
              <a:t>Statechart Diagram - Level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7309600" y="1832675"/>
            <a:ext cx="1690500" cy="17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Ubuntu"/>
              <a:buChar char="●"/>
            </a:pPr>
            <a:r>
              <a:rPr lang="it" sz="1200">
                <a:latin typeface="Ubuntu"/>
                <a:ea typeface="Ubuntu"/>
                <a:cs typeface="Ubuntu"/>
                <a:sym typeface="Ubuntu"/>
              </a:rPr>
              <a:t>Indica come </a:t>
            </a:r>
            <a:r>
              <a:rPr lang="it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evolve </a:t>
            </a:r>
            <a:r>
              <a:rPr lang="it" sz="1200">
                <a:latin typeface="Ubuntu"/>
                <a:ea typeface="Ubuntu"/>
                <a:cs typeface="Ubuntu"/>
                <a:sym typeface="Ubuntu"/>
              </a:rPr>
              <a:t>il livello </a:t>
            </a:r>
            <a:r>
              <a:rPr lang="it" sz="1100">
                <a:latin typeface="Ubuntu"/>
                <a:ea typeface="Ubuntu"/>
                <a:cs typeface="Ubuntu"/>
                <a:sym typeface="Ubuntu"/>
              </a:rPr>
              <a:t>del giocatore </a:t>
            </a:r>
            <a:r>
              <a:rPr lang="it" sz="1200">
                <a:latin typeface="Ubuntu"/>
                <a:ea typeface="Ubuntu"/>
                <a:cs typeface="Ubuntu"/>
                <a:sym typeface="Ubuntu"/>
              </a:rPr>
              <a:t>in funzione dell’esito alle risposte date</a:t>
            </a:r>
          </a:p>
        </p:txBody>
      </p:sp>
      <p:pic>
        <p:nvPicPr>
          <p:cNvPr descr="StateMachineLevel__StatechartLevel_4.png" id="218" name="Shape 218"/>
          <p:cNvPicPr preferRelativeResize="0"/>
          <p:nvPr/>
        </p:nvPicPr>
        <p:blipFill rotWithShape="1">
          <a:blip r:embed="rId3">
            <a:alphaModFix/>
          </a:blip>
          <a:srcRect b="3772" l="0" r="2353" t="0"/>
          <a:stretch/>
        </p:blipFill>
        <p:spPr>
          <a:xfrm>
            <a:off x="38375" y="774391"/>
            <a:ext cx="7347424" cy="4175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uovoPolitecnico">
  <a:themeElements>
    <a:clrScheme name="NuovoPolitecnic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