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embeddedFontLst>
    <p:embeddedFont>
      <p:font typeface="Ubuntu" panose="020B0604020202020204" charset="0"/>
      <p:regular r:id="rId13"/>
      <p:bold r:id="rId14"/>
      <p:italic r:id="rId15"/>
      <p:boldItalic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9.fntdata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2.fntdata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62260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3881394" y="8701489"/>
            <a:ext cx="2976600" cy="442500"/>
          </a:xfrm>
          <a:prstGeom prst="rect">
            <a:avLst/>
          </a:prstGeom>
          <a:noFill/>
          <a:ln>
            <a:noFill/>
          </a:ln>
        </p:spPr>
        <p:txBody>
          <a:bodyPr lIns="19825" tIns="0" rIns="1982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it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it"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666750"/>
            <a:ext cx="4851400" cy="2728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904788" y="3683417"/>
            <a:ext cx="5048400" cy="4759800"/>
          </a:xfrm>
          <a:prstGeom prst="rect">
            <a:avLst/>
          </a:prstGeom>
          <a:noFill/>
          <a:ln>
            <a:noFill/>
          </a:ln>
        </p:spPr>
        <p:txBody>
          <a:bodyPr lIns="95875" tIns="47950" rIns="95875" bIns="47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4399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8268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480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9902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5446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707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5421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04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titolo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1491853"/>
            <a:ext cx="7772400" cy="110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2555875" y="4683917"/>
            <a:ext cx="40323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titolo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1143000" y="841771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1143000" y="2701527"/>
            <a:ext cx="6858000" cy="124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lang="it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lang="it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Intestazione sezion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23887" y="1282304"/>
            <a:ext cx="7886700" cy="213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23887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lang="it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e contenuti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lang="it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nfronto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29841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29841" y="1260871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3"/>
          </p:nvPr>
        </p:nvSpPr>
        <p:spPr>
          <a:xfrm>
            <a:off x="4629150" y="1260871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lang="it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lang="it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lang="it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to con didascalia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299" cy="12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887391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190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381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299" cy="28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lang="it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magine con didascalia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299" cy="12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pic" idx="2"/>
          </p:nvPr>
        </p:nvSpPr>
        <p:spPr>
          <a:xfrm>
            <a:off x="3887391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299" cy="28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lang="it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olo e testo vertica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 rot="5400000">
            <a:off x="2940299" y="-94243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lang="it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1_Titolo e testo vertica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lang="it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i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lang="it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i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lang="it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4683917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2627310" y="4683917"/>
            <a:ext cx="38895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6553200" y="4683917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lang="it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95287" y="86915"/>
            <a:ext cx="7643700" cy="4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844151"/>
            <a:ext cx="8229600" cy="375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dt" idx="10"/>
          </p:nvPr>
        </p:nvSpPr>
        <p:spPr>
          <a:xfrm>
            <a:off x="457200" y="4683917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ftr" idx="11"/>
          </p:nvPr>
        </p:nvSpPr>
        <p:spPr>
          <a:xfrm>
            <a:off x="2627310" y="4683917"/>
            <a:ext cx="38895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6553200" y="4683917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lang="it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95287" y="86915"/>
            <a:ext cx="7643700" cy="4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dt" idx="10"/>
          </p:nvPr>
        </p:nvSpPr>
        <p:spPr>
          <a:xfrm>
            <a:off x="457200" y="4683917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ftr" idx="11"/>
          </p:nvPr>
        </p:nvSpPr>
        <p:spPr>
          <a:xfrm>
            <a:off x="2627310" y="4683917"/>
            <a:ext cx="38895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6553200" y="4683917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lang="it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1_Titolo e testo vertical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 rot="5400000">
            <a:off x="5397000" y="1304915"/>
            <a:ext cx="4507800" cy="20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 rot="5400000">
            <a:off x="1175062" y="-692934"/>
            <a:ext cx="4507800" cy="60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dt" idx="10"/>
          </p:nvPr>
        </p:nvSpPr>
        <p:spPr>
          <a:xfrm>
            <a:off x="457200" y="4683917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ftr" idx="11"/>
          </p:nvPr>
        </p:nvSpPr>
        <p:spPr>
          <a:xfrm>
            <a:off x="2627310" y="4683917"/>
            <a:ext cx="38895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6553200" y="4683917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lang="it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olo e testo verticale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95287" y="86915"/>
            <a:ext cx="7643700" cy="4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 rot="5400000">
            <a:off x="2696700" y="-1395346"/>
            <a:ext cx="37506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dt" idx="10"/>
          </p:nvPr>
        </p:nvSpPr>
        <p:spPr>
          <a:xfrm>
            <a:off x="457200" y="4683917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ftr" idx="11"/>
          </p:nvPr>
        </p:nvSpPr>
        <p:spPr>
          <a:xfrm>
            <a:off x="2627310" y="4683917"/>
            <a:ext cx="38895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6553200" y="4683917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lang="it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magine con didascalia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1BE12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1BE1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dt" idx="10"/>
          </p:nvPr>
        </p:nvSpPr>
        <p:spPr>
          <a:xfrm>
            <a:off x="457200" y="4683917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ftr" idx="11"/>
          </p:nvPr>
        </p:nvSpPr>
        <p:spPr>
          <a:xfrm>
            <a:off x="2627310" y="4683917"/>
            <a:ext cx="38895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6553200" y="4683917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lang="it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to con didascalia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575050" y="204786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1BE1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dt" idx="10"/>
          </p:nvPr>
        </p:nvSpPr>
        <p:spPr>
          <a:xfrm>
            <a:off x="457200" y="4683917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ftr" idx="11"/>
          </p:nvPr>
        </p:nvSpPr>
        <p:spPr>
          <a:xfrm>
            <a:off x="2627310" y="4683917"/>
            <a:ext cx="38895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6553200" y="4683917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lang="it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nfronto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1151333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3"/>
          </p:nvPr>
        </p:nvSpPr>
        <p:spPr>
          <a:xfrm>
            <a:off x="4645025" y="1151333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4"/>
          </p:nvPr>
        </p:nvSpPr>
        <p:spPr>
          <a:xfrm>
            <a:off x="4645025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dt" idx="10"/>
          </p:nvPr>
        </p:nvSpPr>
        <p:spPr>
          <a:xfrm>
            <a:off x="457200" y="4683917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ftr" idx="11"/>
          </p:nvPr>
        </p:nvSpPr>
        <p:spPr>
          <a:xfrm>
            <a:off x="2627310" y="4683917"/>
            <a:ext cx="38895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553200" y="4683917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lang="it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e contenuti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95287" y="86915"/>
            <a:ext cx="7643700" cy="4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844153"/>
            <a:ext cx="4038600" cy="375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2"/>
          </p:nvPr>
        </p:nvSpPr>
        <p:spPr>
          <a:xfrm>
            <a:off x="4648200" y="844153"/>
            <a:ext cx="4038600" cy="375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dt" idx="10"/>
          </p:nvPr>
        </p:nvSpPr>
        <p:spPr>
          <a:xfrm>
            <a:off x="457200" y="4683917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ftr" idx="11"/>
          </p:nvPr>
        </p:nvSpPr>
        <p:spPr>
          <a:xfrm>
            <a:off x="2627310" y="4683917"/>
            <a:ext cx="38895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6553200" y="4683917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lang="it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Intestazione sezion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722312" y="2180033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dt" idx="10"/>
          </p:nvPr>
        </p:nvSpPr>
        <p:spPr>
          <a:xfrm>
            <a:off x="457200" y="4683917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ftr" idx="11"/>
          </p:nvPr>
        </p:nvSpPr>
        <p:spPr>
          <a:xfrm>
            <a:off x="2627310" y="4683917"/>
            <a:ext cx="38895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6553200" y="4683917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lang="it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titolo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ctrTitle"/>
          </p:nvPr>
        </p:nvSpPr>
        <p:spPr>
          <a:xfrm>
            <a:off x="685800" y="1491853"/>
            <a:ext cx="7772400" cy="110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ftr" idx="11"/>
          </p:nvPr>
        </p:nvSpPr>
        <p:spPr>
          <a:xfrm>
            <a:off x="2555875" y="4683917"/>
            <a:ext cx="40323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‹N›</a:t>
            </a:fld>
            <a:endParaRPr lang="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>
                <a:solidFill>
                  <a:schemeClr val="dk2"/>
                </a:solidFill>
              </a:rPr>
              <a:t>‹N›</a:t>
            </a:fld>
            <a:endParaRPr lang="it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lang="it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-13096"/>
            <a:ext cx="9144000" cy="7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95287" y="86915"/>
            <a:ext cx="7643700" cy="4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457200" y="4683917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2627310" y="4683917"/>
            <a:ext cx="38895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6553200" y="4683917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lang="it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844151"/>
            <a:ext cx="8229600" cy="375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-2" y="0"/>
            <a:ext cx="4461300" cy="5143500"/>
          </a:xfrm>
          <a:prstGeom prst="rect">
            <a:avLst/>
          </a:prstGeom>
          <a:gradFill>
            <a:gsLst>
              <a:gs pos="0">
                <a:srgbClr val="47596D"/>
              </a:gs>
              <a:gs pos="2000">
                <a:srgbClr val="47596D"/>
              </a:gs>
              <a:gs pos="30000">
                <a:srgbClr val="61748A"/>
              </a:gs>
              <a:gs pos="58000">
                <a:srgbClr val="869BB3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4582" y="-668250"/>
            <a:ext cx="5445300" cy="76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55775" y="3360016"/>
            <a:ext cx="2146200" cy="134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Ubuntu"/>
              <a:buNone/>
            </a:pPr>
            <a:r>
              <a:rPr lang="it" sz="18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D’Amicis Salvatore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Ubuntu"/>
              <a:buNone/>
            </a:pPr>
            <a:r>
              <a:rPr lang="it" sz="18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Marone Christian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Ubuntu"/>
              <a:buNone/>
            </a:pPr>
            <a:r>
              <a:rPr lang="it" sz="18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Romeo Matteo	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Ubuntu"/>
              <a:buNone/>
            </a:pPr>
            <a:r>
              <a:rPr lang="it" sz="18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Urzino Davide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207350" y="379575"/>
            <a:ext cx="3163800" cy="160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it" sz="2400">
                <a:solidFill>
                  <a:srgbClr val="FFFFFF"/>
                </a:solidFill>
              </a:rPr>
              <a:t>Progetto di Ingegneria del Software: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it" sz="2400">
                <a:solidFill>
                  <a:srgbClr val="FFFFFF"/>
                </a:solidFill>
              </a:rPr>
              <a:t>Implementazione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264875" y="90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Ubuntu"/>
              <a:buNone/>
            </a:pPr>
            <a:r>
              <a:rPr lang="it" sz="30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Fasi di lavoro</a:t>
            </a: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1299" y="4398575"/>
            <a:ext cx="772800" cy="10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264875" y="785475"/>
            <a:ext cx="8520600" cy="50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Ubuntu"/>
                <a:ea typeface="Ubuntu"/>
                <a:cs typeface="Ubuntu"/>
                <a:sym typeface="Ubuntu"/>
              </a:rPr>
              <a:t>La fase di implementazione è stata divisa principalmente in quattro fasi di lavoro:</a:t>
            </a:r>
          </a:p>
          <a:p>
            <a:pPr marL="0" marR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spcBef>
                <a:spcPts val="1600"/>
              </a:spcBef>
              <a:buNone/>
            </a:pP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25000"/>
              <a:buFont typeface="Noto Sans Symbols"/>
              <a:buNone/>
            </a:pP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4802325" y="1293375"/>
            <a:ext cx="3725400" cy="124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50000"/>
              </a:lnSpc>
              <a:spcBef>
                <a:spcPts val="0"/>
              </a:spcBef>
              <a:buClr>
                <a:srgbClr val="D1BE12"/>
              </a:buClr>
              <a:buSzPct val="100000"/>
              <a:buFont typeface="Ubuntu"/>
              <a:buChar char="●"/>
            </a:pPr>
            <a:r>
              <a:rPr lang="it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Implementazione codice Java</a:t>
            </a:r>
          </a:p>
          <a:p>
            <a:pPr marL="914400" lvl="1" indent="-298450" rtl="0">
              <a:lnSpc>
                <a:spcPct val="150000"/>
              </a:lnSpc>
              <a:spcBef>
                <a:spcPts val="0"/>
              </a:spcBef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Descrizione del comportamento delle classi definite nella fase di Design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0" y="1293375"/>
            <a:ext cx="3912600" cy="18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0" lvl="0" indent="-298450" rtl="0">
              <a:lnSpc>
                <a:spcPct val="150000"/>
              </a:lnSpc>
              <a:spcBef>
                <a:spcPts val="1600"/>
              </a:spcBef>
              <a:buClr>
                <a:srgbClr val="D1BE12"/>
              </a:buClr>
              <a:buSzPct val="100000"/>
              <a:buFont typeface="Ubuntu"/>
              <a:buChar char="●"/>
            </a:pPr>
            <a:r>
              <a:rPr lang="it" sz="11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Organizzazione del modello dei dati</a:t>
            </a:r>
          </a:p>
          <a:p>
            <a:pPr marL="1371600" lvl="1" indent="-298450" rtl="0">
              <a:lnSpc>
                <a:spcPct val="150000"/>
              </a:lnSpc>
              <a:spcBef>
                <a:spcPts val="1600"/>
              </a:spcBef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1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Rappresentazione dei dati tramite modello E-R e implementazione della base di dati</a:t>
            </a:r>
          </a:p>
          <a:p>
            <a:pPr marL="457200" lvl="0" indent="0" rtl="0">
              <a:lnSpc>
                <a:spcPct val="150000"/>
              </a:lnSpc>
              <a:spcBef>
                <a:spcPts val="1600"/>
              </a:spcBef>
              <a:buNone/>
            </a:pPr>
            <a:endParaRPr dirty="0"/>
          </a:p>
        </p:txBody>
      </p:sp>
      <p:sp>
        <p:nvSpPr>
          <p:cNvPr id="227" name="Shape 227"/>
          <p:cNvSpPr txBox="1"/>
          <p:nvPr/>
        </p:nvSpPr>
        <p:spPr>
          <a:xfrm>
            <a:off x="401250" y="3092600"/>
            <a:ext cx="3725400" cy="18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50000"/>
              </a:lnSpc>
              <a:spcBef>
                <a:spcPts val="0"/>
              </a:spcBef>
              <a:buClr>
                <a:srgbClr val="D1BE12"/>
              </a:buClr>
              <a:buSzPct val="100000"/>
              <a:buFont typeface="Ubuntu"/>
              <a:buChar char="●"/>
            </a:pPr>
            <a:r>
              <a:rPr lang="it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Implementazione interfaccia grafica</a:t>
            </a:r>
          </a:p>
          <a:p>
            <a:pPr marL="914400" lvl="1" indent="-298450" rtl="0">
              <a:lnSpc>
                <a:spcPct val="150000"/>
              </a:lnSpc>
              <a:spcBef>
                <a:spcPts val="0"/>
              </a:spcBef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Sviluppo dell’interfaccia del giocatore</a:t>
            </a:r>
          </a:p>
          <a:p>
            <a:pPr marL="914400" lvl="1" indent="-298450" rtl="0">
              <a:lnSpc>
                <a:spcPct val="150000"/>
              </a:lnSpc>
              <a:spcBef>
                <a:spcPts val="0"/>
              </a:spcBef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Sviluppo dell’interfaccia dell’autore</a:t>
            </a:r>
          </a:p>
          <a:p>
            <a:pPr marL="914400" lvl="1" indent="-298450" rtl="0">
              <a:lnSpc>
                <a:spcPct val="150000"/>
              </a:lnSpc>
              <a:spcBef>
                <a:spcPts val="0"/>
              </a:spcBef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Integrazione logica applicativa e grafica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4802325" y="3092679"/>
            <a:ext cx="3725400" cy="124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50000"/>
              </a:lnSpc>
              <a:spcBef>
                <a:spcPts val="0"/>
              </a:spcBef>
              <a:buClr>
                <a:srgbClr val="D1BE12"/>
              </a:buClr>
              <a:buSzPct val="100000"/>
              <a:buFont typeface="Ubuntu"/>
              <a:buChar char="●"/>
            </a:pPr>
            <a:r>
              <a:rPr lang="it" sz="11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Implementazione Java-RMI</a:t>
            </a:r>
          </a:p>
          <a:p>
            <a:pPr marL="914400" lvl="1" indent="-298450" rtl="0">
              <a:lnSpc>
                <a:spcPct val="150000"/>
              </a:lnSpc>
              <a:spcBef>
                <a:spcPts val="0"/>
              </a:spcBef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1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Applicazione di una struttura Client-Server all’applicazione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 idx="4294967295"/>
          </p:nvPr>
        </p:nvSpPr>
        <p:spPr>
          <a:xfrm>
            <a:off x="264875" y="90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Ubuntu"/>
              <a:buNone/>
            </a:pPr>
            <a:r>
              <a:rPr lang="it" sz="3000">
                <a:latin typeface="Ubuntu"/>
                <a:ea typeface="Ubuntu"/>
                <a:cs typeface="Ubuntu"/>
                <a:sym typeface="Ubuntu"/>
              </a:rPr>
              <a:t>Modello dei dati (E-R)</a:t>
            </a: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1299" y="4398575"/>
            <a:ext cx="772800" cy="10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449" y="739425"/>
            <a:ext cx="8350274" cy="440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 idx="4294967295"/>
          </p:nvPr>
        </p:nvSpPr>
        <p:spPr>
          <a:xfrm>
            <a:off x="264875" y="90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Ubuntu"/>
              <a:buNone/>
            </a:pPr>
            <a:r>
              <a:rPr lang="it" sz="3000">
                <a:latin typeface="Ubuntu"/>
                <a:ea typeface="Ubuntu"/>
                <a:cs typeface="Ubuntu"/>
                <a:sym typeface="Ubuntu"/>
              </a:rPr>
              <a:t>Descrizione struttura Client-server</a:t>
            </a:r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1299" y="4398575"/>
            <a:ext cx="772800" cy="10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01" y="846700"/>
            <a:ext cx="8062749" cy="38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1299" y="4398575"/>
            <a:ext cx="772800" cy="10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>
            <a:spLocks noGrp="1"/>
          </p:cNvSpPr>
          <p:nvPr>
            <p:ph type="title" idx="4294967295"/>
          </p:nvPr>
        </p:nvSpPr>
        <p:spPr>
          <a:xfrm>
            <a:off x="264875" y="90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Ubuntu"/>
              <a:buNone/>
            </a:pPr>
            <a:r>
              <a:rPr lang="it" sz="3000">
                <a:latin typeface="Ubuntu"/>
                <a:ea typeface="Ubuntu"/>
                <a:cs typeface="Ubuntu"/>
                <a:sym typeface="Ubuntu"/>
              </a:rPr>
              <a:t>Gestione delle domande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383075" y="830250"/>
            <a:ext cx="8284200" cy="346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Font typeface="Ubuntu"/>
              <a:buChar char="●"/>
            </a:pPr>
            <a:r>
              <a:rPr lang="it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La gestione delle domande viene presa in carico dall’istanza della classe QuestionHandler, la quale è situata sul Server e i cui metodi possono essere invocati dal Client tramite l’interfaccia condivisa Game Handler interface, ovvero: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1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public</a:t>
            </a:r>
            <a:r>
              <a:rPr lang="it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LinkedHashMap&lt;Integer, String&gt; getQuestionList()</a:t>
            </a:r>
            <a:r>
              <a:rPr lang="it" sz="11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throws</a:t>
            </a:r>
            <a:r>
              <a:rPr lang="it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RemoteException;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1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public int</a:t>
            </a:r>
            <a:r>
              <a:rPr lang="it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getGameQuestion(Player player) </a:t>
            </a:r>
            <a:r>
              <a:rPr lang="it" sz="11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throws</a:t>
            </a:r>
            <a:r>
              <a:rPr lang="it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RemoteException;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1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public</a:t>
            </a:r>
            <a:r>
              <a:rPr lang="it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Question getQuestionById(</a:t>
            </a:r>
            <a:r>
              <a:rPr lang="it" sz="11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int</a:t>
            </a:r>
            <a:r>
              <a:rPr lang="it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id) </a:t>
            </a:r>
            <a:r>
              <a:rPr lang="it" sz="11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throws</a:t>
            </a:r>
            <a:r>
              <a:rPr lang="it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RemoteException;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1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public void</a:t>
            </a:r>
            <a:r>
              <a:rPr lang="it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createNewQuestion(“ parametri della domanda ”)</a:t>
            </a:r>
            <a:r>
              <a:rPr lang="it" sz="11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 throws</a:t>
            </a:r>
            <a:r>
              <a:rPr lang="it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RemoteException;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1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public void </a:t>
            </a:r>
            <a:r>
              <a:rPr lang="it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editQuestion(“ parametri della domanda modificati”) </a:t>
            </a:r>
            <a:r>
              <a:rPr lang="it" sz="11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throws</a:t>
            </a:r>
            <a:r>
              <a:rPr lang="it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RemoteException;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1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public void</a:t>
            </a:r>
            <a:r>
              <a:rPr lang="it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deleteQuestion(Integer questionId) </a:t>
            </a:r>
            <a:r>
              <a:rPr lang="it" sz="11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throws</a:t>
            </a:r>
            <a:r>
              <a:rPr lang="it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RemoteException;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475" y="3922487"/>
            <a:ext cx="10477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5925" y="3922487"/>
            <a:ext cx="10477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6200" y="3922487"/>
            <a:ext cx="10477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65100" y="3922487"/>
            <a:ext cx="10477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75375" y="3922487"/>
            <a:ext cx="10477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85650" y="3922487"/>
            <a:ext cx="10477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 idx="4294967295"/>
          </p:nvPr>
        </p:nvSpPr>
        <p:spPr>
          <a:xfrm>
            <a:off x="264875" y="83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Ubuntu"/>
              <a:buNone/>
            </a:pPr>
            <a:r>
              <a:rPr lang="it" sz="3000">
                <a:latin typeface="Ubuntu"/>
                <a:ea typeface="Ubuntu"/>
                <a:cs typeface="Ubuntu"/>
                <a:sym typeface="Ubuntu"/>
              </a:rPr>
              <a:t>Gestione degli utenti </a:t>
            </a: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1299" y="4398575"/>
            <a:ext cx="772800" cy="10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1109550" y="1111900"/>
            <a:ext cx="6924900" cy="269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Font typeface="Ubuntu"/>
              <a:buChar char="●"/>
            </a:pPr>
            <a:r>
              <a:rPr lang="it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La gestione degli utenti è stata affidata alle istanze delle classi PlayerHandler ed Author handler, le quali sono situate sul server ed i cui metodi possono essere invocati da remoto dal Client tramite le interfacce QuestionHandlerInterface ed AuthorHandlerInterface, ovvero: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2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public</a:t>
            </a:r>
            <a:r>
              <a:rPr lang="it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Author/Player signIn(String user, String pwd, ClientInterface client) </a:t>
            </a:r>
            <a:r>
              <a:rPr lang="it" sz="12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throws</a:t>
            </a:r>
            <a:r>
              <a:rPr lang="it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RemoteException, UserAlreadyLoggedException;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2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public void</a:t>
            </a:r>
            <a:r>
              <a:rPr lang="it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signOutAuthor/Player(Author author/Player player) </a:t>
            </a:r>
            <a:r>
              <a:rPr lang="it" sz="12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throws</a:t>
            </a:r>
            <a:r>
              <a:rPr lang="it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RemoteException;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2775" y="3709287"/>
            <a:ext cx="121920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6662" y="3714037"/>
            <a:ext cx="124777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 idx="4294967295"/>
          </p:nvPr>
        </p:nvSpPr>
        <p:spPr>
          <a:xfrm>
            <a:off x="264875" y="83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Ubuntu"/>
              <a:buNone/>
            </a:pPr>
            <a:r>
              <a:rPr lang="it" sz="3000">
                <a:latin typeface="Ubuntu"/>
                <a:ea typeface="Ubuntu"/>
                <a:cs typeface="Ubuntu"/>
                <a:sym typeface="Ubuntu"/>
              </a:rPr>
              <a:t>Gestione degli utenti </a:t>
            </a: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1299" y="4398575"/>
            <a:ext cx="772800" cy="10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499200" y="848475"/>
            <a:ext cx="8145600" cy="318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 seguenti metodi sono relativi solo alla gestione dei “Player”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2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public void</a:t>
            </a:r>
            <a:r>
              <a:rPr lang="it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signUpNewPlayer(“parametri dell’utente che vuole registrarsi”)</a:t>
            </a:r>
            <a:r>
              <a:rPr lang="it" sz="12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throws</a:t>
            </a:r>
            <a:r>
              <a:rPr lang="it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RemoteException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2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public</a:t>
            </a:r>
            <a:r>
              <a:rPr lang="it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it" sz="12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boolean</a:t>
            </a:r>
            <a:r>
              <a:rPr lang="it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isFieldAvailabe(String field, String value) </a:t>
            </a:r>
            <a:r>
              <a:rPr lang="it" sz="12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throws</a:t>
            </a:r>
            <a:r>
              <a:rPr lang="it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RemoteException;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2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public void </a:t>
            </a:r>
            <a:r>
              <a:rPr lang="it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sendVerificationCode(String email, String verificationCode) </a:t>
            </a:r>
            <a:r>
              <a:rPr lang="it" sz="12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throws</a:t>
            </a:r>
            <a:r>
              <a:rPr lang="it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RemoteException;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2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public void</a:t>
            </a:r>
            <a:r>
              <a:rPr lang="it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unregisterPlayer(Player player) </a:t>
            </a:r>
            <a:r>
              <a:rPr lang="it" sz="12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throws</a:t>
            </a:r>
            <a:r>
              <a:rPr lang="it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RemoteException;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2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public</a:t>
            </a:r>
            <a:r>
              <a:rPr lang="it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String generateVerificationCode() </a:t>
            </a:r>
            <a:r>
              <a:rPr lang="it" sz="12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throws</a:t>
            </a:r>
            <a:r>
              <a:rPr lang="it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RemoteException;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2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public</a:t>
            </a:r>
            <a:r>
              <a:rPr lang="it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Player getUpdatedPlayer(String username) </a:t>
            </a:r>
            <a:r>
              <a:rPr lang="it" sz="12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throws</a:t>
            </a:r>
            <a:r>
              <a:rPr lang="it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RemoteException;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6475" y="3942275"/>
            <a:ext cx="626725" cy="80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1825" y="4023212"/>
            <a:ext cx="11620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 idx="4294967295"/>
          </p:nvPr>
        </p:nvSpPr>
        <p:spPr>
          <a:xfrm>
            <a:off x="264875" y="90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Ubuntu"/>
              <a:buNone/>
            </a:pPr>
            <a:r>
              <a:rPr lang="it" sz="3000">
                <a:latin typeface="Ubuntu"/>
                <a:ea typeface="Ubuntu"/>
                <a:cs typeface="Ubuntu"/>
                <a:sym typeface="Ubuntu"/>
              </a:rPr>
              <a:t>Gestione del gioco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264875" y="865825"/>
            <a:ext cx="8702700" cy="3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Font typeface="Ubuntu"/>
              <a:buChar char="●"/>
            </a:pPr>
            <a:r>
              <a:rPr lang="it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L’istanza di GameHandler si occupa della gestione del gioco, è collocata sul Server ed i suoi metodi possono essere invocati dal Client tramite l’interfaccia condivisa GameHandlerInterface, ovvero: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2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public</a:t>
            </a:r>
            <a:r>
              <a:rPr lang="it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Question getQuestion(Player player)</a:t>
            </a:r>
            <a:r>
              <a:rPr lang="it" sz="12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throws</a:t>
            </a:r>
            <a:r>
              <a:rPr lang="it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RemoteException;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2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public boolean</a:t>
            </a:r>
            <a:r>
              <a:rPr lang="it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answerQuestion(Question question, Option option, Player player) </a:t>
            </a:r>
            <a:r>
              <a:rPr lang="it" sz="12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throws</a:t>
            </a:r>
            <a:r>
              <a:rPr lang="it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RemoteException;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2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public</a:t>
            </a:r>
            <a:r>
              <a:rPr lang="it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LinkedHashMap&lt;Integer, String&gt; getCorrectAnswerHistory(Player player)</a:t>
            </a:r>
            <a:r>
              <a:rPr lang="it" sz="12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throws</a:t>
            </a:r>
            <a:r>
              <a:rPr lang="it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RemoteException;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2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public</a:t>
            </a:r>
            <a:r>
              <a:rPr lang="it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LinkedHashMap&lt;String, Integer&gt; getLeaderboard()</a:t>
            </a:r>
            <a:r>
              <a:rPr lang="it" sz="12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throws</a:t>
            </a:r>
            <a:r>
              <a:rPr lang="it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RemoteException;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➜"/>
            </a:pPr>
            <a:r>
              <a:rPr lang="it" sz="12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public</a:t>
            </a:r>
            <a:r>
              <a:rPr lang="it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LinkedHashMap&lt;Category,Integer&gt; getCategoriesStats(Player player)</a:t>
            </a:r>
            <a:r>
              <a:rPr lang="it" sz="1200">
                <a:solidFill>
                  <a:srgbClr val="A61C00"/>
                </a:solidFill>
                <a:latin typeface="Ubuntu"/>
                <a:ea typeface="Ubuntu"/>
                <a:cs typeface="Ubuntu"/>
                <a:sym typeface="Ubuntu"/>
              </a:rPr>
              <a:t>throws</a:t>
            </a:r>
            <a:r>
              <a:rPr lang="it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RemoteException;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1299" y="4398575"/>
            <a:ext cx="772800" cy="10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125" y="3574425"/>
            <a:ext cx="12573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950" y="3403648"/>
            <a:ext cx="413325" cy="445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950" y="3934048"/>
            <a:ext cx="413325" cy="422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2948" y="4441475"/>
            <a:ext cx="413324" cy="4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75887" y="3611900"/>
            <a:ext cx="12192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48900" y="3740487"/>
            <a:ext cx="13525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uovoPolitecnico">
  <a:themeElements>
    <a:clrScheme name="NuovoPolitecni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Presentazione su schermo (16:9)</PresentationFormat>
  <Paragraphs>71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8</vt:i4>
      </vt:variant>
    </vt:vector>
  </HeadingPairs>
  <TitlesOfParts>
    <vt:vector size="16" baseType="lpstr">
      <vt:lpstr>Ubuntu</vt:lpstr>
      <vt:lpstr>Trebuchet MS</vt:lpstr>
      <vt:lpstr>Calibri</vt:lpstr>
      <vt:lpstr>Noto Sans Symbols</vt:lpstr>
      <vt:lpstr>Arial</vt:lpstr>
      <vt:lpstr>simple-light-2</vt:lpstr>
      <vt:lpstr>Tema di Office</vt:lpstr>
      <vt:lpstr>NuovoPolitecnico</vt:lpstr>
      <vt:lpstr>Presentazione standard di PowerPoint</vt:lpstr>
      <vt:lpstr>Fasi di lavoro</vt:lpstr>
      <vt:lpstr>Modello dei dati (E-R)</vt:lpstr>
      <vt:lpstr>Descrizione struttura Client-server</vt:lpstr>
      <vt:lpstr>Gestione delle domande</vt:lpstr>
      <vt:lpstr>Gestione degli utenti </vt:lpstr>
      <vt:lpstr>Gestione degli utenti </vt:lpstr>
      <vt:lpstr>Gestione del gioco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Matteo Romeo</cp:lastModifiedBy>
  <cp:revision>1</cp:revision>
  <dcterms:modified xsi:type="dcterms:W3CDTF">2016-06-15T20:21:42Z</dcterms:modified>
</cp:coreProperties>
</file>