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0400"/>
  <p:notesSz cx="6858000" cy="9144000"/>
  <p:embeddedFontLs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4" roundtripDataSignature="AMtx7mgp8aCJBtBZxdrVux3wTbZjMt14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6894fa89_0_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df6894fa8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df6894fa89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d98f969a5_0_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dd98f969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dd98f969a5_0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zenburua_v4">
  <p:cSld name="Izenburua_v4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18" name="Google Shape;1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4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deoa_v1">
  <p:cSld name="Bideoa_v1">
    <p:bg>
      <p:bgPr>
        <a:solidFill>
          <a:schemeClr val="lt1">
            <a:alpha val="0"/>
          </a:schemeClr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deoa_v2">
  <p:cSld name="Bideoa_v2">
    <p:bg>
      <p:bgPr>
        <a:solidFill>
          <a:schemeClr val="lt1">
            <a:alpha val="0"/>
          </a:schemeClr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4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maiera_v1">
  <p:cSld name="Amaiera_v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82" name="Google Shape;8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5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84" name="Google Shape;84;p2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25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86" name="Google Shape;8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maiera_v2">
  <p:cSld name="Amaiera_v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92" name="Google Shape;9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6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94" name="Google Shape;94;p26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26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96" name="Google Shape;9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6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1_Atala_v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3" name="Google Shape;2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5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:\Mi unidad\ana\Tknika\LOGOs TKNIKA\header_ppt_unevoc.png" id="26" name="Google Shape;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0" name="Google Shape;3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33" name="Google Shape;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zenburua_v1">
  <p:cSld name="Izenburua_v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7" name="Google Shape;37;p17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" name="Google Shape;3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39" name="Google Shape;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zenburua_v2">
  <p:cSld name="Izenburua_v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3" name="Google Shape;43;p18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45" name="Google Shape;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8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zenburua_v3">
  <p:cSld name="Izenburua_v3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9" name="Google Shape;4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50" name="Google Shape;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1">
  <p:cSld name="Atala_v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4" name="Google Shape;5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0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G:\Mi unidad\ana\Tknika\LOGOs TKNIKA\header_ppt_unevoc.png" id="56" name="Google Shape;5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3">
  <p:cSld name="Atala_v3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0" name="Google Shape;6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1"/>
          <p:cNvSpPr txBox="1"/>
          <p:nvPr>
            <p:ph idx="1" type="body"/>
          </p:nvPr>
        </p:nvSpPr>
        <p:spPr>
          <a:xfrm>
            <a:off x="622598" y="1836117"/>
            <a:ext cx="10944608" cy="4185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1"/>
          <p:cNvSpPr txBox="1"/>
          <p:nvPr/>
        </p:nvSpPr>
        <p:spPr>
          <a:xfrm>
            <a:off x="622598" y="1337467"/>
            <a:ext cx="10971372" cy="46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2600"/>
              <a:buFont typeface="Source Sans Pro"/>
              <a:buNone/>
            </a:pPr>
            <a:r>
              <a:rPr b="1" i="0" lang="es-ES" sz="2600" u="none" cap="none" strike="noStrike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63" name="Google Shape;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4">
  <p:cSld name="Atala_v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7" name="Google Shape;6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622598" y="1836117"/>
            <a:ext cx="10944608" cy="4185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2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2"/>
          <p:cNvSpPr txBox="1"/>
          <p:nvPr/>
        </p:nvSpPr>
        <p:spPr>
          <a:xfrm>
            <a:off x="622598" y="1337467"/>
            <a:ext cx="10971372" cy="46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2600"/>
              <a:buFont typeface="Source Sans Pro"/>
              <a:buNone/>
            </a:pPr>
            <a:r>
              <a:rPr b="1" i="0" lang="es-ES" sz="2600" u="none" cap="none" strike="noStrike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71" name="Google Shape;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/>
        </p:nvSpPr>
        <p:spPr>
          <a:xfrm>
            <a:off x="780950" y="2132856"/>
            <a:ext cx="104412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s-ES" sz="5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ROBAR CREDENCIALES DE SSH</a:t>
            </a:r>
            <a:endParaRPr b="1" i="0" sz="5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1" i="0" sz="5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ATACAR (I)</a:t>
            </a:r>
            <a:endParaRPr/>
          </a:p>
        </p:txBody>
      </p:sp>
      <p:sp>
        <p:nvSpPr>
          <p:cNvPr id="166" name="Google Shape;166;p10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7" name="Google Shape;167;p10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465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None/>
            </a:pPr>
            <a:r>
              <a:t/>
            </a:r>
            <a:endParaRPr b="1" sz="10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s-ES" sz="2800"/>
              <a:t>Hydra </a:t>
            </a:r>
            <a:r>
              <a:rPr lang="es-ES" sz="2800"/>
              <a:t>es una herramienta login-cracker preparada para atacar varios protocolos</a:t>
            </a:r>
            <a:r>
              <a:rPr i="1" lang="es-ES" sz="2800"/>
              <a:t>.</a:t>
            </a:r>
            <a:r>
              <a:rPr lang="es-ES" sz="2800"/>
              <a:t> Tú la utilizarás para localizar la contraseña de un usuario ssh; para ello, dispone de un pequeño archivo de contraseñas </a:t>
            </a:r>
            <a:r>
              <a:rPr i="1" lang="es-ES" sz="2800"/>
              <a:t>(hiztegia.txt).</a:t>
            </a:r>
            <a:r>
              <a:rPr lang="es-ES" sz="2800"/>
              <a:t> Tienes muchísimos archivos disponibles en Internet. </a:t>
            </a:r>
            <a:endParaRPr sz="2800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s-ES" sz="2800"/>
              <a:t>Exterior en máquina, ejecutar el comando:</a:t>
            </a:r>
            <a:endParaRPr/>
          </a:p>
          <a:p>
            <a:pPr indent="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s-ES" sz="14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hydra -l admin -P hiztegia.txt 10.88.99.33 ssh</a:t>
            </a:r>
            <a:endParaRPr b="1" sz="14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38"/>
              <a:buFont typeface="Arial"/>
              <a:buNone/>
            </a:pPr>
            <a:r>
              <a:t/>
            </a:r>
            <a:endParaRPr b="1" sz="14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b="1" lang="es-E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hydra: </a:t>
            </a:r>
            <a:r>
              <a:rPr lang="es-ES" sz="1000"/>
              <a:t>utilizarás la herramienta Hydra. 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b="1" lang="es-E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- L (login) Admin:</a:t>
            </a:r>
            <a:r>
              <a:rPr lang="es-ES" sz="1000"/>
              <a:t>  Buscamos la contraseña del usuario </a:t>
            </a:r>
            <a:r>
              <a:rPr i="1" lang="es-ES" sz="1000"/>
              <a:t>admin</a:t>
            </a:r>
            <a:r>
              <a:rPr lang="es-ES" sz="1000"/>
              <a:t>. 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b="1" lang="es-E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-P hiztegia.txt:</a:t>
            </a:r>
            <a:r>
              <a:rPr lang="es-ES" sz="1000"/>
              <a:t>usaremos como diccionario el archivo </a:t>
            </a:r>
            <a:r>
              <a:rPr i="1" lang="es-ES" sz="1000"/>
              <a:t>hiztegia.txt</a:t>
            </a:r>
            <a:r>
              <a:rPr lang="es-ES" sz="1000"/>
              <a:t>. 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b="1" lang="es-E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10.88.99.33 (IP pública de la organización:</a:t>
            </a:r>
            <a:r>
              <a:rPr lang="es-ES" sz="1000"/>
              <a:t> la IP de la víctima es 10.88.99.33.  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b="1" lang="es-E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ssh: </a:t>
            </a:r>
            <a:r>
              <a:rPr lang="es-ES" sz="1000"/>
              <a:t>Se trata de un ataque contra el servicio SSH</a:t>
            </a:r>
            <a:r>
              <a:rPr b="1" lang="es-E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ES" sz="1000"/>
              <a:t> </a:t>
            </a:r>
            <a:endParaRPr/>
          </a:p>
          <a:p>
            <a:pPr indent="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8" name="Google Shape;1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225" y="3642488"/>
            <a:ext cx="851274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ATACAR (II)</a:t>
            </a:r>
            <a:endParaRPr/>
          </a:p>
        </p:txBody>
      </p:sp>
      <p:sp>
        <p:nvSpPr>
          <p:cNvPr id="174" name="Google Shape;174;p1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5" name="Google Shape;175;p11"/>
          <p:cNvSpPr txBox="1"/>
          <p:nvPr>
            <p:ph idx="1" type="body"/>
          </p:nvPr>
        </p:nvSpPr>
        <p:spPr>
          <a:xfrm>
            <a:off x="588835" y="1628800"/>
            <a:ext cx="10944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s-ES"/>
              <a:t>Tras esperar un </a:t>
            </a:r>
            <a:r>
              <a:rPr i="1" lang="es-ES"/>
              <a:t>rato,</a:t>
            </a:r>
            <a:r>
              <a:rPr lang="es-ES"/>
              <a:t> se te mostrará la contraseña del usuario de </a:t>
            </a:r>
            <a:r>
              <a:rPr i="1" lang="es-ES"/>
              <a:t>admin</a:t>
            </a:r>
            <a:r>
              <a:rPr lang="es-ES"/>
              <a:t>: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6" name="Google Shape;1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0800" y="2218100"/>
            <a:ext cx="9420676" cy="12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ROBAR INFORMACIÓN CONFIDENCIAL</a:t>
            </a:r>
            <a:endParaRPr/>
          </a:p>
        </p:txBody>
      </p:sp>
      <p:sp>
        <p:nvSpPr>
          <p:cNvPr id="182" name="Google Shape;182;p1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3" name="Google Shape;183;p12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s-ES"/>
              <a:t>Dispones de las credenciales de un usuario ssh; conéctate a la máquina remota: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ES"/>
              <a:t>En el directorio</a:t>
            </a:r>
            <a:r>
              <a:rPr i="1" lang="es-ES"/>
              <a:t> konfidentziala </a:t>
            </a:r>
            <a:r>
              <a:rPr lang="es-ES"/>
              <a:t>dispondrás de un fichero denominado bezeroen_datuak.txt en el que se muestra información confidencial. 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4" name="Google Shape;1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7050" y="2446800"/>
            <a:ext cx="4759626" cy="16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7042" y="5160525"/>
            <a:ext cx="3214259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f6894fa89_0_3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CONCLUSIONES (I)</a:t>
            </a:r>
            <a:endParaRPr/>
          </a:p>
        </p:txBody>
      </p:sp>
      <p:sp>
        <p:nvSpPr>
          <p:cNvPr id="192" name="Google Shape;192;gdf6894fa89_0_3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3" name="Google Shape;193;gdf6894fa89_0_3"/>
          <p:cNvSpPr txBox="1"/>
          <p:nvPr>
            <p:ph idx="1" type="body"/>
          </p:nvPr>
        </p:nvSpPr>
        <p:spPr>
          <a:xfrm>
            <a:off x="622600" y="1628800"/>
            <a:ext cx="10944600" cy="47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5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s-ES" sz="2300"/>
              <a:t>Primera pregunta: ¿es imprescindible instalar el servicio de ssh en esta máquina? Si no es imprescindible, ¡no lo instales!</a:t>
            </a:r>
            <a:endParaRPr sz="2300"/>
          </a:p>
          <a:p>
            <a:pPr indent="-425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s-ES" sz="2300"/>
              <a:t>Reforzar el servicio ssh: </a:t>
            </a:r>
            <a:endParaRPr sz="2300"/>
          </a:p>
          <a:p>
            <a:pPr indent="-50114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o"/>
            </a:pPr>
            <a:r>
              <a:rPr lang="es-ES" sz="2300"/>
              <a:t>Evitar el uso de nombres de usuario comunes. </a:t>
            </a:r>
            <a:endParaRPr sz="2300"/>
          </a:p>
          <a:p>
            <a:pPr indent="-50114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o"/>
            </a:pPr>
            <a:r>
              <a:rPr lang="es-ES" sz="2300"/>
              <a:t>Cambiar el puerto por defecto, ya que los atacantes lo intentarán primero con el  22. </a:t>
            </a:r>
            <a:endParaRPr sz="2300"/>
          </a:p>
          <a:p>
            <a:pPr indent="-50114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o"/>
            </a:pPr>
            <a:r>
              <a:rPr lang="es-ES" sz="2300"/>
              <a:t>Colocar contraseñas muy fuertes a los usuarios. </a:t>
            </a:r>
            <a:endParaRPr sz="2300"/>
          </a:p>
          <a:p>
            <a:pPr indent="-50114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o"/>
            </a:pPr>
            <a:r>
              <a:rPr lang="es-ES" sz="2300"/>
              <a:t>Configurar la autenticación de usuarios utilizando criptografía asimétrica. </a:t>
            </a:r>
            <a:endParaRPr sz="2300"/>
          </a:p>
          <a:p>
            <a:pPr indent="-53289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o"/>
            </a:pPr>
            <a:r>
              <a:rPr lang="es-ES" sz="2300"/>
              <a:t>En el  firewall no podemos dejar abierto el servicio ssh sea cual sea la IP del cliente. Es decir, sólo deberán tener permiso de acceso determinadas IP</a:t>
            </a:r>
            <a:r>
              <a:rPr lang="es-ES" sz="2600"/>
              <a:t>. </a:t>
            </a:r>
            <a:endParaRPr sz="2600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ES"/>
              <a:t>Ten en cuenta que muchas veces detrás del ataque no hay una persona, sino bots.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d98f969a5_0_5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CONCLUSIONES (II)</a:t>
            </a:r>
            <a:endParaRPr/>
          </a:p>
        </p:txBody>
      </p:sp>
      <p:sp>
        <p:nvSpPr>
          <p:cNvPr id="200" name="Google Shape;200;gdd98f969a5_0_5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1" name="Google Shape;201;gdd98f969a5_0_5"/>
          <p:cNvSpPr txBox="1"/>
          <p:nvPr>
            <p:ph idx="1" type="body"/>
          </p:nvPr>
        </p:nvSpPr>
        <p:spPr>
          <a:xfrm>
            <a:off x="622600" y="1628800"/>
            <a:ext cx="10944600" cy="47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8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s-ES" sz="2000"/>
              <a:t>En este ejemplo, tu objetivo ha sido el robo de información, pero una vez tomada el control de la máquina remota, podrías iniciar una serie de ataques internos como los vistos:</a:t>
            </a:r>
            <a:endParaRPr sz="2000"/>
          </a:p>
          <a:p>
            <a:pPr indent="-48209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o"/>
            </a:pPr>
            <a:r>
              <a:rPr lang="es-ES" sz="2000"/>
              <a:t>Eliminar la conexión a Internet a un dispositivo concreto. Además, si este dispositivo ofrece servicios al exterior, también será un ataque DoS. </a:t>
            </a:r>
            <a:endParaRPr sz="2000"/>
          </a:p>
          <a:p>
            <a:pPr indent="-48209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o"/>
            </a:pPr>
            <a:r>
              <a:rPr lang="es-ES" sz="2000"/>
              <a:t>Ataque RDP. </a:t>
            </a:r>
            <a:endParaRPr sz="2000"/>
          </a:p>
          <a:p>
            <a:pPr indent="-48209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o"/>
            </a:pPr>
            <a:r>
              <a:rPr lang="es-ES" sz="2000"/>
              <a:t>Sustituir una página por otra que la suplanta.</a:t>
            </a:r>
            <a:endParaRPr sz="2000"/>
          </a:p>
          <a:p>
            <a:pPr indent="-48209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o"/>
            </a:pPr>
            <a:r>
              <a:rPr lang="es-ES" sz="2000"/>
              <a:t>...</a:t>
            </a:r>
            <a:endParaRPr sz="2000"/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s-ES" sz="2000"/>
              <a:t>En la actualidad, muchas organizaciones tienen abiertos servicios ssh hacia el exterior, muchas veces sin saberlo. Puedes comprobarlo utilizando el buscador Shodan. </a:t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ES" sz="2000"/>
              <a:t>       Buscando los puertos 22 abiertos, el resultado será sorprendente. Por supuesto, también se pueden realizar búsquedas más avanzadas. </a:t>
            </a:r>
            <a:endParaRPr sz="2000"/>
          </a:p>
        </p:txBody>
      </p:sp>
      <p:pic>
        <p:nvPicPr>
          <p:cNvPr id="202" name="Google Shape;202;gdd98f969a5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250" y="4492438"/>
            <a:ext cx="862965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6000"/>
              <a:buNone/>
            </a:pPr>
            <a:r>
              <a:rPr lang="es-ES" sz="60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¡¡¡Atención!!! </a:t>
            </a:r>
            <a:endParaRPr sz="6000">
              <a:solidFill>
                <a:srgbClr val="953734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200"/>
              <a:buNone/>
            </a:pPr>
            <a:r>
              <a:rPr lang="es-ES" sz="32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Los métodos de este documento pueden ser ilegales, por lo que no podrás utilizarlos fuera de un entorno de laboratorio.</a:t>
            </a:r>
            <a:endParaRPr sz="3200">
              <a:solidFill>
                <a:srgbClr val="95373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ÍNDICE</a:t>
            </a:r>
            <a:endParaRPr/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s-ES"/>
              <a:t>Esquema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s-ES"/>
              <a:t>Detalles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s-ES"/>
              <a:t>Técnicas utilizadas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s-ES"/>
              <a:t>Descripción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s-ES"/>
              <a:t>Pasos iniciales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s-ES"/>
              <a:t>Buscar puertos abiertos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s-ES"/>
              <a:t>Atacar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s-ES"/>
              <a:t>Robar información confidencial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s-ES"/>
              <a:t>Conclusiones</a:t>
            </a:r>
            <a:endParaRPr/>
          </a:p>
          <a:p>
            <a:pPr indent="-3492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  <a:p>
            <a:pPr indent="-3492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  <a:p>
            <a:pPr indent="-3492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  <a:p>
            <a:pPr indent="-3492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  <a:p>
            <a:pPr indent="-3492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ESQUEMA</a:t>
            </a:r>
            <a:endParaRPr/>
          </a:p>
        </p:txBody>
      </p:sp>
      <p:sp>
        <p:nvSpPr>
          <p:cNvPr id="122" name="Google Shape;122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93175"/>
            <a:ext cx="10959695" cy="46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DETALLES</a:t>
            </a:r>
            <a:endParaRPr/>
          </a:p>
        </p:txBody>
      </p:sp>
      <p:sp>
        <p:nvSpPr>
          <p:cNvPr id="129" name="Google Shape;129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600"/>
              <a:buChar char="•"/>
            </a:pPr>
            <a:r>
              <a:rPr b="1" lang="es-ES">
                <a:solidFill>
                  <a:srgbClr val="366092"/>
                </a:solidFill>
              </a:rPr>
              <a:t>Máquinas a mantener encendidas</a:t>
            </a:r>
            <a:r>
              <a:rPr lang="es-ES"/>
              <a:t>: </a:t>
            </a:r>
            <a:endParaRPr i="1"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i="1" lang="es-ES"/>
              <a:t>kanpokoa (10.88.99.66</a:t>
            </a:r>
            <a:r>
              <a:rPr lang="es-ES"/>
              <a:t>)</a:t>
            </a:r>
            <a:r>
              <a:rPr i="1" lang="es-ES"/>
              <a:t>.</a:t>
            </a:r>
            <a:endParaRPr i="1"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i="1" lang="es-ES"/>
              <a:t>artxibo(192.168.222.150</a:t>
            </a:r>
            <a:r>
              <a:rPr lang="es-ES"/>
              <a:t>).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i="1" lang="es-ES"/>
              <a:t>router (10.88.99.33</a:t>
            </a:r>
            <a:r>
              <a:rPr lang="es-ES"/>
              <a:t>).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600"/>
              <a:buChar char="•"/>
            </a:pPr>
            <a:r>
              <a:rPr b="1" lang="es-ES">
                <a:solidFill>
                  <a:srgbClr val="366092"/>
                </a:solidFill>
              </a:rPr>
              <a:t>Víctima: </a:t>
            </a:r>
            <a:r>
              <a:rPr i="1" lang="es-ES"/>
              <a:t>artxivo</a:t>
            </a:r>
            <a:r>
              <a:rPr lang="es-ES"/>
              <a:t>. 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600"/>
              <a:buChar char="•"/>
            </a:pPr>
            <a:r>
              <a:rPr b="1" lang="es-ES">
                <a:solidFill>
                  <a:srgbClr val="366092"/>
                </a:solidFill>
              </a:rPr>
              <a:t>Atacante: </a:t>
            </a:r>
            <a:r>
              <a:rPr i="1" lang="es-ES"/>
              <a:t>kanpokoa</a:t>
            </a:r>
            <a:r>
              <a:rPr lang="es-ES"/>
              <a:t>. 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600"/>
              <a:buChar char="•"/>
            </a:pPr>
            <a:r>
              <a:rPr b="1" lang="es-ES">
                <a:solidFill>
                  <a:srgbClr val="366092"/>
                </a:solidFill>
              </a:rPr>
              <a:t>Objetivo: </a:t>
            </a:r>
            <a:r>
              <a:rPr i="1" lang="es-ES"/>
              <a:t>acceder </a:t>
            </a:r>
            <a:r>
              <a:rPr lang="es-ES"/>
              <a:t>desde la máquina </a:t>
            </a:r>
            <a:r>
              <a:rPr i="1" lang="es-ES"/>
              <a:t>kanpokoa </a:t>
            </a:r>
            <a:r>
              <a:rPr lang="es-ES"/>
              <a:t>a la máquina</a:t>
            </a:r>
            <a:r>
              <a:rPr i="1" lang="es-ES"/>
              <a:t> artxibo </a:t>
            </a:r>
            <a:r>
              <a:rPr lang="es-ES"/>
              <a:t>obteniendo la contraseña de un usuario ssh autorizado y robar información confidencial.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TÉCNICAS UTILIZADAS</a:t>
            </a:r>
            <a:endParaRPr/>
          </a:p>
        </p:txBody>
      </p:sp>
      <p:sp>
        <p:nvSpPr>
          <p:cNvPr id="136" name="Google Shape;136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ES"/>
              <a:t>Ataque de diccionario: una aplicación probará todas las contraseñas de un fichero de diccionario contra el servicio ssh para un usuario concreto. 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DESCRIPCIÓN</a:t>
            </a:r>
            <a:endParaRPr/>
          </a:p>
        </p:txBody>
      </p:sp>
      <p:sp>
        <p:nvSpPr>
          <p:cNvPr id="143" name="Google Shape;143;p7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636285" y="1340768"/>
            <a:ext cx="10944608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i="1" lang="es-ES"/>
              <a:t>En la consola de la máquina externa buscarás puertos abiertos en la IP pública de la víctima.</a:t>
            </a:r>
            <a:r>
              <a:rPr lang="es-ES"/>
              <a:t> Verás que el puerto 22 estará abierto. </a:t>
            </a:r>
            <a:endParaRPr/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ES"/>
              <a:t>Una vez hecho esto, instalaremos </a:t>
            </a:r>
            <a:r>
              <a:rPr i="1" lang="es-ES"/>
              <a:t>la</a:t>
            </a:r>
            <a:r>
              <a:rPr lang="es-ES"/>
              <a:t> aplicación </a:t>
            </a:r>
            <a:r>
              <a:rPr i="1" lang="es-ES"/>
              <a:t>hydra</a:t>
            </a:r>
            <a:r>
              <a:rPr lang="es-ES"/>
              <a:t>. A través de ella, realizarás un ataque de diccionario contra el servicio ssh de esta IP pública utilizando un nombre de usuario </a:t>
            </a:r>
            <a:r>
              <a:rPr i="1" lang="es-ES"/>
              <a:t>(admin)</a:t>
            </a:r>
            <a:r>
              <a:rPr lang="es-ES"/>
              <a:t> habitual.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ES"/>
              <a:t>Transcurridos unos minutos, se te mostrará la contraseña de dicho usuario. Con las credenciales podrás adentrarte en la máquina que ofrece el servicio de SSH.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ES"/>
              <a:t>Robarás información confidencial almacenada por la víctima. </a:t>
            </a:r>
            <a:endParaRPr/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PASOS INICIALES (I)</a:t>
            </a:r>
            <a:endParaRPr/>
          </a:p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</a:pPr>
            <a:r>
              <a:t/>
            </a:r>
            <a:endParaRPr b="1" sz="14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ES"/>
              <a:t>Instalar </a:t>
            </a:r>
            <a:r>
              <a:rPr i="1" lang="es-ES"/>
              <a:t>hydra</a:t>
            </a:r>
            <a:r>
              <a:rPr lang="es-ES"/>
              <a:t> (si no estuviera instalado) en la máquina </a:t>
            </a:r>
            <a:r>
              <a:rPr i="1" lang="es-ES"/>
              <a:t>kanpokoa</a:t>
            </a:r>
            <a:r>
              <a:rPr lang="es-ES"/>
              <a:t>.</a:t>
            </a:r>
            <a:endParaRPr/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38"/>
              <a:buNone/>
            </a:pPr>
            <a:r>
              <a:rPr b="1" lang="es-ES" sz="14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sudo apt install hydra</a:t>
            </a:r>
            <a:endParaRPr b="1" sz="14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</a:pPr>
            <a:r>
              <a:t/>
            </a:r>
            <a:endParaRPr b="1" sz="14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s-ES"/>
              <a:t>Comprobación de la conexión: 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lang="es-ES"/>
              <a:t>Puedes hacer ping desde la máquina </a:t>
            </a:r>
            <a:r>
              <a:rPr i="1" lang="es-ES"/>
              <a:t>kanpokoa </a:t>
            </a:r>
            <a:r>
              <a:rPr lang="es-ES"/>
              <a:t>a la IP 10.88.99.33 (IP pública de la organización) y desde la máquina </a:t>
            </a:r>
            <a:r>
              <a:rPr i="1" lang="es-ES"/>
              <a:t>artxibo </a:t>
            </a:r>
            <a:r>
              <a:rPr lang="es-ES"/>
              <a:t>a la IP de la máquina </a:t>
            </a:r>
            <a:r>
              <a:rPr i="1" lang="es-ES"/>
              <a:t>kanpokoa</a:t>
            </a:r>
            <a:r>
              <a:rPr lang="es-ES"/>
              <a:t> (10.88.99.66). </a:t>
            </a:r>
            <a:endParaRPr/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-355092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  <a:p>
            <a:pPr indent="-34658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2"/>
              <a:buNone/>
            </a:pPr>
            <a:r>
              <a:t/>
            </a:r>
            <a:endParaRPr sz="2600"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PASOS INICIALES (II)</a:t>
            </a:r>
            <a:endParaRPr/>
          </a:p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8" name="Google Shape;158;p9"/>
          <p:cNvSpPr txBox="1"/>
          <p:nvPr>
            <p:ph idx="1" type="body"/>
          </p:nvPr>
        </p:nvSpPr>
        <p:spPr>
          <a:xfrm>
            <a:off x="498775" y="1321050"/>
            <a:ext cx="10944600" cy="49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i="1"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ES"/>
              <a:t>Instala </a:t>
            </a:r>
            <a:r>
              <a:rPr i="1" lang="es-ES"/>
              <a:t>nmap</a:t>
            </a:r>
            <a:r>
              <a:rPr lang="es-ES"/>
              <a:t> (si no estuviera instalado) en la máquina </a:t>
            </a:r>
            <a:r>
              <a:rPr i="1" lang="es-ES"/>
              <a:t>kanpokoa</a:t>
            </a:r>
            <a:r>
              <a:rPr lang="es-ES"/>
              <a:t>.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s-ES" sz="14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Sudo apt install nmap</a:t>
            </a:r>
            <a:endParaRPr b="1" sz="14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s-ES"/>
              <a:t>Con el uso de nmap, descubre los puertos abiertos en la IP pública de la víctima: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i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ES"/>
              <a:t>Entre otros, te aparecerá el puerto 22.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59" name="Google Shape;159;p9"/>
          <p:cNvSpPr/>
          <p:nvPr/>
        </p:nvSpPr>
        <p:spPr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la siguiente, 2 opciones: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9300" y="3234000"/>
            <a:ext cx="6811450" cy="16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2019-06-11T21:19:49Z</dcterms:created>
  <dc:creator>Álvaro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1A715F24-4386-4A66-A90D-ED1F03EE57CA</vt:lpwstr>
  </property>
  <property fmtid="{D5CDD505-2E9C-101B-9397-08002B2CF9AE}" pid="3" name="ArticulatePath">
    <vt:lpwstr>0-plantilla_powerpoint_16x9</vt:lpwstr>
  </property>
</Properties>
</file>