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0400"/>
  <p:notesSz cx="6858000" cy="9144000"/>
  <p:embeddedFontLst>
    <p:embeddedFont>
      <p:font typeface="Source Sans Pr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jBwUXeRxHVoM17MQIfDCdLmW8e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22" Type="http://schemas.openxmlformats.org/officeDocument/2006/relationships/font" Target="fonts/SourceSansPro-italic.fntdata"/><Relationship Id="rId21" Type="http://schemas.openxmlformats.org/officeDocument/2006/relationships/font" Target="fonts/SourceSansPr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6f2fce3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6f2fce3d0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7" name="Google Shape;77;p2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9" name="Google Shape;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5" name="Google Shape;8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7" name="Google Shape;87;p2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6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9" name="Google Shape;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26" name="Google Shape;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0" name="Google Shape;30;p1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2" name="Google Shape;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" name="Google Shape;36;p1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8" name="Google Shape;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8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3" name="Google Shape;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49" name="Google Shape;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3" name="Google Shape;5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6" name="Google Shape;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4" name="Google Shape;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ijldeneut/Security/blob/master/rdpstri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780950" y="2132856"/>
            <a:ext cx="1044116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Ataque RDP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(3)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Si el sistema operativo es Windows 7: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o"/>
            </a:pPr>
            <a:r>
              <a:rPr lang="es-E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 RDP: </a:t>
            </a:r>
            <a:endParaRPr/>
          </a:p>
          <a:p>
            <a:pPr indent="-33070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 a: 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8"/>
              <a:buNone/>
            </a:pPr>
            <a:r>
              <a:rPr i="1" lang="es-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 equipo (botón derecho) → Propiedades--&gt;Configuración de acceso remoto.</a:t>
            </a:r>
            <a:r>
              <a:rPr lang="es-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sz="1500"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8"/>
              <a:buNone/>
            </a:pPr>
            <a:r>
              <a:rPr lang="es-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ella, deja las opciones marcadas de la siguiente manera: </a:t>
            </a:r>
            <a:endParaRPr sz="1500"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013" y="3438044"/>
            <a:ext cx="2376264" cy="257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/>
          <p:nvPr/>
        </p:nvSpPr>
        <p:spPr>
          <a:xfrm>
            <a:off x="3147170" y="5491983"/>
            <a:ext cx="792000" cy="216000"/>
          </a:xfrm>
          <a:prstGeom prst="rect">
            <a:avLst/>
          </a:prstGeom>
          <a:noFill/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4439022" y="3717032"/>
            <a:ext cx="4105064" cy="129614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Pulsa el botón </a:t>
            </a: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usuarios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selecciona el  usuario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urrunekoa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6f2fce3d0_0_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(3)</a:t>
            </a:r>
            <a:endParaRPr/>
          </a:p>
        </p:txBody>
      </p:sp>
      <p:sp>
        <p:nvSpPr>
          <p:cNvPr id="178" name="Google Shape;178;gb6f2fce3d0_0_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gb6f2fce3d0_0_9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Si el sistema operativo es Windows10: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o"/>
            </a:pPr>
            <a:r>
              <a:rPr lang="es-E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 RDP: </a:t>
            </a:r>
            <a:endParaRPr/>
          </a:p>
          <a:p>
            <a:pPr indent="-33070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 a: 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8"/>
              <a:buNone/>
            </a:pPr>
            <a:r>
              <a:rPr i="1" lang="es-ES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 equipo (botón derecho) → Propiedades--&gt;Configuración de acceso remoto.</a:t>
            </a:r>
            <a:r>
              <a:rPr lang="es-ES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sz="1700"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8"/>
              <a:buNone/>
            </a:pPr>
            <a:r>
              <a:rPr lang="es-ES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ella, deja las opciones marcadas de la siguiente manera: </a:t>
            </a:r>
            <a:endParaRPr sz="1700"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  <p:sp>
        <p:nvSpPr>
          <p:cNvPr id="180" name="Google Shape;180;gb6f2fce3d0_0_9"/>
          <p:cNvSpPr/>
          <p:nvPr/>
        </p:nvSpPr>
        <p:spPr>
          <a:xfrm>
            <a:off x="2788897" y="3764732"/>
            <a:ext cx="4105200" cy="1296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Pulsa el botón </a:t>
            </a: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usuarios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selecciona el  usuario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urrunekoa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b6f2fce3d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950" y="3429000"/>
            <a:ext cx="2518550" cy="264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b6f2fce3d0_0_9"/>
          <p:cNvSpPr/>
          <p:nvPr/>
        </p:nvSpPr>
        <p:spPr>
          <a:xfrm>
            <a:off x="9493700" y="5509725"/>
            <a:ext cx="515100" cy="23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b6f2fce3d0_0_9"/>
          <p:cNvSpPr/>
          <p:nvPr/>
        </p:nvSpPr>
        <p:spPr>
          <a:xfrm>
            <a:off x="7185500" y="5271225"/>
            <a:ext cx="7383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6f2fce3d0_0_9"/>
          <p:cNvSpPr txBox="1"/>
          <p:nvPr/>
        </p:nvSpPr>
        <p:spPr>
          <a:xfrm>
            <a:off x="5756900" y="5228925"/>
            <a:ext cx="1428600" cy="32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¡Atención! Deshabilitarla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(1)</a:t>
            </a:r>
            <a:endParaRPr/>
          </a:p>
        </p:txBody>
      </p:sp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En la máquina </a:t>
            </a:r>
            <a:r>
              <a:rPr i="1" lang="es-ES">
                <a:latin typeface="Source Sans Pro"/>
                <a:ea typeface="Source Sans Pro"/>
                <a:cs typeface="Source Sans Pro"/>
                <a:sym typeface="Source Sans Pro"/>
              </a:rPr>
              <a:t>Kali,</a:t>
            </a: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 crea un script llamado </a:t>
            </a:r>
            <a:r>
              <a:rPr i="1" lang="es-ES">
                <a:latin typeface="Source Sans Pro"/>
                <a:ea typeface="Source Sans Pro"/>
                <a:cs typeface="Source Sans Pro"/>
                <a:sym typeface="Source Sans Pro"/>
              </a:rPr>
              <a:t>rdpstrip.py</a:t>
            </a: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 cuyo contenido puedes copiar desde este enlace:</a:t>
            </a:r>
            <a:r>
              <a:rPr lang="es-ES" u="sng">
                <a:solidFill>
                  <a:schemeClr val="hlink"/>
                </a:solidFill>
                <a:hlinkClick r:id="rId3"/>
              </a:rPr>
              <a:t> https://github.com/tijldeneut/Security/blob/master/rdpstrip.py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Ahora, ejecuta el script </a:t>
            </a:r>
            <a:r>
              <a:rPr i="1" lang="es-ES">
                <a:latin typeface="Source Sans Pro"/>
                <a:ea typeface="Source Sans Pro"/>
                <a:cs typeface="Source Sans Pro"/>
                <a:sym typeface="Source Sans Pro"/>
              </a:rPr>
              <a:t>rdpstrip.py: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ython rdpstrip.py -m 192.168.222.100 -f 192.168.222.60 -p 3389 -i eth0 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Rdpstrip.py: </a:t>
            </a:r>
            <a:r>
              <a:rPr lang="es-ES" sz="1000"/>
              <a:t>ejecutarás </a:t>
            </a:r>
            <a:r>
              <a:rPr lang="es-ES" sz="1000">
                <a:latin typeface="Source Sans Pro"/>
                <a:ea typeface="Source Sans Pro"/>
                <a:cs typeface="Source Sans Pro"/>
                <a:sym typeface="Source Sans Pro"/>
              </a:rPr>
              <a:t>el script rdpstrip.py. </a:t>
            </a:r>
            <a:endParaRPr sz="10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-m: </a:t>
            </a:r>
            <a:r>
              <a:rPr lang="es-ES" sz="1000"/>
              <a:t>activa el módulo MiTM.</a:t>
            </a:r>
            <a:endParaRPr sz="10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192.168.222.100:</a:t>
            </a:r>
            <a:r>
              <a:rPr lang="es-ES" sz="1000"/>
              <a:t> IP de la máquina de origen </a:t>
            </a:r>
            <a:r>
              <a:rPr i="1" lang="es-ES" sz="1000"/>
              <a:t>(Estazioa).</a:t>
            </a:r>
            <a:r>
              <a:rPr lang="es-ES" sz="1000"/>
              <a:t>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-f 192.168.222.60: </a:t>
            </a:r>
            <a:r>
              <a:rPr lang="es-ES" sz="1000"/>
              <a:t>IP de la máquina destino (</a:t>
            </a:r>
            <a:r>
              <a:rPr i="1" lang="es-ES" sz="1000"/>
              <a:t>Scada</a:t>
            </a:r>
            <a:r>
              <a:rPr lang="es-ES" sz="1000"/>
              <a:t>).</a:t>
            </a:r>
            <a:endParaRPr sz="10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-P 3389: </a:t>
            </a:r>
            <a:r>
              <a:rPr lang="es-ES" sz="1000"/>
              <a:t>puerto 3389 (puerto por defecto para RDP). </a:t>
            </a:r>
            <a:endParaRPr sz="10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-i eth0: </a:t>
            </a:r>
            <a:r>
              <a:rPr lang="es-ES" sz="1000"/>
              <a:t>interfaz eth0.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(2)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s-ES">
                <a:latin typeface="Source Sans Pro"/>
                <a:ea typeface="Source Sans Pro"/>
                <a:cs typeface="Source Sans Pro"/>
                <a:sym typeface="Source Sans Pro"/>
              </a:rPr>
              <a:t>Establece la conexión en la máquina </a:t>
            </a:r>
            <a:r>
              <a:rPr i="1" lang="es-ES"/>
              <a:t>Estazioa</a:t>
            </a: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: 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22" y="2132856"/>
            <a:ext cx="2148840" cy="252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0990" y="2528461"/>
            <a:ext cx="2788920" cy="1731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2"/>
          <p:cNvCxnSpPr/>
          <p:nvPr/>
        </p:nvCxnSpPr>
        <p:spPr>
          <a:xfrm>
            <a:off x="2989005" y="3356992"/>
            <a:ext cx="1161985" cy="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2"/>
          <p:cNvCxnSpPr/>
          <p:nvPr/>
        </p:nvCxnSpPr>
        <p:spPr>
          <a:xfrm>
            <a:off x="6947397" y="3284984"/>
            <a:ext cx="854980" cy="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3" name="Google Shape;2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7649" y="1769850"/>
            <a:ext cx="3708132" cy="32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(3)</a:t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Una vez autenticado, en la máquina </a:t>
            </a:r>
            <a:r>
              <a:rPr i="1" lang="es-ES"/>
              <a:t>Kali</a:t>
            </a:r>
            <a:r>
              <a:rPr lang="es-ES"/>
              <a:t> verás la siguiente información</a:t>
            </a:r>
            <a:r>
              <a:rPr i="1" lang="es-ES"/>
              <a:t>: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Aunque no etá claro a primera vista, hemos capturado el usuario y la contraseña.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186" y="2573337"/>
            <a:ext cx="5400040" cy="17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ATENCIÓN!!!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Explicación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Atacar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Esquema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14" y="1251097"/>
            <a:ext cx="10066290" cy="527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8687494" y="1340768"/>
            <a:ext cx="1008112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s-E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Atacante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947452" y="4998366"/>
            <a:ext cx="698100" cy="230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429802" y="4149080"/>
            <a:ext cx="364937" cy="10801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743277" y="2204864"/>
            <a:ext cx="686525" cy="266429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842502" y="3054216"/>
            <a:ext cx="698100" cy="230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Detalles</a:t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Máquinas a mantener encendidas</a:t>
            </a:r>
            <a:r>
              <a:rPr lang="es-E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Kali</a:t>
            </a:r>
            <a:r>
              <a:rPr lang="es-ES" sz="1800"/>
              <a:t>(192.168.222.222</a:t>
            </a:r>
            <a:r>
              <a:rPr lang="es-ES"/>
              <a:t>)</a:t>
            </a:r>
            <a:r>
              <a:rPr i="1" lang="es-ES"/>
              <a:t>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Estazioa</a:t>
            </a:r>
            <a:r>
              <a:rPr lang="es-ES" sz="1800"/>
              <a:t>(192.168.222.100)</a:t>
            </a:r>
            <a:r>
              <a:rPr lang="es-ES"/>
              <a:t>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Scada</a:t>
            </a:r>
            <a:r>
              <a:rPr lang="es-ES" sz="1800"/>
              <a:t>(192.168.222.60</a:t>
            </a:r>
            <a:r>
              <a:rPr lang="es-ES"/>
              <a:t>).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Víctimas:</a:t>
            </a:r>
            <a:r>
              <a:rPr i="1" lang="es-ES"/>
              <a:t> Estazioa/Scada</a:t>
            </a:r>
            <a:r>
              <a:rPr lang="es-E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Atacante: </a:t>
            </a:r>
            <a:r>
              <a:rPr i="1" lang="es-ES"/>
              <a:t>Kali</a:t>
            </a:r>
            <a:r>
              <a:rPr lang="es-E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Objetivo: </a:t>
            </a:r>
            <a:r>
              <a:rPr lang="es-ES"/>
              <a:t>al tomar la </a:t>
            </a:r>
            <a:r>
              <a:rPr i="1" lang="es-ES"/>
              <a:t>Estazioa </a:t>
            </a:r>
            <a:r>
              <a:rPr lang="es-ES"/>
              <a:t>el control remoto de la máquina </a:t>
            </a:r>
            <a:r>
              <a:rPr i="1" lang="es-ES"/>
              <a:t>Scada.</a:t>
            </a:r>
            <a:r>
              <a:rPr lang="es-ES"/>
              <a:t> capturar las credenciales en la máquina </a:t>
            </a:r>
            <a:r>
              <a:rPr i="1" lang="es-ES"/>
              <a:t>Kali</a:t>
            </a:r>
            <a:r>
              <a:rPr lang="es-ES"/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Técnicas utilizadas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MitM: colocarás la máquina </a:t>
            </a:r>
            <a:r>
              <a:rPr i="1" lang="es-ES"/>
              <a:t>Kali</a:t>
            </a:r>
            <a:r>
              <a:rPr lang="es-ES"/>
              <a:t> en medio de las comunicaciones entre las máquinas </a:t>
            </a:r>
            <a:r>
              <a:rPr i="1" lang="es-ES"/>
              <a:t>Estazioa </a:t>
            </a:r>
            <a:r>
              <a:rPr lang="es-ES"/>
              <a:t>y </a:t>
            </a:r>
            <a:r>
              <a:rPr i="1" lang="es-ES"/>
              <a:t>Scada</a:t>
            </a:r>
            <a:r>
              <a:rPr lang="es-E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Arp Spoofing: cambiarás la tabla arp de la máquina </a:t>
            </a:r>
            <a:r>
              <a:rPr i="1" lang="es-ES"/>
              <a:t>Estazioa</a:t>
            </a:r>
            <a:r>
              <a:rPr lang="es-ES"/>
              <a:t>, donde la dirección física de la máquina </a:t>
            </a:r>
            <a:r>
              <a:rPr i="1" lang="es-ES"/>
              <a:t>SCADA</a:t>
            </a:r>
            <a:r>
              <a:rPr lang="es-ES"/>
              <a:t> será la de tu máquina </a:t>
            </a:r>
            <a:r>
              <a:rPr i="1" lang="es-ES"/>
              <a:t>Kali</a:t>
            </a:r>
            <a:r>
              <a:rPr lang="es-ES"/>
              <a:t>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Descripción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622598" y="1484784"/>
            <a:ext cx="10944608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Situarás al atacante (</a:t>
            </a:r>
            <a:r>
              <a:rPr i="1" lang="es-ES"/>
              <a:t>Kali</a:t>
            </a:r>
            <a:r>
              <a:rPr lang="es-ES"/>
              <a:t>) entre las víctimas </a:t>
            </a:r>
            <a:r>
              <a:rPr i="1" lang="es-ES"/>
              <a:t>(Estazioa</a:t>
            </a:r>
            <a:r>
              <a:rPr lang="es-ES"/>
              <a:t> y </a:t>
            </a:r>
            <a:r>
              <a:rPr i="1" lang="es-ES"/>
              <a:t>Scada</a:t>
            </a:r>
            <a:r>
              <a:rPr lang="es-ES"/>
              <a:t>) para capturar el tráfico. Para ello utilizarás el script </a:t>
            </a:r>
            <a:r>
              <a:rPr i="1" lang="es-ES"/>
              <a:t>rdpstrip.py.</a:t>
            </a:r>
            <a:r>
              <a:rPr lang="es-ES"/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En la máquina </a:t>
            </a:r>
            <a:r>
              <a:rPr i="1" lang="es-ES"/>
              <a:t>Estazioa</a:t>
            </a:r>
            <a:r>
              <a:rPr i="1" lang="es-ES"/>
              <a:t>,</a:t>
            </a:r>
            <a:r>
              <a:rPr lang="es-ES"/>
              <a:t> abrirás la sesión remota de RDP para tomar el control de la máquina </a:t>
            </a:r>
            <a:r>
              <a:rPr i="1" lang="es-ES"/>
              <a:t>Scada.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Entre el tráfico capturado figurarán las credenciales del usuario.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(1)</a:t>
            </a:r>
            <a:endParaRPr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 sz="2800"/>
              <a:t>Comprueba la conexión</a:t>
            </a: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: 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Puedes hacer ping entre las tres máquinas en cualquier sentido. 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En la máquina </a:t>
            </a:r>
            <a:r>
              <a:rPr i="1" lang="es-ES" sz="2800">
                <a:latin typeface="Source Sans Pro"/>
                <a:ea typeface="Source Sans Pro"/>
                <a:cs typeface="Source Sans Pro"/>
                <a:sym typeface="Source Sans Pro"/>
              </a:rPr>
              <a:t>Scada</a:t>
            </a: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, en primer lugar, crea un nuevo usuario</a:t>
            </a:r>
            <a:r>
              <a:rPr i="1" lang="es-ES" sz="28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Char char="o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Ve a: </a:t>
            </a:r>
            <a:endParaRPr sz="2600"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i="1" lang="es-ES" sz="2200"/>
              <a:t>Panel de control\Cuentas de usuario y protección infantil\Cuentas de usuario</a:t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None/>
            </a:pPr>
            <a:r>
              <a:t/>
            </a:r>
            <a:endParaRPr i="1" sz="2000"/>
          </a:p>
          <a:p>
            <a:pPr indent="-342900" lvl="3" marL="171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>
                <a:latin typeface="Source Sans Pro"/>
                <a:ea typeface="Source Sans Pro"/>
                <a:cs typeface="Source Sans Pro"/>
                <a:sym typeface="Source Sans Pro"/>
              </a:rPr>
              <a:t>Pon al usuario el nombre</a:t>
            </a:r>
            <a:r>
              <a:rPr b="1" i="1" lang="es-ES" sz="2000">
                <a:latin typeface="Source Sans Pro"/>
                <a:ea typeface="Source Sans Pro"/>
                <a:cs typeface="Source Sans Pro"/>
                <a:sym typeface="Source Sans Pro"/>
              </a:rPr>
              <a:t> urrunekoa</a:t>
            </a:r>
            <a:r>
              <a:rPr lang="es-ES" sz="20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i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10" y="3825044"/>
            <a:ext cx="2376264" cy="176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7359" r="9762" t="0"/>
          <a:stretch/>
        </p:blipFill>
        <p:spPr>
          <a:xfrm>
            <a:off x="6239222" y="3825044"/>
            <a:ext cx="2497241" cy="1764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8"/>
          <p:cNvCxnSpPr/>
          <p:nvPr/>
        </p:nvCxnSpPr>
        <p:spPr>
          <a:xfrm>
            <a:off x="4222998" y="4707142"/>
            <a:ext cx="1871904" cy="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(2)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/>
              <a:t>A continuación, edita el usuario generado:</a:t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42900" lvl="3" marL="171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Contraseña: </a:t>
            </a:r>
            <a:r>
              <a:rPr b="1" i="1" lang="es-ES"/>
              <a:t>tknika2020</a:t>
            </a:r>
            <a:endParaRPr b="1" i="1" sz="2000"/>
          </a:p>
          <a:p>
            <a:pPr indent="-355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702" y="2420888"/>
            <a:ext cx="3518535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222" y="2725688"/>
            <a:ext cx="3473450" cy="1318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9"/>
          <p:cNvCxnSpPr>
            <a:stCxn id="160" idx="3"/>
            <a:endCxn id="161" idx="1"/>
          </p:cNvCxnSpPr>
          <p:nvPr/>
        </p:nvCxnSpPr>
        <p:spPr>
          <a:xfrm>
            <a:off x="5077237" y="3384818"/>
            <a:ext cx="1161900" cy="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