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0400"/>
  <p:notesSz cx="6858000" cy="9144000"/>
  <p:embeddedFontLst>
    <p:embeddedFont>
      <p:font typeface="Source Sans Pro"/>
      <p:regular r:id="rId19"/>
      <p:bold r:id="rId20"/>
      <p:italic r:id="rId21"/>
      <p:boldItalic r:id="rId22"/>
    </p:embeddedFont>
    <p:embeddedFont>
      <p:font typeface="Open Sans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5" roundtripDataSignature="AMtx7miHU9BpICiGU7GpNpIExZ3llxms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22" Type="http://schemas.openxmlformats.org/officeDocument/2006/relationships/font" Target="fonts/SourceSansPro-boldItalic.fntdata"/><Relationship Id="rId21" Type="http://schemas.openxmlformats.org/officeDocument/2006/relationships/font" Target="fonts/SourceSansPro-italic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SourceSansPr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4">
  <p:cSld name="Izenburua_v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18" name="Google Shape;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1">
  <p:cSld name="Bideoa_v1">
    <p:bg>
      <p:bgPr>
        <a:solidFill>
          <a:schemeClr val="lt1">
            <a:alpha val="0"/>
          </a:scheme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deoa_v2">
  <p:cSld name="Bideoa_v2">
    <p:bg>
      <p:bgPr>
        <a:solidFill>
          <a:schemeClr val="lt1">
            <a:alpha val="0"/>
          </a:scheme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5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1">
  <p:cSld name="Amaiera_v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6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84" name="Google Shape;84;p2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6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Barrio Zamalbide s/n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86" name="Google Shape;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aiera_v2">
  <p:cSld name="Amaiera_v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7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7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4" name="Google Shape;94;p27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7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Barrio Zamalbide s/n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96" name="Google Shape;9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7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1_Atala_v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  <a:defRPr sz="120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:\Mi unidad\ana\Tknika\LOGOs TKNIKA\header_ppt_unevoc.png" id="26" name="Google Shape;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/>
          </a:p>
        </p:txBody>
      </p:sp>
      <p:pic>
        <p:nvPicPr>
          <p:cNvPr descr="G:\Mi unidad\ana\Tknika\LOGOs TKNIKA\header_ppt_unevoc.png" id="33" name="Google Shape;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1">
  <p:cSld name="Izenburua_v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7" name="Google Shape;37;p18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39" name="Google Shape;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2">
  <p:cSld name="Izenburua_v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3" name="Google Shape;43;p19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45" name="Google Shape;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9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zenburua_v3">
  <p:cSld name="Izenburua_v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50" name="Google Shape;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1">
  <p:cSld name="Atala_v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:\Mi unidad\ana\Tknika\LOGOs TKNIKA\header_ppt_unevoc.png" id="56" name="Google Shape;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3">
  <p:cSld name="Atala_v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2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lang="en-US" sz="26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/>
          </a:p>
        </p:txBody>
      </p:sp>
      <p:pic>
        <p:nvPicPr>
          <p:cNvPr descr="G:\Mi unidad\ana\Tknika\LOGOs TKNIKA\header_ppt_unevoc.png" id="63" name="Google Shape;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4">
  <p:cSld name="Atala_v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622598" y="1836117"/>
            <a:ext cx="10944608" cy="418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3"/>
          <p:cNvSpPr txBox="1"/>
          <p:nvPr/>
        </p:nvSpPr>
        <p:spPr>
          <a:xfrm>
            <a:off x="623206" y="6565359"/>
            <a:ext cx="1512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/>
          </a:p>
        </p:txBody>
      </p:sp>
      <p:sp>
        <p:nvSpPr>
          <p:cNvPr id="70" name="Google Shape;70;p23"/>
          <p:cNvSpPr txBox="1"/>
          <p:nvPr/>
        </p:nvSpPr>
        <p:spPr>
          <a:xfrm>
            <a:off x="622598" y="1337467"/>
            <a:ext cx="10971372" cy="463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2600"/>
              <a:buFont typeface="Source Sans Pro"/>
              <a:buNone/>
            </a:pPr>
            <a:r>
              <a:rPr b="1" lang="en-US" sz="26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Subtítulo</a:t>
            </a:r>
            <a:endParaRPr/>
          </a:p>
        </p:txBody>
      </p:sp>
      <p:pic>
        <p:nvPicPr>
          <p:cNvPr descr="G:\Mi unidad\ana\Tknika\LOGOs TKNIKA\header_ppt_unevoc.png" id="71" name="Google Shape;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ftp://ftp.dlptest.com/" TargetMode="External"/><Relationship Id="rId4" Type="http://schemas.openxmlformats.org/officeDocument/2006/relationships/hyperlink" Target="mailto:dlpuser@dlptest.com" TargetMode="External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780950" y="2132856"/>
            <a:ext cx="1044116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Captura del tráfico desde la red local hacia el exterior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Captura de tráfico ICMP</a:t>
            </a:r>
            <a:endParaRPr/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i="1" lang="en-US"/>
              <a:t>En la máquina Estazioa</a:t>
            </a:r>
            <a:r>
              <a:rPr lang="en-US"/>
              <a:t>, genera tráfico ICMP hacia Internet: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Ve al Wireshark de la máquina </a:t>
            </a:r>
            <a:r>
              <a:rPr i="1" lang="en-US"/>
              <a:t>Kali</a:t>
            </a:r>
            <a:r>
              <a:rPr lang="en-US"/>
              <a:t> a ver ese tráfico; tiene que haber entradas desde la IP 192.168.222.100 hacia la IP 8.8.8.8.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8862" y="2276872"/>
            <a:ext cx="4247515" cy="132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0829" y="4437112"/>
            <a:ext cx="6025633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/>
          <p:nvPr/>
        </p:nvSpPr>
        <p:spPr>
          <a:xfrm>
            <a:off x="2854846" y="4437112"/>
            <a:ext cx="288032" cy="1440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Captura de tráfico http y https</a:t>
            </a:r>
            <a:endParaRPr/>
          </a:p>
        </p:txBody>
      </p:sp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En la máquina </a:t>
            </a:r>
            <a:r>
              <a:rPr i="1" lang="en-US"/>
              <a:t>Estazioa</a:t>
            </a:r>
            <a:r>
              <a:rPr lang="en-US"/>
              <a:t>, genera tráfico http hacia Internet: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Y tráfico https: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186" y="2065020"/>
            <a:ext cx="4500220" cy="186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4">
            <a:alphaModFix/>
          </a:blip>
          <a:srcRect b="8777" l="0" r="0" t="0"/>
          <a:stretch/>
        </p:blipFill>
        <p:spPr>
          <a:xfrm>
            <a:off x="2998862" y="4452456"/>
            <a:ext cx="5400040" cy="14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Captura de tráfico http y https (2)</a:t>
            </a:r>
            <a:endParaRPr/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Ve al Wireshark de la máquina </a:t>
            </a:r>
            <a:r>
              <a:rPr i="1" lang="en-US"/>
              <a:t>Kali</a:t>
            </a:r>
            <a:r>
              <a:rPr lang="en-US"/>
              <a:t> a ver ese tráfico; debe haber entradas desde la IP 192.168.222.100 hacia la IP 193.104.0.100 (IP de FNMT)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/>
              <a:t>Y también desde 192.168.222.100 hacia 31.13.83.36 (Facebook)</a:t>
            </a:r>
            <a:endParaRPr/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2244" y="2538661"/>
            <a:ext cx="5983282" cy="1250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/>
          <p:nvPr/>
        </p:nvSpPr>
        <p:spPr>
          <a:xfrm>
            <a:off x="3142878" y="2538661"/>
            <a:ext cx="288032" cy="24226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2"/>
          <p:cNvPicPr preferRelativeResize="0"/>
          <p:nvPr/>
        </p:nvPicPr>
        <p:blipFill rotWithShape="1">
          <a:blip r:embed="rId4">
            <a:alphaModFix/>
          </a:blip>
          <a:srcRect b="71479" l="0" r="596" t="0"/>
          <a:stretch/>
        </p:blipFill>
        <p:spPr>
          <a:xfrm>
            <a:off x="2959586" y="4509120"/>
            <a:ext cx="58719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/>
          <p:nvPr/>
        </p:nvSpPr>
        <p:spPr>
          <a:xfrm>
            <a:off x="2998862" y="4662896"/>
            <a:ext cx="288032" cy="24226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Captura de tráfico FTP y credenciales</a:t>
            </a:r>
            <a:endParaRPr/>
          </a:p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En la máquina </a:t>
            </a:r>
            <a:r>
              <a:rPr i="1" lang="en-US"/>
              <a:t>Estazioa, </a:t>
            </a:r>
            <a:r>
              <a:rPr lang="en-US"/>
              <a:t>conéctate, por ejemplo, a este servidor FTP: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ftp://ftp.dlptest.com/</a:t>
            </a:r>
            <a:r>
              <a:rPr lang="en-US"/>
              <a:t>; estos son los datos para autenticarse: 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o"/>
            </a:pPr>
            <a:r>
              <a:rPr b="1" lang="en-US" sz="2000"/>
              <a:t>Usuario: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dlpuser@dlptest.com</a:t>
            </a:r>
            <a:endParaRPr sz="20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"/>
              <a:buChar char="o"/>
            </a:pPr>
            <a:r>
              <a:rPr b="1" lang="en-US" sz="2000"/>
              <a:t>Contraseña:</a:t>
            </a:r>
            <a:r>
              <a:rPr lang="en-US" sz="2000"/>
              <a:t> SzMf7rTE4pCrf9dV286GuNe4N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Ve al Wireshark de la máquina </a:t>
            </a:r>
            <a:r>
              <a:rPr i="1" lang="en-US"/>
              <a:t>Kali</a:t>
            </a:r>
            <a:r>
              <a:rPr lang="en-US"/>
              <a:t> a ver ese tráfico; deberá haber entradas desde 192.168.222.100 hacia 35.209.241.59 (IP pública del servidor FTP). También aparecerán el usuario y la contraseña. </a:t>
            </a:r>
            <a:endParaRPr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i="1" lang="en-US" sz="2000">
                <a:solidFill>
                  <a:srgbClr val="7F7F7F"/>
                </a:solidFill>
              </a:rPr>
              <a:t>Nota: nosotros hemos utilizado un servidor abierto para las pruebas, demostrando que las credenciales son fácilmente capturables. Por supuesto, se puede utilizar cualquier servidor de Internet. </a:t>
            </a:r>
            <a:endParaRPr i="1" sz="2000">
              <a:solidFill>
                <a:srgbClr val="7F7F7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5">
            <a:alphaModFix/>
          </a:blip>
          <a:srcRect b="50000" l="0" r="0" t="0"/>
          <a:stretch/>
        </p:blipFill>
        <p:spPr>
          <a:xfrm>
            <a:off x="2525830" y="4302856"/>
            <a:ext cx="7632848" cy="7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/>
          <p:nvPr/>
        </p:nvSpPr>
        <p:spPr>
          <a:xfrm>
            <a:off x="2638822" y="4302856"/>
            <a:ext cx="288032" cy="24226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Source Sans Pr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6000"/>
              <a:buNone/>
            </a:pPr>
            <a:r>
              <a:rPr lang="en-US" sz="6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ATENCIÓN!!! </a:t>
            </a:r>
            <a:endParaRPr sz="6000">
              <a:solidFill>
                <a:srgbClr val="95373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None/>
            </a:pPr>
            <a:r>
              <a:rPr lang="en-U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Los métodos de este documento pueden ser ilegales, por lo que no podrás utilizarlos fuera de un entorno de laboratorio.</a:t>
            </a:r>
            <a:endParaRPr sz="32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Índice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Esquema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Detalles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Técnicas utilizadas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Explicaciómn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Pasos iniciales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Captura de tráfico icmp. 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Captura de tráfico http y https</a:t>
            </a:r>
            <a:endParaRPr/>
          </a:p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/>
              <a:t>Captura de  tráfico FTP (y credenciales)</a:t>
            </a:r>
            <a:endParaRPr/>
          </a:p>
          <a:p>
            <a:pPr indent="-3492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  <a:p>
            <a:pPr indent="-3492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Esquema</a:t>
            </a:r>
            <a:endParaRPr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14" y="1251097"/>
            <a:ext cx="10066290" cy="527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 rot="1841012">
            <a:off x="6818187" y="2273060"/>
            <a:ext cx="360040" cy="179992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flipH="1" rot="-5400000">
            <a:off x="4792679" y="2126474"/>
            <a:ext cx="588830" cy="432048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76923C"/>
          </a:solidFill>
          <a:ln cap="flat" cmpd="sng" w="5715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8687494" y="1340768"/>
            <a:ext cx="1008112" cy="230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Atacante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8895427" y="3039466"/>
            <a:ext cx="698165" cy="2308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Víctima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Detalles</a:t>
            </a:r>
            <a:endParaRPr/>
          </a:p>
        </p:txBody>
      </p:sp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Máquinas a mantener encendidas</a:t>
            </a:r>
            <a:r>
              <a:rPr lang="en-US"/>
              <a:t>: </a:t>
            </a:r>
            <a:endParaRPr i="1"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n-US"/>
              <a:t>Kali</a:t>
            </a:r>
            <a:r>
              <a:rPr lang="en-US" sz="1800"/>
              <a:t>(192.168.222.222</a:t>
            </a:r>
            <a:r>
              <a:rPr lang="en-US"/>
              <a:t>)</a:t>
            </a:r>
            <a:r>
              <a:rPr i="1" lang="en-US"/>
              <a:t>.</a:t>
            </a:r>
            <a:endParaRPr i="1"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n-US"/>
              <a:t>Estación </a:t>
            </a:r>
            <a:r>
              <a:rPr lang="en-US" sz="1800"/>
              <a:t>(192.168.222.100)</a:t>
            </a:r>
            <a:r>
              <a:rPr lang="en-US"/>
              <a:t>).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i="1" lang="en-US"/>
              <a:t>Router</a:t>
            </a:r>
            <a:r>
              <a:rPr lang="en-US" sz="1800"/>
              <a:t>(192.168.222.1</a:t>
            </a:r>
            <a:r>
              <a:rPr lang="en-US"/>
              <a:t>).</a:t>
            </a:r>
            <a:endParaRPr/>
          </a:p>
          <a:p>
            <a:pPr indent="0" lvl="1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 b="1">
              <a:solidFill>
                <a:srgbClr val="366092"/>
              </a:solidFill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Víctima:</a:t>
            </a:r>
            <a:r>
              <a:rPr i="1" lang="en-US"/>
              <a:t>estación</a:t>
            </a:r>
            <a:r>
              <a:rPr lang="en-US"/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Atacante:</a:t>
            </a:r>
            <a:r>
              <a:rPr i="1" lang="en-US"/>
              <a:t>Kali</a:t>
            </a:r>
            <a:r>
              <a:rPr lang="en-US"/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600"/>
              <a:buChar char="•"/>
            </a:pPr>
            <a:r>
              <a:rPr b="1" lang="en-US">
                <a:solidFill>
                  <a:srgbClr val="366092"/>
                </a:solidFill>
              </a:rPr>
              <a:t>Objetivo:</a:t>
            </a:r>
            <a:r>
              <a:rPr lang="en-US"/>
              <a:t> en la máquina </a:t>
            </a:r>
            <a:r>
              <a:rPr i="1" lang="en-US"/>
              <a:t>Kali</a:t>
            </a:r>
            <a:r>
              <a:rPr lang="en-US"/>
              <a:t> capturar el tráfico hacia Internet generado en la máquina Estación a través de Wireshark.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Técnicas utilizadas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MitM: colocarás la máquina </a:t>
            </a:r>
            <a:r>
              <a:rPr i="1" lang="en-US"/>
              <a:t>Kali</a:t>
            </a:r>
            <a:r>
              <a:rPr lang="en-US"/>
              <a:t> en medio de las comunicaciones entre las máquinas Estación y router.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ARP Spoofing: cambiarás la tabla arp de la máquina </a:t>
            </a:r>
            <a:r>
              <a:rPr i="1" lang="en-US"/>
              <a:t>Estación</a:t>
            </a:r>
            <a:r>
              <a:rPr lang="en-US"/>
              <a:t>, donde la dirección física del gateway será la de tu máquina Kali.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8657" y="4077072"/>
            <a:ext cx="5147806" cy="144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6095207" y="4221088"/>
            <a:ext cx="2088231" cy="216024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095207" y="4590256"/>
            <a:ext cx="2088231" cy="216024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Explicación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622598" y="1484784"/>
            <a:ext cx="10944608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En el atacante </a:t>
            </a:r>
            <a:r>
              <a:rPr i="1" lang="en-US"/>
              <a:t>(Kali)</a:t>
            </a:r>
            <a:r>
              <a:rPr lang="en-US"/>
              <a:t> capturarás el tráfico hacia internet de la víctima (</a:t>
            </a:r>
            <a:r>
              <a:rPr i="1" lang="en-US"/>
              <a:t>Estación</a:t>
            </a:r>
            <a:r>
              <a:rPr lang="en-US"/>
              <a:t>). 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En la víctima generarás diferentes tipos de tráfico hacia Internet: http, https, ftp e ICMP. 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Cada tipo de tráfico generado lo verás en el Wireshark del atacante. </a:t>
            </a:r>
            <a:endParaRPr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El tráfico capturado puede ser utilizado por el atacante para varios fines: 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n-US"/>
              <a:t>Obtener información para otros posibles ataques.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n-US"/>
              <a:t>Robo de credenciales de la víctima para suplantar su identidad. </a:t>
            </a:r>
            <a:endParaRPr/>
          </a:p>
          <a:p>
            <a:pPr indent="-35509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Pasos iniciales (1)</a:t>
            </a:r>
            <a:endParaRPr/>
          </a:p>
        </p:txBody>
      </p:sp>
      <p:sp>
        <p:nvSpPr>
          <p:cNvPr id="157" name="Google Shape;157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Activa el bit de "Forwarding" en la máquina </a:t>
            </a:r>
            <a:r>
              <a:rPr i="1" lang="en-US"/>
              <a:t>Kali</a:t>
            </a:r>
            <a:r>
              <a:rPr lang="en-US"/>
              <a:t>; así, una vez capturados los paquetes, los enviará al destinatario legítimo: la máquina router.</a:t>
            </a:r>
            <a:endParaRPr/>
          </a:p>
          <a:p>
            <a:pPr indent="0" lvl="1" marL="4572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echo 1 &gt;/proc/sys/net/ipv4/ip_forward</a:t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Instalar la colección de herramientas </a:t>
            </a:r>
            <a:r>
              <a:rPr i="1" lang="en-US"/>
              <a:t>dsniff</a:t>
            </a:r>
            <a:r>
              <a:rPr lang="en-US"/>
              <a:t> en la máquina </a:t>
            </a:r>
            <a:r>
              <a:rPr i="1" lang="en-US"/>
              <a:t>Kali.</a:t>
            </a:r>
            <a:endParaRPr/>
          </a:p>
          <a:p>
            <a:pPr indent="0" lvl="1" marL="4572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Sudo apt install dsniff</a:t>
            </a:r>
            <a:endParaRPr/>
          </a:p>
          <a:p>
            <a:pPr indent="0" lvl="1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</a:pPr>
            <a:r>
              <a:t/>
            </a:r>
            <a:endParaRPr b="1" sz="14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Comprobación de la conexión: 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n-US"/>
              <a:t>Puedes hacer ping entre las tres máquinas en cualquier sentido. 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Char char="o"/>
            </a:pPr>
            <a:r>
              <a:rPr lang="en-US"/>
              <a:t>Puedes navegar por Internet en la máquina </a:t>
            </a:r>
            <a:r>
              <a:rPr i="1" lang="en-US"/>
              <a:t>Estación</a:t>
            </a:r>
            <a:r>
              <a:rPr lang="en-US"/>
              <a:t>. </a:t>
            </a:r>
            <a:endParaRPr/>
          </a:p>
          <a:p>
            <a:pPr indent="-34658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2"/>
              <a:buNone/>
            </a:pPr>
            <a:r>
              <a:t/>
            </a:r>
            <a:endParaRPr sz="2600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n-US"/>
              <a:t>Pasos iniciales (2)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622598" y="1628800"/>
            <a:ext cx="10944608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Pon en marcha el ataque en la máquina </a:t>
            </a:r>
            <a:r>
              <a:rPr i="1" lang="en-US"/>
              <a:t>Kali:</a:t>
            </a:r>
            <a:r>
              <a:rPr lang="en-US"/>
              <a:t> </a:t>
            </a:r>
            <a:endParaRPr/>
          </a:p>
          <a:p>
            <a:pPr indent="0" lvl="1" marL="4572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38"/>
              <a:buNone/>
            </a:pP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14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rpspoof -i eth0 -c both -t 192.168.222.100 192.168.222.1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arpspoof:</a:t>
            </a:r>
            <a:r>
              <a:rPr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utilizarás la herramienta arpspoof.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 I (interface) eth0: la interfaz será eth0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- C both: al restablecer la configuración arp, se utilizará tanto la dirección física del host como la dirección física propia.</a:t>
            </a:r>
            <a:r>
              <a:rPr lang="en-US" sz="1000"/>
              <a:t> 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 (target) 192.168.222.100: la IP de la víctima es 192.168.222.100.</a:t>
            </a:r>
            <a:r>
              <a:rPr lang="en-US" sz="1000"/>
              <a:t> </a:t>
            </a:r>
            <a:endParaRPr/>
          </a:p>
          <a:p>
            <a:pPr indent="-457200" lvl="1" marL="91440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70"/>
              <a:buFont typeface="Noto Sans Symbols"/>
              <a:buChar char="❖"/>
            </a:pPr>
            <a:r>
              <a:rPr b="1" lang="en-US"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192.168.222.1 (IPA del Host): capturará el tráfico hacia el IP 192.168.222.1.</a:t>
            </a:r>
            <a:r>
              <a:rPr lang="en-US" sz="1000"/>
              <a:t> </a:t>
            </a:r>
            <a:endParaRPr/>
          </a:p>
          <a:p>
            <a:pPr indent="-41465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Font typeface="Noto Sans Symbols"/>
              <a:buNone/>
            </a:pPr>
            <a:r>
              <a:t/>
            </a:r>
            <a:endParaRPr sz="10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Empieza a mostrar los paquetes en Wireshark de la máquina </a:t>
            </a:r>
            <a:r>
              <a:rPr i="1" lang="en-US" sz="2800"/>
              <a:t>Kali:</a:t>
            </a:r>
            <a:endParaRPr sz="2800"/>
          </a:p>
          <a:p>
            <a:pPr indent="0" lvl="1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None/>
            </a:pPr>
            <a:r>
              <a:t/>
            </a:r>
            <a:endParaRPr sz="1000"/>
          </a:p>
          <a:p>
            <a:pPr indent="-41465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None/>
            </a:pPr>
            <a:r>
              <a:t/>
            </a:r>
            <a:endParaRPr sz="1000"/>
          </a:p>
          <a:p>
            <a:pPr indent="-41465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"/>
              <a:buNone/>
            </a:pPr>
            <a:r>
              <a:t/>
            </a:r>
            <a:endParaRPr sz="1000"/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Compruebe que aparece mucho tráfico arp. </a:t>
            </a:r>
            <a:endParaRPr/>
          </a:p>
        </p:txBody>
      </p:sp>
      <p:pic>
        <p:nvPicPr>
          <p:cNvPr descr="Kali (Hasteko prest) [Ekinean] - Oracle VM Virtual"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910" y="3645024"/>
            <a:ext cx="2016224" cy="396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4">
            <a:alphaModFix/>
          </a:blip>
          <a:srcRect b="44566" l="0" r="46916" t="-3262"/>
          <a:stretch/>
        </p:blipFill>
        <p:spPr>
          <a:xfrm>
            <a:off x="4439022" y="4495609"/>
            <a:ext cx="2952328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/>
          <p:nvPr/>
        </p:nvSpPr>
        <p:spPr>
          <a:xfrm>
            <a:off x="4450948" y="4581128"/>
            <a:ext cx="288032" cy="14401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